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4"/>
  </p:notesMasterIdLst>
  <p:sldIdLst>
    <p:sldId id="256" r:id="rId2"/>
    <p:sldId id="277" r:id="rId3"/>
    <p:sldId id="278" r:id="rId4"/>
    <p:sldId id="260" r:id="rId5"/>
    <p:sldId id="257" r:id="rId6"/>
    <p:sldId id="264" r:id="rId7"/>
    <p:sldId id="271" r:id="rId8"/>
    <p:sldId id="259" r:id="rId9"/>
    <p:sldId id="263" r:id="rId10"/>
    <p:sldId id="261" r:id="rId11"/>
    <p:sldId id="266" r:id="rId12"/>
    <p:sldId id="265" r:id="rId13"/>
    <p:sldId id="272" r:id="rId14"/>
    <p:sldId id="273" r:id="rId15"/>
    <p:sldId id="267" r:id="rId16"/>
    <p:sldId id="274" r:id="rId17"/>
    <p:sldId id="268" r:id="rId18"/>
    <p:sldId id="262" r:id="rId19"/>
    <p:sldId id="269" r:id="rId20"/>
    <p:sldId id="270" r:id="rId21"/>
    <p:sldId id="275" r:id="rId22"/>
    <p:sldId id="276" r:id="rId23"/>
    <p:sldId id="279" r:id="rId24"/>
    <p:sldId id="280" r:id="rId25"/>
    <p:sldId id="281" r:id="rId26"/>
    <p:sldId id="284" r:id="rId27"/>
    <p:sldId id="285" r:id="rId28"/>
    <p:sldId id="286" r:id="rId29"/>
    <p:sldId id="287" r:id="rId30"/>
    <p:sldId id="288" r:id="rId31"/>
    <p:sldId id="289" r:id="rId32"/>
    <p:sldId id="290" r:id="rId33"/>
    <p:sldId id="291" r:id="rId34"/>
    <p:sldId id="292" r:id="rId35"/>
    <p:sldId id="282" r:id="rId36"/>
    <p:sldId id="283" r:id="rId37"/>
    <p:sldId id="293" r:id="rId38"/>
    <p:sldId id="294" r:id="rId39"/>
    <p:sldId id="295" r:id="rId40"/>
    <p:sldId id="296" r:id="rId41"/>
    <p:sldId id="297" r:id="rId42"/>
    <p:sldId id="301" r:id="rId43"/>
    <p:sldId id="298" r:id="rId44"/>
    <p:sldId id="302" r:id="rId45"/>
    <p:sldId id="303" r:id="rId46"/>
    <p:sldId id="304" r:id="rId47"/>
    <p:sldId id="305" r:id="rId48"/>
    <p:sldId id="306" r:id="rId49"/>
    <p:sldId id="307" r:id="rId50"/>
    <p:sldId id="308" r:id="rId51"/>
    <p:sldId id="309" r:id="rId52"/>
    <p:sldId id="310" r:id="rId53"/>
    <p:sldId id="311" r:id="rId54"/>
    <p:sldId id="312" r:id="rId55"/>
    <p:sldId id="313" r:id="rId56"/>
    <p:sldId id="314" r:id="rId57"/>
    <p:sldId id="315" r:id="rId58"/>
    <p:sldId id="316" r:id="rId59"/>
    <p:sldId id="317" r:id="rId60"/>
    <p:sldId id="318" r:id="rId61"/>
    <p:sldId id="319" r:id="rId62"/>
    <p:sldId id="320" r:id="rId63"/>
    <p:sldId id="321" r:id="rId64"/>
    <p:sldId id="322" r:id="rId65"/>
    <p:sldId id="323" r:id="rId66"/>
    <p:sldId id="324" r:id="rId67"/>
    <p:sldId id="325" r:id="rId68"/>
    <p:sldId id="326" r:id="rId69"/>
    <p:sldId id="327" r:id="rId70"/>
    <p:sldId id="328" r:id="rId71"/>
    <p:sldId id="329" r:id="rId72"/>
    <p:sldId id="330" r:id="rId73"/>
    <p:sldId id="331" r:id="rId74"/>
    <p:sldId id="332" r:id="rId75"/>
    <p:sldId id="333" r:id="rId76"/>
    <p:sldId id="334" r:id="rId77"/>
    <p:sldId id="335" r:id="rId78"/>
    <p:sldId id="336" r:id="rId79"/>
    <p:sldId id="338" r:id="rId80"/>
    <p:sldId id="339" r:id="rId81"/>
    <p:sldId id="340" r:id="rId82"/>
    <p:sldId id="341" r:id="rId83"/>
    <p:sldId id="342" r:id="rId84"/>
    <p:sldId id="343" r:id="rId85"/>
    <p:sldId id="344" r:id="rId86"/>
    <p:sldId id="345" r:id="rId87"/>
    <p:sldId id="346" r:id="rId88"/>
    <p:sldId id="347" r:id="rId89"/>
    <p:sldId id="348" r:id="rId90"/>
    <p:sldId id="349" r:id="rId91"/>
    <p:sldId id="350" r:id="rId92"/>
    <p:sldId id="351" r:id="rId93"/>
    <p:sldId id="352" r:id="rId94"/>
    <p:sldId id="353" r:id="rId95"/>
    <p:sldId id="354" r:id="rId96"/>
    <p:sldId id="355" r:id="rId97"/>
    <p:sldId id="356" r:id="rId98"/>
    <p:sldId id="357" r:id="rId99"/>
    <p:sldId id="358" r:id="rId100"/>
    <p:sldId id="359" r:id="rId101"/>
    <p:sldId id="360" r:id="rId102"/>
    <p:sldId id="337" r:id="rId103"/>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9CE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1" d="100"/>
          <a:sy n="111" d="100"/>
        </p:scale>
        <p:origin x="-1590" y="-78"/>
      </p:cViewPr>
      <p:guideLst>
        <p:guide orient="horz" pos="2160"/>
        <p:guide pos="2880"/>
      </p:guideLst>
    </p:cSldViewPr>
  </p:slideViewPr>
  <p:notesTextViewPr>
    <p:cViewPr>
      <p:scale>
        <a:sx n="100" d="100"/>
        <a:sy n="100" d="100"/>
      </p:scale>
      <p:origin x="0" y="0"/>
    </p:cViewPr>
  </p:notesTextViewPr>
  <p:sorterViewPr>
    <p:cViewPr>
      <p:scale>
        <a:sx n="50" d="100"/>
        <a:sy n="50" d="100"/>
      </p:scale>
      <p:origin x="0" y="76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theme" Target="theme/theme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02.png"/></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image" Target="../media/image103.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07.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image" Target="../media/image17.png"/></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5.png"/></Relationships>
</file>

<file path=ppt/drawings/_rels/vmlDrawing6.v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image" Target="../media/image97.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99.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00.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0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A1811ED-9F60-4EB1-892B-786DAFE133C7}" type="datetimeFigureOut">
              <a:rPr lang="cs-CZ" smtClean="0"/>
              <a:t>20.11.2014</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7491A90-5825-4D50-9D88-AC9B8B032F43}" type="slidenum">
              <a:rPr lang="cs-CZ" smtClean="0"/>
              <a:t>‹#›</a:t>
            </a:fld>
            <a:endParaRPr lang="cs-CZ"/>
          </a:p>
        </p:txBody>
      </p:sp>
    </p:spTree>
    <p:extLst>
      <p:ext uri="{BB962C8B-B14F-4D97-AF65-F5344CB8AC3E}">
        <p14:creationId xmlns:p14="http://schemas.microsoft.com/office/powerpoint/2010/main" val="19344108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B4DF6E7-4750-4601-B91D-5CBC4554EA9B}" type="slidenum">
              <a:rPr lang="cs-CZ" altLang="cs-CZ" sz="1200" smtClean="0"/>
              <a:pPr eaLnBrk="1" hangingPunct="1"/>
              <a:t>14</a:t>
            </a:fld>
            <a:endParaRPr lang="cs-CZ" altLang="cs-CZ" sz="1200" smtClean="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779EE7B8-4927-4EE9-9F2C-B3A562F71A48}" type="slidenum">
              <a:rPr lang="cs-CZ" altLang="cs-CZ" smtClean="0"/>
              <a:pPr eaLnBrk="1" hangingPunct="1">
                <a:spcBef>
                  <a:spcPct val="0"/>
                </a:spcBef>
              </a:pPr>
              <a:t>72</a:t>
            </a:fld>
            <a:endParaRPr lang="cs-CZ" altLang="cs-CZ" smtClean="0"/>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1424D7AB-A86F-4FB3-8D7B-AA4E32AE5FDA}" type="slidenum">
              <a:rPr lang="cs-CZ" altLang="cs-CZ" smtClean="0"/>
              <a:pPr eaLnBrk="1" hangingPunct="1">
                <a:spcBef>
                  <a:spcPct val="0"/>
                </a:spcBef>
              </a:pPr>
              <a:t>77</a:t>
            </a:fld>
            <a:endParaRPr lang="cs-CZ" altLang="cs-CZ" smtClean="0"/>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F8C45C1-0EA1-4CD9-BA2D-CA8F4433DF03}" type="slidenum">
              <a:rPr lang="cs-CZ" altLang="cs-CZ"/>
              <a:pPr/>
              <a:t>79</a:t>
            </a:fld>
            <a:endParaRPr lang="cs-CZ" altLang="cs-CZ"/>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p:txBody>
          <a:bodyPr/>
          <a:lstStyle/>
          <a:p>
            <a:endParaRPr lang="cs-CZ" altLang="cs-CZ"/>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E4A9A4D-CA11-4BF0-BDA6-41DCCC0C6D71}" type="slidenum">
              <a:rPr lang="cs-CZ" altLang="cs-CZ"/>
              <a:pPr/>
              <a:t>80</a:t>
            </a:fld>
            <a:endParaRPr lang="cs-CZ" altLang="cs-CZ"/>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p:txBody>
          <a:bodyPr/>
          <a:lstStyle/>
          <a:p>
            <a:endParaRPr lang="cs-CZ" altLang="cs-CZ"/>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DFD14F-3805-46AB-8B0C-C412B23AE2D8}" type="slidenum">
              <a:rPr lang="cs-CZ" altLang="cs-CZ"/>
              <a:pPr/>
              <a:t>81</a:t>
            </a:fld>
            <a:endParaRPr lang="cs-CZ" altLang="cs-CZ"/>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p:txBody>
          <a:bodyPr/>
          <a:lstStyle/>
          <a:p>
            <a:endParaRPr lang="cs-CZ" altLang="cs-CZ"/>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82CD62C-2342-4F6D-88D1-890C843B774B}" type="slidenum">
              <a:rPr lang="cs-CZ" altLang="cs-CZ"/>
              <a:pPr/>
              <a:t>82</a:t>
            </a:fld>
            <a:endParaRPr lang="cs-CZ" altLang="cs-CZ"/>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p:txBody>
          <a:bodyPr/>
          <a:lstStyle/>
          <a:p>
            <a:endParaRPr lang="cs-CZ" altLang="cs-CZ"/>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3402A9-23B9-4487-81C8-51F67E586C13}" type="slidenum">
              <a:rPr lang="cs-CZ" altLang="cs-CZ"/>
              <a:pPr/>
              <a:t>83</a:t>
            </a:fld>
            <a:endParaRPr lang="cs-CZ" altLang="cs-CZ"/>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p:txBody>
          <a:bodyPr/>
          <a:lstStyle/>
          <a:p>
            <a:endParaRPr lang="cs-CZ" altLang="cs-CZ"/>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766FFD-A8B6-469A-82F9-09D9F96D8098}" type="slidenum">
              <a:rPr lang="cs-CZ" altLang="cs-CZ"/>
              <a:pPr/>
              <a:t>84</a:t>
            </a:fld>
            <a:endParaRPr lang="cs-CZ" altLang="cs-CZ"/>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p:txBody>
          <a:bodyPr/>
          <a:lstStyle/>
          <a:p>
            <a:endParaRPr lang="cs-CZ" altLang="cs-CZ"/>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F3FE88-3515-4B2A-A85E-7B643242170A}" type="slidenum">
              <a:rPr lang="cs-CZ" altLang="cs-CZ"/>
              <a:pPr/>
              <a:t>85</a:t>
            </a:fld>
            <a:endParaRPr lang="cs-CZ" altLang="cs-CZ"/>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p:txBody>
          <a:bodyPr/>
          <a:lstStyle/>
          <a:p>
            <a:endParaRPr lang="cs-CZ" altLang="cs-CZ"/>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EEA4FC-D4B7-46E0-832C-E548454B5577}" type="slidenum">
              <a:rPr lang="cs-CZ" altLang="cs-CZ"/>
              <a:pPr/>
              <a:t>86</a:t>
            </a:fld>
            <a:endParaRPr lang="cs-CZ" altLang="cs-CZ"/>
          </a:p>
        </p:txBody>
      </p:sp>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p:txBody>
          <a:bodyPr/>
          <a:lstStyle/>
          <a:p>
            <a:endParaRPr lang="cs-CZ" altLang="cs-CZ"/>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7E8E46B-84F4-4EE5-8E66-898948EC5D53}" type="slidenum">
              <a:rPr lang="cs-CZ" altLang="cs-CZ" sz="1200" smtClean="0"/>
              <a:pPr eaLnBrk="1" hangingPunct="1"/>
              <a:t>16</a:t>
            </a:fld>
            <a:endParaRPr lang="cs-CZ" altLang="cs-CZ" sz="1200" smtClean="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4705A4-18CD-4390-B115-69647EFA5012}" type="slidenum">
              <a:rPr lang="cs-CZ" altLang="cs-CZ"/>
              <a:pPr/>
              <a:t>87</a:t>
            </a:fld>
            <a:endParaRPr lang="cs-CZ" altLang="cs-CZ"/>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p:txBody>
          <a:bodyPr/>
          <a:lstStyle/>
          <a:p>
            <a:endParaRPr lang="cs-CZ" altLang="cs-CZ"/>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39C5C2-6903-4C43-AA69-CDDCB7278432}" type="slidenum">
              <a:rPr lang="cs-CZ" altLang="cs-CZ"/>
              <a:pPr/>
              <a:t>88</a:t>
            </a:fld>
            <a:endParaRPr lang="cs-CZ" altLang="cs-CZ"/>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p:txBody>
          <a:bodyPr/>
          <a:lstStyle/>
          <a:p>
            <a:endParaRPr lang="cs-CZ" altLang="cs-CZ"/>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FDBAF60-9A2F-4434-AD1F-27A40656C307}" type="slidenum">
              <a:rPr lang="cs-CZ" altLang="cs-CZ" sz="1200" smtClean="0"/>
              <a:pPr eaLnBrk="1" hangingPunct="1"/>
              <a:t>89</a:t>
            </a:fld>
            <a:endParaRPr lang="cs-CZ" altLang="cs-CZ" sz="1200" smtClean="0"/>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AF8B20B-C8B6-476C-B96B-B7732777C47E}" type="slidenum">
              <a:rPr lang="cs-CZ" altLang="cs-CZ" sz="1200" smtClean="0"/>
              <a:pPr eaLnBrk="1" hangingPunct="1"/>
              <a:t>90</a:t>
            </a:fld>
            <a:endParaRPr lang="cs-CZ" altLang="cs-CZ" sz="1200"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29BB96A-0BC2-4FC7-B86A-F766C05DCB09}" type="slidenum">
              <a:rPr lang="cs-CZ" altLang="cs-CZ" sz="1200" smtClean="0"/>
              <a:pPr eaLnBrk="1" hangingPunct="1"/>
              <a:t>91</a:t>
            </a:fld>
            <a:endParaRPr lang="cs-CZ" altLang="cs-CZ" sz="1200" smtClean="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877519A-F8E3-44C5-90CE-FB493993967C}" type="slidenum">
              <a:rPr lang="cs-CZ" altLang="cs-CZ" sz="1200" smtClean="0"/>
              <a:pPr eaLnBrk="1" hangingPunct="1"/>
              <a:t>92</a:t>
            </a:fld>
            <a:endParaRPr lang="cs-CZ" altLang="cs-CZ" sz="1200" smtClean="0"/>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688C9F1-FEA5-4698-8BEC-80551F1A052A}" type="slidenum">
              <a:rPr lang="cs-CZ" altLang="cs-CZ" sz="1200" smtClean="0"/>
              <a:pPr eaLnBrk="1" hangingPunct="1"/>
              <a:t>93</a:t>
            </a:fld>
            <a:endParaRPr lang="cs-CZ" altLang="cs-CZ" sz="1200" smtClean="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F356E11-9AFE-49B4-970A-A9B623F01127}" type="slidenum">
              <a:rPr lang="cs-CZ" altLang="cs-CZ" sz="1200" smtClean="0"/>
              <a:pPr eaLnBrk="1" hangingPunct="1"/>
              <a:t>94</a:t>
            </a:fld>
            <a:endParaRPr lang="cs-CZ" altLang="cs-CZ" sz="1200" smtClean="0"/>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66A82EC-BB23-45D2-9C1B-8FD1F9B9AEB5}" type="slidenum">
              <a:rPr lang="cs-CZ" altLang="cs-CZ" sz="1200" smtClean="0"/>
              <a:pPr eaLnBrk="1" hangingPunct="1"/>
              <a:t>95</a:t>
            </a:fld>
            <a:endParaRPr lang="cs-CZ" altLang="cs-CZ" sz="1200" smtClean="0"/>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41178A4-C469-4847-94BD-4E480239714C}" type="slidenum">
              <a:rPr lang="cs-CZ" altLang="cs-CZ" sz="1200" smtClean="0"/>
              <a:pPr eaLnBrk="1" hangingPunct="1"/>
              <a:t>97</a:t>
            </a:fld>
            <a:endParaRPr lang="cs-CZ" altLang="cs-CZ" sz="1200" smtClean="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EFAF1A4-A9B4-4392-8857-C2FE7E45E660}" type="slidenum">
              <a:rPr lang="cs-CZ" altLang="cs-CZ" sz="1200" smtClean="0"/>
              <a:pPr eaLnBrk="1" hangingPunct="1"/>
              <a:t>44</a:t>
            </a:fld>
            <a:endParaRPr lang="cs-CZ" altLang="cs-CZ" sz="1200" smtClean="0"/>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6DD3900-A64E-487A-A19E-6AA82E2C489D}" type="slidenum">
              <a:rPr lang="cs-CZ" altLang="cs-CZ" sz="1200" smtClean="0"/>
              <a:pPr eaLnBrk="1" hangingPunct="1"/>
              <a:t>98</a:t>
            </a:fld>
            <a:endParaRPr lang="cs-CZ" altLang="cs-CZ" sz="1200" smtClean="0"/>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C3C605D-6289-436F-8657-D0C4B6D0CE79}" type="slidenum">
              <a:rPr lang="cs-CZ" altLang="cs-CZ" sz="1200" smtClean="0"/>
              <a:pPr eaLnBrk="1" hangingPunct="1"/>
              <a:t>99</a:t>
            </a:fld>
            <a:endParaRPr lang="cs-CZ" altLang="cs-CZ" sz="1200" smtClean="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2F56A1D-B314-4FE9-ADB5-2280293AE56D}" type="slidenum">
              <a:rPr lang="cs-CZ" altLang="cs-CZ" sz="1200" smtClean="0"/>
              <a:pPr eaLnBrk="1" hangingPunct="1"/>
              <a:t>100</a:t>
            </a:fld>
            <a:endParaRPr lang="cs-CZ" altLang="cs-CZ" sz="1200"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BF45D1D-7A50-4904-9223-5A3F5950DDE7}" type="slidenum">
              <a:rPr lang="cs-CZ" altLang="cs-CZ" sz="1200" smtClean="0"/>
              <a:pPr eaLnBrk="1" hangingPunct="1"/>
              <a:t>101</a:t>
            </a:fld>
            <a:endParaRPr lang="cs-CZ" altLang="cs-CZ" sz="1200" smtClean="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F974412-6FBC-4B63-9314-7C94B3B00092}" type="slidenum">
              <a:rPr lang="cs-CZ" altLang="cs-CZ" sz="1200" smtClean="0"/>
              <a:pPr eaLnBrk="1" hangingPunct="1"/>
              <a:t>46</a:t>
            </a:fld>
            <a:endParaRPr lang="cs-CZ" altLang="cs-CZ" sz="1200" smtClean="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46BD9BD6-F802-48C5-9C44-3F77A5C49526}" type="slidenum">
              <a:rPr lang="cs-CZ" altLang="cs-CZ" smtClean="0"/>
              <a:pPr eaLnBrk="1" hangingPunct="1">
                <a:spcBef>
                  <a:spcPct val="0"/>
                </a:spcBef>
              </a:pPr>
              <a:t>47</a:t>
            </a:fld>
            <a:endParaRPr lang="cs-CZ" altLang="cs-CZ" smtClean="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AD4713FE-ECE8-4CE6-A466-D015D5D961A3}" type="slidenum">
              <a:rPr lang="cs-CZ" altLang="cs-CZ" smtClean="0"/>
              <a:pPr eaLnBrk="1" hangingPunct="1">
                <a:spcBef>
                  <a:spcPct val="0"/>
                </a:spcBef>
              </a:pPr>
              <a:t>64</a:t>
            </a:fld>
            <a:endParaRPr lang="cs-CZ" altLang="cs-CZ" smtClean="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4CFFC27-9232-4353-B297-AB7918B7729A}" type="slidenum">
              <a:rPr lang="cs-CZ" altLang="cs-CZ" smtClean="0"/>
              <a:pPr eaLnBrk="1" hangingPunct="1">
                <a:spcBef>
                  <a:spcPct val="0"/>
                </a:spcBef>
              </a:pPr>
              <a:t>65</a:t>
            </a:fld>
            <a:endParaRPr lang="cs-CZ" altLang="cs-CZ" smtClean="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8B479B38-343E-4AE0-9E6E-E9C80FF8878F}" type="slidenum">
              <a:rPr lang="cs-CZ" altLang="cs-CZ" smtClean="0"/>
              <a:pPr eaLnBrk="1" hangingPunct="1">
                <a:spcBef>
                  <a:spcPct val="0"/>
                </a:spcBef>
              </a:pPr>
              <a:t>69</a:t>
            </a:fld>
            <a:endParaRPr lang="cs-CZ" altLang="cs-CZ" smtClean="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0245FD2B-90AF-4600-A48F-51971D829850}" type="slidenum">
              <a:rPr lang="cs-CZ" altLang="cs-CZ" smtClean="0"/>
              <a:pPr eaLnBrk="1" hangingPunct="1">
                <a:spcBef>
                  <a:spcPct val="0"/>
                </a:spcBef>
              </a:pPr>
              <a:t>71</a:t>
            </a:fld>
            <a:endParaRPr lang="cs-CZ" altLang="cs-CZ" smtClean="0"/>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Klepnutím lze upravit styl předlohy podnadpisů.</a:t>
            </a:r>
            <a:endParaRPr lang="cs-CZ"/>
          </a:p>
        </p:txBody>
      </p:sp>
      <p:sp>
        <p:nvSpPr>
          <p:cNvPr id="4" name="Zástupný symbol pro datum 3"/>
          <p:cNvSpPr>
            <a:spLocks noGrp="1"/>
          </p:cNvSpPr>
          <p:nvPr>
            <p:ph type="dt" sz="half" idx="10"/>
          </p:nvPr>
        </p:nvSpPr>
        <p:spPr/>
        <p:txBody>
          <a:bodyPr/>
          <a:lstStyle/>
          <a:p>
            <a:fld id="{95EC1D4A-A796-47C3-A63E-CE236FB377E2}" type="datetimeFigureOut">
              <a:rPr lang="cs-CZ" smtClean="0"/>
              <a:t>20.11.2014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95EC1D4A-A796-47C3-A63E-CE236FB377E2}" type="datetimeFigureOut">
              <a:rPr lang="cs-CZ" smtClean="0"/>
              <a:t>20.11.2014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95EC1D4A-A796-47C3-A63E-CE236FB377E2}" type="datetimeFigureOut">
              <a:rPr lang="cs-CZ" smtClean="0"/>
              <a:t>20.11.2014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685800" y="609600"/>
            <a:ext cx="7772400" cy="1143000"/>
          </a:xfrm>
        </p:spPr>
        <p:txBody>
          <a:bodyPr/>
          <a:lstStyle/>
          <a:p>
            <a:r>
              <a:rPr lang="cs-CZ" smtClean="0"/>
              <a:t>Klepnutím lze upravit styl předlohy nadpisů.</a:t>
            </a:r>
            <a:endParaRPr lang="cs-CZ"/>
          </a:p>
        </p:txBody>
      </p:sp>
      <p:sp>
        <p:nvSpPr>
          <p:cNvPr id="3" name="Zástupný symbol pro text 2"/>
          <p:cNvSpPr>
            <a:spLocks noGrp="1"/>
          </p:cNvSpPr>
          <p:nvPr>
            <p:ph type="body" sz="half" idx="1"/>
          </p:nvPr>
        </p:nvSpPr>
        <p:spPr>
          <a:xfrm>
            <a:off x="685800" y="1981200"/>
            <a:ext cx="3810000" cy="41148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4648200" y="1981200"/>
            <a:ext cx="3810000" cy="19812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4648200" y="4114800"/>
            <a:ext cx="3810000" cy="19812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Rectangle 4"/>
          <p:cNvSpPr>
            <a:spLocks noGrp="1" noChangeArrowheads="1"/>
          </p:cNvSpPr>
          <p:nvPr>
            <p:ph type="dt" sz="half" idx="10"/>
          </p:nvPr>
        </p:nvSpPr>
        <p:spPr>
          <a:ln/>
        </p:spPr>
        <p:txBody>
          <a:bodyPr/>
          <a:lstStyle>
            <a:lvl1pPr>
              <a:defRPr/>
            </a:lvl1pPr>
          </a:lstStyle>
          <a:p>
            <a:pPr>
              <a:defRPr/>
            </a:pPr>
            <a:endParaRPr lang="cs-CZ"/>
          </a:p>
        </p:txBody>
      </p:sp>
      <p:sp>
        <p:nvSpPr>
          <p:cNvPr id="7" name="Rectangle 5"/>
          <p:cNvSpPr>
            <a:spLocks noGrp="1" noChangeArrowheads="1"/>
          </p:cNvSpPr>
          <p:nvPr>
            <p:ph type="ftr" sz="quarter" idx="11"/>
          </p:nvPr>
        </p:nvSpPr>
        <p:spPr>
          <a:ln/>
        </p:spPr>
        <p:txBody>
          <a:bodyPr/>
          <a:lstStyle>
            <a:lvl1pPr>
              <a:defRPr/>
            </a:lvl1pPr>
          </a:lstStyle>
          <a:p>
            <a:pPr>
              <a:defRPr/>
            </a:pPr>
            <a:endParaRPr lang="cs-CZ"/>
          </a:p>
        </p:txBody>
      </p:sp>
      <p:sp>
        <p:nvSpPr>
          <p:cNvPr id="8" name="Rectangle 6"/>
          <p:cNvSpPr>
            <a:spLocks noGrp="1" noChangeArrowheads="1"/>
          </p:cNvSpPr>
          <p:nvPr>
            <p:ph type="sldNum" sz="quarter" idx="12"/>
          </p:nvPr>
        </p:nvSpPr>
        <p:spPr>
          <a:ln/>
        </p:spPr>
        <p:txBody>
          <a:bodyPr/>
          <a:lstStyle>
            <a:lvl1pPr>
              <a:defRPr/>
            </a:lvl1pPr>
          </a:lstStyle>
          <a:p>
            <a:pPr>
              <a:defRPr/>
            </a:pPr>
            <a:fld id="{526D01EA-6B21-4C73-9952-8E34E9B6BC18}" type="slidenum">
              <a:rPr lang="cs-CZ"/>
              <a:pPr>
                <a:defRPr/>
              </a:pPr>
              <a:t>‹#›</a:t>
            </a:fld>
            <a:endParaRPr lang="cs-CZ" dirty="0"/>
          </a:p>
        </p:txBody>
      </p:sp>
    </p:spTree>
    <p:extLst>
      <p:ext uri="{BB962C8B-B14F-4D97-AF65-F5344CB8AC3E}">
        <p14:creationId xmlns:p14="http://schemas.microsoft.com/office/powerpoint/2010/main" val="30749747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smtClean="0"/>
              <a:t>Klepnutím lze upravit styl předlohy nadpisů.</a:t>
            </a:r>
            <a:endParaRPr lang="cs-CZ"/>
          </a:p>
        </p:txBody>
      </p:sp>
      <p:sp>
        <p:nvSpPr>
          <p:cNvPr id="3" name="Zástupný symbol pro text 2"/>
          <p:cNvSpPr>
            <a:spLocks noGrp="1"/>
          </p:cNvSpPr>
          <p:nvPr>
            <p:ph type="body" sz="half" idx="1"/>
          </p:nvPr>
        </p:nvSpPr>
        <p:spPr>
          <a:xfrm>
            <a:off x="457200" y="1600200"/>
            <a:ext cx="4038600" cy="452596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9BFFCC9B-0C74-493A-85CB-A708B0A374EA}" type="slidenum">
              <a:rPr lang="cs-CZ"/>
              <a:pPr>
                <a:defRPr/>
              </a:pPr>
              <a:t>‹#›</a:t>
            </a:fld>
            <a:endParaRPr lang="cs-CZ" dirty="0"/>
          </a:p>
        </p:txBody>
      </p:sp>
    </p:spTree>
    <p:extLst>
      <p:ext uri="{BB962C8B-B14F-4D97-AF65-F5344CB8AC3E}">
        <p14:creationId xmlns:p14="http://schemas.microsoft.com/office/powerpoint/2010/main" val="21436722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cSld name="Nadpis a 4 obsahy">
    <p:spTree>
      <p:nvGrpSpPr>
        <p:cNvPr id="1" name=""/>
        <p:cNvGrpSpPr/>
        <p:nvPr/>
      </p:nvGrpSpPr>
      <p:grpSpPr>
        <a:xfrm>
          <a:off x="0" y="0"/>
          <a:ext cx="0" cy="0"/>
          <a:chOff x="0" y="0"/>
          <a:chExt cx="0" cy="0"/>
        </a:xfrm>
      </p:grpSpPr>
      <p:sp>
        <p:nvSpPr>
          <p:cNvPr id="2" name="Nadpis 1"/>
          <p:cNvSpPr>
            <a:spLocks noGrp="1"/>
          </p:cNvSpPr>
          <p:nvPr>
            <p:ph type="title" sz="quarter"/>
          </p:nvPr>
        </p:nvSpPr>
        <p:spPr>
          <a:xfrm>
            <a:off x="685800" y="609600"/>
            <a:ext cx="7772400" cy="1143000"/>
          </a:xfrm>
        </p:spPr>
        <p:txBody>
          <a:bodyPr/>
          <a:lstStyle/>
          <a:p>
            <a:r>
              <a:rPr lang="cs-CZ" smtClean="0"/>
              <a:t>Klepnutím lze upravit styl předlohy nadpisů.</a:t>
            </a:r>
            <a:endParaRPr lang="cs-CZ"/>
          </a:p>
        </p:txBody>
      </p:sp>
      <p:sp>
        <p:nvSpPr>
          <p:cNvPr id="3" name="Zástupný symbol pro obsah 2"/>
          <p:cNvSpPr>
            <a:spLocks noGrp="1"/>
          </p:cNvSpPr>
          <p:nvPr>
            <p:ph sz="quarter" idx="1"/>
          </p:nvPr>
        </p:nvSpPr>
        <p:spPr>
          <a:xfrm>
            <a:off x="685800" y="1981200"/>
            <a:ext cx="3810000" cy="19812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4648200" y="1981200"/>
            <a:ext cx="3810000" cy="19812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685800" y="4114800"/>
            <a:ext cx="3810000" cy="19812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obsah 5"/>
          <p:cNvSpPr>
            <a:spLocks noGrp="1"/>
          </p:cNvSpPr>
          <p:nvPr>
            <p:ph sz="quarter" idx="4"/>
          </p:nvPr>
        </p:nvSpPr>
        <p:spPr>
          <a:xfrm>
            <a:off x="4648200" y="4114800"/>
            <a:ext cx="3810000" cy="19812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a:defRPr/>
            </a:pPr>
            <a:endParaRPr lang="cs-CZ"/>
          </a:p>
        </p:txBody>
      </p:sp>
      <p:sp>
        <p:nvSpPr>
          <p:cNvPr id="8" name="Rectangle 5"/>
          <p:cNvSpPr>
            <a:spLocks noGrp="1" noChangeArrowheads="1"/>
          </p:cNvSpPr>
          <p:nvPr>
            <p:ph type="ftr" sz="quarter" idx="11"/>
          </p:nvPr>
        </p:nvSpPr>
        <p:spPr>
          <a:ln/>
        </p:spPr>
        <p:txBody>
          <a:bodyPr/>
          <a:lstStyle>
            <a:lvl1pPr>
              <a:defRPr/>
            </a:lvl1pPr>
          </a:lstStyle>
          <a:p>
            <a:pPr>
              <a:defRPr/>
            </a:pPr>
            <a:endParaRPr lang="cs-CZ"/>
          </a:p>
        </p:txBody>
      </p:sp>
      <p:sp>
        <p:nvSpPr>
          <p:cNvPr id="9" name="Rectangle 6"/>
          <p:cNvSpPr>
            <a:spLocks noGrp="1" noChangeArrowheads="1"/>
          </p:cNvSpPr>
          <p:nvPr>
            <p:ph type="sldNum" sz="quarter" idx="12"/>
          </p:nvPr>
        </p:nvSpPr>
        <p:spPr>
          <a:ln/>
        </p:spPr>
        <p:txBody>
          <a:bodyPr/>
          <a:lstStyle>
            <a:lvl1pPr>
              <a:defRPr/>
            </a:lvl1pPr>
          </a:lstStyle>
          <a:p>
            <a:pPr>
              <a:defRPr/>
            </a:pPr>
            <a:fld id="{B010ABDC-B204-4D05-8B97-8A055BA883DC}" type="slidenum">
              <a:rPr lang="cs-CZ"/>
              <a:pPr>
                <a:defRPr/>
              </a:pPr>
              <a:t>‹#›</a:t>
            </a:fld>
            <a:endParaRPr lang="cs-CZ" dirty="0"/>
          </a:p>
        </p:txBody>
      </p:sp>
    </p:spTree>
    <p:extLst>
      <p:ext uri="{BB962C8B-B14F-4D97-AF65-F5344CB8AC3E}">
        <p14:creationId xmlns:p14="http://schemas.microsoft.com/office/powerpoint/2010/main" val="23749886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685800" y="609600"/>
            <a:ext cx="7772400" cy="54864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3" name="Zástupný symbol pro datum 2"/>
          <p:cNvSpPr>
            <a:spLocks noGrp="1"/>
          </p:cNvSpPr>
          <p:nvPr>
            <p:ph type="dt" sz="half" idx="10"/>
          </p:nvPr>
        </p:nvSpPr>
        <p:spPr>
          <a:xfrm>
            <a:off x="685800" y="6248400"/>
            <a:ext cx="1905000" cy="457200"/>
          </a:xfrm>
        </p:spPr>
        <p:txBody>
          <a:bodyPr/>
          <a:lstStyle>
            <a:lvl1pPr>
              <a:defRPr/>
            </a:lvl1pPr>
          </a:lstStyle>
          <a:p>
            <a:endParaRPr lang="cs-CZ" altLang="cs-CZ"/>
          </a:p>
        </p:txBody>
      </p:sp>
      <p:sp>
        <p:nvSpPr>
          <p:cNvPr id="4" name="Zástupný symbol pro zápatí 3"/>
          <p:cNvSpPr>
            <a:spLocks noGrp="1"/>
          </p:cNvSpPr>
          <p:nvPr>
            <p:ph type="ftr" sz="quarter" idx="11"/>
          </p:nvPr>
        </p:nvSpPr>
        <p:spPr>
          <a:xfrm>
            <a:off x="3124200" y="6248400"/>
            <a:ext cx="2895600" cy="457200"/>
          </a:xfrm>
        </p:spPr>
        <p:txBody>
          <a:bodyPr/>
          <a:lstStyle>
            <a:lvl1pPr>
              <a:defRPr/>
            </a:lvl1pPr>
          </a:lstStyle>
          <a:p>
            <a:endParaRPr lang="cs-CZ" altLang="cs-CZ"/>
          </a:p>
        </p:txBody>
      </p:sp>
      <p:sp>
        <p:nvSpPr>
          <p:cNvPr id="5" name="Zástupný symbol pro číslo snímku 4"/>
          <p:cNvSpPr>
            <a:spLocks noGrp="1"/>
          </p:cNvSpPr>
          <p:nvPr>
            <p:ph type="sldNum" sz="quarter" idx="12"/>
          </p:nvPr>
        </p:nvSpPr>
        <p:spPr>
          <a:xfrm>
            <a:off x="6553200" y="6248400"/>
            <a:ext cx="1905000" cy="457200"/>
          </a:xfrm>
        </p:spPr>
        <p:txBody>
          <a:bodyPr/>
          <a:lstStyle>
            <a:lvl1pPr>
              <a:defRPr/>
            </a:lvl1pPr>
          </a:lstStyle>
          <a:p>
            <a:fld id="{4DEED9C3-6FB4-4F41-8BCA-DC3F753CEC47}" type="slidenum">
              <a:rPr lang="cs-CZ" altLang="cs-CZ"/>
              <a:pPr/>
              <a:t>‹#›</a:t>
            </a:fld>
            <a:endParaRPr lang="cs-CZ" altLang="cs-CZ"/>
          </a:p>
        </p:txBody>
      </p:sp>
    </p:spTree>
    <p:extLst>
      <p:ext uri="{BB962C8B-B14F-4D97-AF65-F5344CB8AC3E}">
        <p14:creationId xmlns:p14="http://schemas.microsoft.com/office/powerpoint/2010/main" val="11754923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95EC1D4A-A796-47C3-A63E-CE236FB377E2}" type="datetimeFigureOut">
              <a:rPr lang="cs-CZ" smtClean="0"/>
              <a:t>20.11.2014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Klepnutím lze upravit styly předlohy textu.</a:t>
            </a:r>
          </a:p>
        </p:txBody>
      </p:sp>
      <p:sp>
        <p:nvSpPr>
          <p:cNvPr id="4" name="Zástupný symbol pro datum 3"/>
          <p:cNvSpPr>
            <a:spLocks noGrp="1"/>
          </p:cNvSpPr>
          <p:nvPr>
            <p:ph type="dt" sz="half" idx="10"/>
          </p:nvPr>
        </p:nvSpPr>
        <p:spPr/>
        <p:txBody>
          <a:bodyPr/>
          <a:lstStyle/>
          <a:p>
            <a:fld id="{95EC1D4A-A796-47C3-A63E-CE236FB377E2}" type="datetimeFigureOut">
              <a:rPr lang="cs-CZ" smtClean="0"/>
              <a:t>20.11.2014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95EC1D4A-A796-47C3-A63E-CE236FB377E2}" type="datetimeFigureOut">
              <a:rPr lang="cs-CZ" smtClean="0"/>
              <a:t>20.11.2014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95EC1D4A-A796-47C3-A63E-CE236FB377E2}" type="datetimeFigureOut">
              <a:rPr lang="cs-CZ" smtClean="0"/>
              <a:t>20.11.2014</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datum 2"/>
          <p:cNvSpPr>
            <a:spLocks noGrp="1"/>
          </p:cNvSpPr>
          <p:nvPr>
            <p:ph type="dt" sz="half" idx="10"/>
          </p:nvPr>
        </p:nvSpPr>
        <p:spPr/>
        <p:txBody>
          <a:bodyPr/>
          <a:lstStyle/>
          <a:p>
            <a:fld id="{95EC1D4A-A796-47C3-A63E-CE236FB377E2}" type="datetimeFigureOut">
              <a:rPr lang="cs-CZ" smtClean="0"/>
              <a:t>20.11.2014</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95EC1D4A-A796-47C3-A63E-CE236FB377E2}" type="datetimeFigureOut">
              <a:rPr lang="cs-CZ" smtClean="0"/>
              <a:t>20.11.2014</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95EC1D4A-A796-47C3-A63E-CE236FB377E2}" type="datetimeFigureOut">
              <a:rPr lang="cs-CZ" smtClean="0"/>
              <a:t>20.11.2014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95EC1D4A-A796-47C3-A63E-CE236FB377E2}" type="datetimeFigureOut">
              <a:rPr lang="cs-CZ" smtClean="0"/>
              <a:t>20.11.2014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EC1D4A-A796-47C3-A63E-CE236FB377E2}" type="datetimeFigureOut">
              <a:rPr lang="cs-CZ" smtClean="0"/>
              <a:t>20.11.2014</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57A5DF-1266-40EA-9282-1E66B9DE06C0}" type="slidenum">
              <a:rPr lang="cs-CZ" smtClean="0"/>
              <a:t>‹#›</a:t>
            </a:fld>
            <a:endParaRPr 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1.xml"/><Relationship Id="rId7" Type="http://schemas.openxmlformats.org/officeDocument/2006/relationships/image" Target="../media/image18.png"/><Relationship Id="rId2" Type="http://schemas.openxmlformats.org/officeDocument/2006/relationships/slideLayout" Target="../slideLayouts/slideLayout4.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image" Target="../media/image17.png"/><Relationship Id="rId4" Type="http://schemas.openxmlformats.org/officeDocument/2006/relationships/oleObject" Target="../embeddings/oleObject3.bin"/></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notesSlide" Target="../notesSlides/notesSlide2.xml"/><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slideLayout" Target="../slideLayouts/slideLayout12.xml"/><Relationship Id="rId1" Type="http://schemas.openxmlformats.org/officeDocument/2006/relationships/vmlDrawing" Target="../drawings/vmlDrawing4.vml"/><Relationship Id="rId6" Type="http://schemas.openxmlformats.org/officeDocument/2006/relationships/oleObject" Target="../embeddings/oleObject6.bin"/><Relationship Id="rId11" Type="http://schemas.openxmlformats.org/officeDocument/2006/relationships/image" Target="../media/image24.jpeg"/><Relationship Id="rId5" Type="http://schemas.openxmlformats.org/officeDocument/2006/relationships/image" Target="../media/image20.png"/><Relationship Id="rId10" Type="http://schemas.openxmlformats.org/officeDocument/2006/relationships/image" Target="../media/image22.png"/><Relationship Id="rId4" Type="http://schemas.openxmlformats.org/officeDocument/2006/relationships/oleObject" Target="../embeddings/oleObject5.bin"/><Relationship Id="rId9" Type="http://schemas.openxmlformats.org/officeDocument/2006/relationships/oleObject" Target="../embeddings/oleObject7.bin"/></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png"/><Relationship Id="rId4" Type="http://schemas.openxmlformats.org/officeDocument/2006/relationships/oleObject" Target="../embeddings/oleObject1.bin"/></Relationships>
</file>

<file path=ppt/slides/_rels/slide2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notesSlide" Target="../notesSlides/notesSlide3.xml"/><Relationship Id="rId7" Type="http://schemas.openxmlformats.org/officeDocument/2006/relationships/image" Target="../media/image49.jpeg"/><Relationship Id="rId2" Type="http://schemas.openxmlformats.org/officeDocument/2006/relationships/slideLayout" Target="../slideLayouts/slideLayout14.xml"/><Relationship Id="rId1" Type="http://schemas.openxmlformats.org/officeDocument/2006/relationships/vmlDrawing" Target="../drawings/vmlDrawing5.v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 Id="rId9" Type="http://schemas.openxmlformats.org/officeDocument/2006/relationships/image" Target="../media/image45.png"/></Relationships>
</file>

<file path=ppt/slides/_rels/slide4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7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9.jpeg"/></Relationships>
</file>

<file path=ppt/slides/_rels/slide7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86.jpeg"/></Relationships>
</file>

<file path=ppt/slides/_rels/slide78.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98.png"/><Relationship Id="rId2" Type="http://schemas.openxmlformats.org/officeDocument/2006/relationships/slideLayout" Target="../slideLayouts/slideLayout6.xml"/><Relationship Id="rId1" Type="http://schemas.openxmlformats.org/officeDocument/2006/relationships/vmlDrawing" Target="../drawings/vmlDrawing6.vml"/><Relationship Id="rId6" Type="http://schemas.openxmlformats.org/officeDocument/2006/relationships/oleObject" Target="../embeddings/oleObject10.bin"/><Relationship Id="rId5" Type="http://schemas.openxmlformats.org/officeDocument/2006/relationships/image" Target="../media/image97.png"/><Relationship Id="rId4" Type="http://schemas.openxmlformats.org/officeDocument/2006/relationships/oleObject" Target="../embeddings/oleObject9.bin"/></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mlDrawing" Target="../drawings/vmlDrawing7.vml"/><Relationship Id="rId5" Type="http://schemas.openxmlformats.org/officeDocument/2006/relationships/image" Target="../media/image99.png"/><Relationship Id="rId4" Type="http://schemas.openxmlformats.org/officeDocument/2006/relationships/oleObject" Target="../embeddings/oleObject11.bin"/></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5.xml"/><Relationship Id="rId1" Type="http://schemas.openxmlformats.org/officeDocument/2006/relationships/vmlDrawing" Target="../drawings/vmlDrawing8.vml"/><Relationship Id="rId5" Type="http://schemas.openxmlformats.org/officeDocument/2006/relationships/image" Target="../media/image100.png"/><Relationship Id="rId4" Type="http://schemas.openxmlformats.org/officeDocument/2006/relationships/oleObject" Target="../embeddings/oleObject12.bin"/></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vmlDrawing" Target="../drawings/vmlDrawing9.vml"/><Relationship Id="rId5" Type="http://schemas.openxmlformats.org/officeDocument/2006/relationships/image" Target="../media/image101.png"/><Relationship Id="rId4" Type="http://schemas.openxmlformats.org/officeDocument/2006/relationships/oleObject" Target="../embeddings/oleObject13.bin"/></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3.xml"/><Relationship Id="rId1" Type="http://schemas.openxmlformats.org/officeDocument/2006/relationships/vmlDrawing" Target="../drawings/vmlDrawing10.vml"/><Relationship Id="rId5" Type="http://schemas.openxmlformats.org/officeDocument/2006/relationships/image" Target="../media/image102.png"/><Relationship Id="rId4" Type="http://schemas.openxmlformats.org/officeDocument/2006/relationships/oleObject" Target="../embeddings/oleObject14.bin"/></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98.png"/><Relationship Id="rId2" Type="http://schemas.openxmlformats.org/officeDocument/2006/relationships/slideLayout" Target="../slideLayouts/slideLayout4.xml"/><Relationship Id="rId1" Type="http://schemas.openxmlformats.org/officeDocument/2006/relationships/vmlDrawing" Target="../drawings/vmlDrawing11.vml"/><Relationship Id="rId6" Type="http://schemas.openxmlformats.org/officeDocument/2006/relationships/oleObject" Target="../embeddings/oleObject16.bin"/><Relationship Id="rId5" Type="http://schemas.openxmlformats.org/officeDocument/2006/relationships/image" Target="../media/image103.png"/><Relationship Id="rId4" Type="http://schemas.openxmlformats.org/officeDocument/2006/relationships/oleObject" Target="../embeddings/oleObject15.bin"/></Relationships>
</file>

<file path=ppt/slides/_rels/slide8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2.png"/><Relationship Id="rId5" Type="http://schemas.openxmlformats.org/officeDocument/2006/relationships/oleObject" Target="../embeddings/oleObject2.bin"/><Relationship Id="rId4" Type="http://schemas.openxmlformats.org/officeDocument/2006/relationships/image" Target="../media/image14.png"/></Relationships>
</file>

<file path=ppt/slides/_rels/slide9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vmlDrawing" Target="../drawings/vmlDrawing12.vml"/><Relationship Id="rId6" Type="http://schemas.openxmlformats.org/officeDocument/2006/relationships/image" Target="../media/image107.png"/><Relationship Id="rId5" Type="http://schemas.openxmlformats.org/officeDocument/2006/relationships/oleObject" Target="../embeddings/oleObject17.bin"/><Relationship Id="rId4" Type="http://schemas.openxmlformats.org/officeDocument/2006/relationships/image" Target="../media/image108.png"/></Relationships>
</file>

<file path=ppt/slides/_rels/slide9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110.jpeg"/></Relationships>
</file>

<file path=ppt/slides/_rels/slide94.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vmlDrawing" Target="../drawings/vmlDrawing13.vml"/><Relationship Id="rId5" Type="http://schemas.openxmlformats.org/officeDocument/2006/relationships/image" Target="../media/image12.png"/><Relationship Id="rId4" Type="http://schemas.openxmlformats.org/officeDocument/2006/relationships/oleObject" Target="../embeddings/oleObject18.bin"/></Relationships>
</file>

<file path=ppt/slides/_rels/slide96.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4870416" y="692696"/>
            <a:ext cx="2721456" cy="5544616"/>
          </a:xfrm>
        </p:spPr>
        <p:txBody>
          <a:bodyPr/>
          <a:lstStyle/>
          <a:p>
            <a:pPr algn="l"/>
            <a:r>
              <a:rPr lang="cs-CZ" sz="3200" dirty="0" smtClean="0">
                <a:latin typeface="Verdana" panose="020B0604030504040204" pitchFamily="34" charset="0"/>
                <a:ea typeface="Verdana" panose="020B0604030504040204" pitchFamily="34" charset="0"/>
                <a:cs typeface="Verdana" panose="020B0604030504040204" pitchFamily="34" charset="0"/>
              </a:rPr>
              <a:t>Přirozená lidská lokomoce</a:t>
            </a:r>
            <a:r>
              <a:rPr lang="cs-CZ" dirty="0" smtClean="0">
                <a:latin typeface="Verdana" panose="020B0604030504040204" pitchFamily="34" charset="0"/>
                <a:ea typeface="Verdana" panose="020B0604030504040204" pitchFamily="34" charset="0"/>
                <a:cs typeface="Verdana" panose="020B0604030504040204" pitchFamily="34" charset="0"/>
              </a:rPr>
              <a:t/>
            </a:r>
            <a:br>
              <a:rPr lang="cs-CZ" dirty="0" smtClean="0">
                <a:latin typeface="Verdana" panose="020B0604030504040204" pitchFamily="34" charset="0"/>
                <a:ea typeface="Verdana" panose="020B0604030504040204" pitchFamily="34" charset="0"/>
                <a:cs typeface="Verdana" panose="020B0604030504040204" pitchFamily="34" charset="0"/>
              </a:rPr>
            </a:br>
            <a:r>
              <a:rPr lang="cs-CZ" dirty="0" smtClean="0">
                <a:latin typeface="Verdana" panose="020B0604030504040204" pitchFamily="34" charset="0"/>
                <a:ea typeface="Verdana" panose="020B0604030504040204" pitchFamily="34" charset="0"/>
                <a:cs typeface="Verdana" panose="020B0604030504040204" pitchFamily="34" charset="0"/>
              </a:rPr>
              <a:t/>
            </a:r>
            <a:br>
              <a:rPr lang="cs-CZ" dirty="0" smtClean="0">
                <a:latin typeface="Verdana" panose="020B0604030504040204" pitchFamily="34" charset="0"/>
                <a:ea typeface="Verdana" panose="020B0604030504040204" pitchFamily="34" charset="0"/>
                <a:cs typeface="Verdana" panose="020B0604030504040204" pitchFamily="34" charset="0"/>
              </a:rPr>
            </a:br>
            <a:endParaRPr lang="cs-CZ" dirty="0">
              <a:latin typeface="Verdana" panose="020B0604030504040204" pitchFamily="34" charset="0"/>
              <a:ea typeface="Verdana" panose="020B0604030504040204" pitchFamily="34" charset="0"/>
              <a:cs typeface="Verdana" panose="020B0604030504040204" pitchFamily="34" charset="0"/>
            </a:endParaRPr>
          </a:p>
        </p:txBody>
      </p:sp>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16632"/>
            <a:ext cx="3826808" cy="66890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756800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Přirozená lidská lokomoce</a:t>
            </a:r>
            <a:endParaRPr lang="cs-CZ" dirty="0"/>
          </a:p>
        </p:txBody>
      </p:sp>
      <p:sp>
        <p:nvSpPr>
          <p:cNvPr id="3" name="Zástupný symbol pro obsah 2"/>
          <p:cNvSpPr>
            <a:spLocks noGrp="1"/>
          </p:cNvSpPr>
          <p:nvPr>
            <p:ph idx="1"/>
          </p:nvPr>
        </p:nvSpPr>
        <p:spPr/>
        <p:txBody>
          <a:bodyPr>
            <a:normAutofit fontScale="92500" lnSpcReduction="10000"/>
          </a:bodyPr>
          <a:lstStyle/>
          <a:p>
            <a:r>
              <a:rPr lang="cs-CZ" dirty="0" smtClean="0"/>
              <a:t>lokomoce realizovaná </a:t>
            </a:r>
            <a:r>
              <a:rPr lang="cs-CZ" dirty="0"/>
              <a:t>prostřednictvím </a:t>
            </a:r>
            <a:r>
              <a:rPr lang="cs-CZ" b="1" dirty="0">
                <a:solidFill>
                  <a:schemeClr val="accent5">
                    <a:lumMod val="75000"/>
                  </a:schemeClr>
                </a:solidFill>
              </a:rPr>
              <a:t>pletence pánevního</a:t>
            </a:r>
            <a:r>
              <a:rPr lang="cs-CZ" dirty="0"/>
              <a:t> – chůze, běh, odrazy, skoky a jejich varianty;</a:t>
            </a:r>
          </a:p>
          <a:p>
            <a:r>
              <a:rPr lang="cs-CZ" dirty="0"/>
              <a:t>b) </a:t>
            </a:r>
            <a:r>
              <a:rPr lang="cs-CZ" dirty="0" smtClean="0"/>
              <a:t>lokomoce realizovaná </a:t>
            </a:r>
            <a:r>
              <a:rPr lang="cs-CZ" dirty="0"/>
              <a:t>prostřednictvím </a:t>
            </a:r>
            <a:r>
              <a:rPr lang="cs-CZ" b="1" dirty="0">
                <a:solidFill>
                  <a:srgbClr val="FF0000"/>
                </a:solidFill>
              </a:rPr>
              <a:t>pletence ramenního</a:t>
            </a:r>
            <a:r>
              <a:rPr lang="cs-CZ" b="1" dirty="0"/>
              <a:t> </a:t>
            </a:r>
            <a:r>
              <a:rPr lang="cs-CZ" dirty="0" smtClean="0"/>
              <a:t>– pádlování</a:t>
            </a:r>
            <a:r>
              <a:rPr lang="cs-CZ" dirty="0"/>
              <a:t>, </a:t>
            </a:r>
            <a:r>
              <a:rPr lang="cs-CZ" dirty="0" smtClean="0"/>
              <a:t>šplh, přitahování</a:t>
            </a:r>
            <a:r>
              <a:rPr lang="cs-CZ" dirty="0"/>
              <a:t>, </a:t>
            </a:r>
            <a:r>
              <a:rPr lang="cs-CZ" dirty="0" smtClean="0"/>
              <a:t>X </a:t>
            </a:r>
            <a:r>
              <a:rPr lang="cs-CZ" sz="2600" i="1" dirty="0" smtClean="0"/>
              <a:t>jízda </a:t>
            </a:r>
            <a:r>
              <a:rPr lang="cs-CZ" sz="2600" i="1" dirty="0"/>
              <a:t>na mechanickém vozíku</a:t>
            </a:r>
            <a:r>
              <a:rPr lang="cs-CZ" dirty="0"/>
              <a:t>;</a:t>
            </a:r>
          </a:p>
          <a:p>
            <a:r>
              <a:rPr lang="cs-CZ" dirty="0"/>
              <a:t>c) lokomoci </a:t>
            </a:r>
            <a:r>
              <a:rPr lang="cs-CZ" b="1" dirty="0"/>
              <a:t>obou pletenců </a:t>
            </a:r>
            <a:r>
              <a:rPr lang="cs-CZ" dirty="0"/>
              <a:t>– vstávání z lehu, otáčení v lehu, lezení do prudkých svahů, po žebříku, horolezectví, běh na lyžích, chůze s holemi, horolezectví, plavání a další. </a:t>
            </a:r>
          </a:p>
          <a:p>
            <a:endParaRPr lang="cs-CZ" dirty="0"/>
          </a:p>
        </p:txBody>
      </p:sp>
    </p:spTree>
    <p:extLst>
      <p:ext uri="{BB962C8B-B14F-4D97-AF65-F5344CB8AC3E}">
        <p14:creationId xmlns:p14="http://schemas.microsoft.com/office/powerpoint/2010/main" val="135192709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p:cNvPicPr>
            <a:picLocks noGrp="1" noChangeAspect="1" noChangeArrowheads="1"/>
          </p:cNvPicPr>
          <p:nvPr>
            <p:ph idx="1"/>
          </p:nvPr>
        </p:nvPicPr>
        <p:blipFill>
          <a:blip r:embed="rId3">
            <a:lum bright="-12000" contrast="30000"/>
            <a:extLst>
              <a:ext uri="{28A0092B-C50C-407E-A947-70E740481C1C}">
                <a14:useLocalDpi xmlns:a14="http://schemas.microsoft.com/office/drawing/2010/main" val="0"/>
              </a:ext>
            </a:extLst>
          </a:blip>
          <a:srcRect/>
          <a:stretch>
            <a:fillRect/>
          </a:stretch>
        </p:blipFill>
        <p:spPr>
          <a:xfrm>
            <a:off x="995363" y="260350"/>
            <a:ext cx="6245225" cy="6597650"/>
          </a:xfrm>
          <a:noFill/>
        </p:spPr>
      </p:pic>
    </p:spTree>
    <p:extLst>
      <p:ext uri="{BB962C8B-B14F-4D97-AF65-F5344CB8AC3E}">
        <p14:creationId xmlns:p14="http://schemas.microsoft.com/office/powerpoint/2010/main" val="3580120418"/>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descr="2003-8-4_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65088"/>
            <a:ext cx="8280400" cy="678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0046657"/>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F:\SPORTOVNÍ STUDIE\Sablikov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91880" y="0"/>
            <a:ext cx="46307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896" y="0"/>
            <a:ext cx="3259138" cy="297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bdélník 1"/>
          <p:cNvSpPr/>
          <p:nvPr/>
        </p:nvSpPr>
        <p:spPr>
          <a:xfrm>
            <a:off x="251520" y="3105835"/>
            <a:ext cx="3240360" cy="2554545"/>
          </a:xfrm>
          <a:prstGeom prst="rect">
            <a:avLst/>
          </a:prstGeom>
        </p:spPr>
        <p:txBody>
          <a:bodyPr wrap="square">
            <a:spAutoFit/>
          </a:bodyPr>
          <a:lstStyle/>
          <a:p>
            <a:r>
              <a:rPr lang="cs-CZ" sz="3200" i="1" dirty="0"/>
              <a:t>A to je pro dnešek vše. Jsem vám vděčný za trpělivost a toleranci</a:t>
            </a:r>
          </a:p>
        </p:txBody>
      </p:sp>
    </p:spTree>
    <p:extLst>
      <p:ext uri="{BB962C8B-B14F-4D97-AF65-F5344CB8AC3E}">
        <p14:creationId xmlns:p14="http://schemas.microsoft.com/office/powerpoint/2010/main" val="14776594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44624"/>
            <a:ext cx="8229600" cy="360040"/>
          </a:xfrm>
        </p:spPr>
        <p:txBody>
          <a:bodyPr>
            <a:normAutofit fontScale="90000"/>
          </a:bodyPr>
          <a:lstStyle/>
          <a:p>
            <a:r>
              <a:rPr lang="cs-CZ" sz="2800" dirty="0"/>
              <a:t>Přirozená lidská lokomoce</a:t>
            </a:r>
          </a:p>
        </p:txBody>
      </p:sp>
      <p:sp>
        <p:nvSpPr>
          <p:cNvPr id="3" name="Zástupný symbol pro obsah 2"/>
          <p:cNvSpPr>
            <a:spLocks noGrp="1"/>
          </p:cNvSpPr>
          <p:nvPr>
            <p:ph idx="1"/>
          </p:nvPr>
        </p:nvSpPr>
        <p:spPr>
          <a:xfrm>
            <a:off x="107504" y="476672"/>
            <a:ext cx="9036496" cy="6381328"/>
          </a:xfrm>
        </p:spPr>
        <p:txBody>
          <a:bodyPr>
            <a:noAutofit/>
          </a:bodyPr>
          <a:lstStyle/>
          <a:p>
            <a:r>
              <a:rPr lang="cs-CZ" sz="2400" i="1" dirty="0"/>
              <a:t>Pro přirozenou, fylogeneticky determinovanou lokomoci je typické:</a:t>
            </a:r>
            <a:endParaRPr lang="cs-CZ" sz="2400" dirty="0"/>
          </a:p>
          <a:p>
            <a:r>
              <a:rPr lang="cs-CZ" sz="2400" dirty="0"/>
              <a:t>1. </a:t>
            </a:r>
            <a:r>
              <a:rPr lang="cs-CZ" sz="2400" b="1" dirty="0" smtClean="0">
                <a:solidFill>
                  <a:srgbClr val="FF0000"/>
                </a:solidFill>
              </a:rPr>
              <a:t>PF</a:t>
            </a:r>
            <a:r>
              <a:rPr lang="cs-CZ" sz="2400" dirty="0" smtClean="0"/>
              <a:t> vytvářeno </a:t>
            </a:r>
            <a:r>
              <a:rPr lang="cs-CZ" sz="2400" dirty="0"/>
              <a:t>na distálních částech končetin (v raných stádiích ontogeneze na mediálních epikondylech humeru a femuru, při spontánním plazení dospělého jedince na mediálních epikondylech humeru, femuru a na špičkách nohou, při jiných formách lokomoce na akrálních částech končetin, nicméně vůči trupu je poloha </a:t>
            </a:r>
            <a:r>
              <a:rPr lang="cs-CZ" sz="2400" b="1" dirty="0">
                <a:solidFill>
                  <a:srgbClr val="FF0000"/>
                </a:solidFill>
              </a:rPr>
              <a:t>PF</a:t>
            </a:r>
            <a:r>
              <a:rPr lang="cs-CZ" sz="2400" dirty="0"/>
              <a:t> distálně).</a:t>
            </a:r>
          </a:p>
          <a:p>
            <a:r>
              <a:rPr lang="cs-CZ" sz="2400" dirty="0"/>
              <a:t>2. </a:t>
            </a:r>
            <a:r>
              <a:rPr lang="cs-CZ" sz="2400" dirty="0" smtClean="0"/>
              <a:t>Proximálně uložené </a:t>
            </a:r>
            <a:r>
              <a:rPr lang="cs-CZ" sz="2400" b="1" dirty="0" smtClean="0">
                <a:solidFill>
                  <a:srgbClr val="0070C0"/>
                </a:solidFill>
              </a:rPr>
              <a:t>CM</a:t>
            </a:r>
            <a:r>
              <a:rPr lang="cs-CZ" sz="2400" dirty="0" smtClean="0"/>
              <a:t> </a:t>
            </a:r>
            <a:r>
              <a:rPr lang="cs-CZ" sz="2400" dirty="0"/>
              <a:t>je k distální části </a:t>
            </a:r>
            <a:r>
              <a:rPr lang="cs-CZ" sz="2400" dirty="0" smtClean="0"/>
              <a:t>končetiny (</a:t>
            </a:r>
            <a:r>
              <a:rPr lang="cs-CZ" sz="2400" b="1" dirty="0" smtClean="0">
                <a:solidFill>
                  <a:srgbClr val="FF0000"/>
                </a:solidFill>
              </a:rPr>
              <a:t>PF</a:t>
            </a:r>
            <a:r>
              <a:rPr lang="cs-CZ" sz="2400" dirty="0" smtClean="0"/>
              <a:t>) přitahováno</a:t>
            </a:r>
            <a:r>
              <a:rPr lang="cs-CZ" sz="2400" dirty="0"/>
              <a:t>, případně od </a:t>
            </a:r>
            <a:r>
              <a:rPr lang="cs-CZ" sz="2400" b="1" dirty="0">
                <a:solidFill>
                  <a:srgbClr val="FF0000"/>
                </a:solidFill>
              </a:rPr>
              <a:t>PF</a:t>
            </a:r>
            <a:r>
              <a:rPr lang="cs-CZ" sz="2400" dirty="0"/>
              <a:t> odtlačováno, </a:t>
            </a:r>
            <a:r>
              <a:rPr lang="cs-CZ" sz="2400" dirty="0" smtClean="0"/>
              <a:t>přes </a:t>
            </a:r>
            <a:r>
              <a:rPr lang="cs-CZ" sz="2400" dirty="0"/>
              <a:t>končetinu realizována antigravitační funkce a </a:t>
            </a:r>
            <a:r>
              <a:rPr lang="cs-CZ" sz="2400" dirty="0" smtClean="0"/>
              <a:t>odraz </a:t>
            </a:r>
            <a:r>
              <a:rPr lang="cs-CZ" sz="2400" dirty="0"/>
              <a:t>od </a:t>
            </a:r>
            <a:r>
              <a:rPr lang="cs-CZ" sz="2400" b="1" dirty="0" smtClean="0">
                <a:solidFill>
                  <a:srgbClr val="FF0000"/>
                </a:solidFill>
              </a:rPr>
              <a:t>PF</a:t>
            </a:r>
            <a:r>
              <a:rPr lang="cs-CZ" sz="2400" dirty="0" smtClean="0"/>
              <a:t>, dále nákrok pro </a:t>
            </a:r>
            <a:r>
              <a:rPr lang="cs-CZ" sz="2400" dirty="0"/>
              <a:t>další krokový cyklus.</a:t>
            </a:r>
          </a:p>
          <a:p>
            <a:r>
              <a:rPr lang="cs-CZ" sz="2400" dirty="0" smtClean="0"/>
              <a:t>3. </a:t>
            </a:r>
            <a:r>
              <a:rPr lang="cs-CZ" sz="2400" dirty="0"/>
              <a:t>Lokomoce </a:t>
            </a:r>
            <a:r>
              <a:rPr lang="cs-CZ" sz="2400" dirty="0" smtClean="0"/>
              <a:t>v</a:t>
            </a:r>
            <a:r>
              <a:rPr lang="cs-CZ" sz="2400" dirty="0"/>
              <a:t> režimu </a:t>
            </a:r>
            <a:r>
              <a:rPr lang="cs-CZ" sz="2400" dirty="0" err="1"/>
              <a:t>kvadrupedálního</a:t>
            </a:r>
            <a:r>
              <a:rPr lang="cs-CZ" sz="2400" dirty="0"/>
              <a:t> zkříženého lokomočního vzoru, </a:t>
            </a:r>
            <a:r>
              <a:rPr lang="cs-CZ" sz="2400" dirty="0" smtClean="0"/>
              <a:t>i při lokomočním zapojení pletence ramenního, při </a:t>
            </a:r>
            <a:r>
              <a:rPr lang="cs-CZ" sz="2400" dirty="0"/>
              <a:t>lokomoci bipedální, kde v režimu </a:t>
            </a:r>
            <a:r>
              <a:rPr lang="cs-CZ" sz="2400" dirty="0" err="1"/>
              <a:t>kvadrupedálního</a:t>
            </a:r>
            <a:r>
              <a:rPr lang="cs-CZ" sz="2400" dirty="0"/>
              <a:t> vzoru pracuje pletenec ramenní v otevřeném kinetickém řetězci </a:t>
            </a:r>
            <a:r>
              <a:rPr lang="cs-CZ" sz="2400" dirty="0" smtClean="0"/>
              <a:t>- funkce </a:t>
            </a:r>
            <a:r>
              <a:rPr lang="cs-CZ" sz="2400" dirty="0"/>
              <a:t>vyrovnávání torzního působení dolních končetin a pánve. </a:t>
            </a:r>
          </a:p>
        </p:txBody>
      </p:sp>
    </p:spTree>
    <p:extLst>
      <p:ext uri="{BB962C8B-B14F-4D97-AF65-F5344CB8AC3E}">
        <p14:creationId xmlns:p14="http://schemas.microsoft.com/office/powerpoint/2010/main" val="4563472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16632"/>
            <a:ext cx="8229600" cy="504056"/>
          </a:xfrm>
        </p:spPr>
        <p:txBody>
          <a:bodyPr>
            <a:normAutofit fontScale="90000"/>
          </a:bodyPr>
          <a:lstStyle/>
          <a:p>
            <a:r>
              <a:rPr lang="cs-CZ" sz="2800" dirty="0"/>
              <a:t>Přirozená lidská lokomoce</a:t>
            </a:r>
          </a:p>
        </p:txBody>
      </p:sp>
      <p:sp>
        <p:nvSpPr>
          <p:cNvPr id="3" name="Zástupný symbol pro obsah 2"/>
          <p:cNvSpPr>
            <a:spLocks noGrp="1"/>
          </p:cNvSpPr>
          <p:nvPr>
            <p:ph idx="1"/>
          </p:nvPr>
        </p:nvSpPr>
        <p:spPr>
          <a:xfrm>
            <a:off x="1763688" y="5156518"/>
            <a:ext cx="5904656" cy="969645"/>
          </a:xfrm>
        </p:spPr>
        <p:txBody>
          <a:bodyPr>
            <a:normAutofit fontScale="70000" lnSpcReduction="20000"/>
          </a:bodyPr>
          <a:lstStyle/>
          <a:p>
            <a:pPr marL="0" lvl="0" indent="0">
              <a:buNone/>
            </a:pPr>
            <a:r>
              <a:rPr lang="cs-CZ" i="1" dirty="0"/>
              <a:t>Akrálně uložené místo opory, </a:t>
            </a:r>
            <a:r>
              <a:rPr lang="cs-CZ" i="1" dirty="0" err="1"/>
              <a:t>punctum</a:t>
            </a:r>
            <a:r>
              <a:rPr lang="cs-CZ" i="1" dirty="0"/>
              <a:t> </a:t>
            </a:r>
            <a:r>
              <a:rPr lang="cs-CZ" i="1" dirty="0" err="1"/>
              <a:t>fixum</a:t>
            </a:r>
            <a:r>
              <a:rPr lang="cs-CZ" i="1" dirty="0"/>
              <a:t> (PF), mediálně uložená oblast pohybu, corpus mobile (CM) při přirozené lidské lokomoci</a:t>
            </a:r>
          </a:p>
          <a:p>
            <a:endParaRPr lang="cs-CZ" dirty="0"/>
          </a:p>
        </p:txBody>
      </p:sp>
      <p:pic>
        <p:nvPicPr>
          <p:cNvPr id="5" name="Obrázek 4" descr="F:\ČLÁNKY\LITERATURA\LIT2013\MONO13\Obrázky_mon\přirozená lokomoce2.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9633" y="908720"/>
            <a:ext cx="6912768" cy="4176464"/>
          </a:xfrm>
          <a:prstGeom prst="rect">
            <a:avLst/>
          </a:prstGeom>
          <a:noFill/>
          <a:ln>
            <a:noFill/>
          </a:ln>
        </p:spPr>
      </p:pic>
    </p:spTree>
    <p:extLst>
      <p:ext uri="{BB962C8B-B14F-4D97-AF65-F5344CB8AC3E}">
        <p14:creationId xmlns:p14="http://schemas.microsoft.com/office/powerpoint/2010/main" val="3819541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4" y="548680"/>
            <a:ext cx="8267460" cy="5832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774699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body" sz="half" idx="1"/>
          </p:nvPr>
        </p:nvSpPr>
        <p:spPr>
          <a:xfrm>
            <a:off x="0" y="1025525"/>
            <a:ext cx="2987675" cy="5832475"/>
          </a:xfrm>
        </p:spPr>
        <p:txBody>
          <a:bodyPr/>
          <a:lstStyle/>
          <a:p>
            <a:pPr eaLnBrk="1" hangingPunct="1"/>
            <a:r>
              <a:rPr lang="cs-CZ" altLang="cs-CZ" smtClean="0"/>
              <a:t>sportovní aktivity dovolují využití </a:t>
            </a:r>
            <a:r>
              <a:rPr lang="cs-CZ" altLang="cs-CZ" b="1" smtClean="0"/>
              <a:t>lokomoční </a:t>
            </a:r>
            <a:r>
              <a:rPr lang="cs-CZ" altLang="cs-CZ" smtClean="0"/>
              <a:t>funkce pletence ramenního i v dospělosti </a:t>
            </a:r>
          </a:p>
        </p:txBody>
      </p:sp>
      <p:sp>
        <p:nvSpPr>
          <p:cNvPr id="44035" name="Rectangle 3"/>
          <p:cNvSpPr>
            <a:spLocks noChangeArrowheads="1"/>
          </p:cNvSpPr>
          <p:nvPr/>
        </p:nvSpPr>
        <p:spPr bwMode="auto">
          <a:xfrm>
            <a:off x="539750" y="188913"/>
            <a:ext cx="5761038"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endParaRPr lang="cs-CZ" altLang="cs-CZ" sz="3600">
              <a:solidFill>
                <a:schemeClr val="tx2"/>
              </a:solidFill>
            </a:endParaRPr>
          </a:p>
        </p:txBody>
      </p:sp>
      <p:graphicFrame>
        <p:nvGraphicFramePr>
          <p:cNvPr id="44036" name="Object 4"/>
          <p:cNvGraphicFramePr>
            <a:graphicFrameLocks noChangeAspect="1"/>
          </p:cNvGraphicFramePr>
          <p:nvPr/>
        </p:nvGraphicFramePr>
        <p:xfrm>
          <a:off x="3022600" y="2708275"/>
          <a:ext cx="2782888" cy="3313113"/>
        </p:xfrm>
        <a:graphic>
          <a:graphicData uri="http://schemas.openxmlformats.org/presentationml/2006/ole">
            <mc:AlternateContent xmlns:mc="http://schemas.openxmlformats.org/markup-compatibility/2006">
              <mc:Choice xmlns:v="urn:schemas-microsoft-com:vml" Requires="v">
                <p:oleObj spid="_x0000_s2064" name="Rastrový obrázek" r:id="rId4" imgW="3524742" imgH="4191585" progId="Paint.Picture">
                  <p:embed/>
                </p:oleObj>
              </mc:Choice>
              <mc:Fallback>
                <p:oleObj name="Rastrový obrázek" r:id="rId4" imgW="3524742" imgH="4191585"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22600" y="2708275"/>
                        <a:ext cx="2782888" cy="3313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4037" name="Object 5"/>
          <p:cNvGraphicFramePr>
            <a:graphicFrameLocks noChangeAspect="1"/>
          </p:cNvGraphicFramePr>
          <p:nvPr/>
        </p:nvGraphicFramePr>
        <p:xfrm>
          <a:off x="5602288" y="188913"/>
          <a:ext cx="2916237" cy="3455987"/>
        </p:xfrm>
        <a:graphic>
          <a:graphicData uri="http://schemas.openxmlformats.org/presentationml/2006/ole">
            <mc:AlternateContent xmlns:mc="http://schemas.openxmlformats.org/markup-compatibility/2006">
              <mc:Choice xmlns:v="urn:schemas-microsoft-com:vml" Requires="v">
                <p:oleObj spid="_x0000_s2065" name="Rastrový obrázek" r:id="rId6" imgW="6466667" imgH="7666667" progId="Paint.Picture">
                  <p:embed/>
                </p:oleObj>
              </mc:Choice>
              <mc:Fallback>
                <p:oleObj name="Rastrový obrázek" r:id="rId6" imgW="6466667" imgH="7666667" progId="Paint.Picture">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02288" y="188913"/>
                        <a:ext cx="2916237" cy="345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7" name="Picture 2"/>
          <p:cNvPicPr>
            <a:picLocks noGrp="1" noChangeAspect="1" noChangeArrowheads="1"/>
          </p:cNvPicPr>
          <p:nvPr>
            <p:ph idx="1"/>
          </p:nvPr>
        </p:nvPicPr>
        <p:blipFill>
          <a:blip r:embed="rId8" cstate="print">
            <a:extLst>
              <a:ext uri="{28A0092B-C50C-407E-A947-70E740481C1C}">
                <a14:useLocalDpi xmlns:a14="http://schemas.microsoft.com/office/drawing/2010/main" val="0"/>
              </a:ext>
            </a:extLst>
          </a:blip>
          <a:srcRect/>
          <a:stretch>
            <a:fillRect/>
          </a:stretch>
        </p:blipFill>
        <p:spPr bwMode="auto">
          <a:xfrm>
            <a:off x="5796136" y="4077072"/>
            <a:ext cx="3082884" cy="21749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0387807"/>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0"/>
            <a:ext cx="8229600" cy="692696"/>
          </a:xfrm>
        </p:spPr>
        <p:txBody>
          <a:bodyPr>
            <a:normAutofit/>
          </a:bodyPr>
          <a:lstStyle/>
          <a:p>
            <a:r>
              <a:rPr lang="cs-CZ" sz="2400" dirty="0"/>
              <a:t>Přirozená lidská lokomoce</a:t>
            </a:r>
          </a:p>
        </p:txBody>
      </p:sp>
      <p:sp>
        <p:nvSpPr>
          <p:cNvPr id="3" name="Zástupný symbol pro obsah 2"/>
          <p:cNvSpPr>
            <a:spLocks noGrp="1"/>
          </p:cNvSpPr>
          <p:nvPr>
            <p:ph idx="1"/>
          </p:nvPr>
        </p:nvSpPr>
        <p:spPr>
          <a:xfrm>
            <a:off x="107504" y="764704"/>
            <a:ext cx="8928992" cy="6093296"/>
          </a:xfrm>
        </p:spPr>
        <p:txBody>
          <a:bodyPr>
            <a:noAutofit/>
          </a:bodyPr>
          <a:lstStyle/>
          <a:p>
            <a:r>
              <a:rPr lang="cs-CZ" sz="2400" i="1" dirty="0"/>
              <a:t>Mimo rámec přirozené lokomoce se nachází lidská lokomoce:</a:t>
            </a:r>
            <a:endParaRPr lang="cs-CZ" sz="2400" dirty="0"/>
          </a:p>
          <a:p>
            <a:r>
              <a:rPr lang="cs-CZ" sz="2400" dirty="0"/>
              <a:t>1. Takzvané deskové sporty, jako </a:t>
            </a:r>
            <a:r>
              <a:rPr lang="cs-CZ" sz="2400" b="1" dirty="0"/>
              <a:t>sjezdové lyžování, snowboarding</a:t>
            </a:r>
            <a:r>
              <a:rPr lang="cs-CZ" sz="2400" dirty="0"/>
              <a:t>, kde lokomoční sílu vytváří síla gravitační. Pohybová soustava se nenachází v režimu lokomočním, ale ryze posturálním.</a:t>
            </a:r>
          </a:p>
          <a:p>
            <a:r>
              <a:rPr lang="cs-CZ" sz="2400" dirty="0"/>
              <a:t>2. Lokomoce s využitím jednoduchých strojů, jako je mechanický </a:t>
            </a:r>
            <a:r>
              <a:rPr lang="cs-CZ" sz="2400" b="1" dirty="0"/>
              <a:t>vozík pro hendikepované, jízdní kolo, veslice</a:t>
            </a:r>
            <a:r>
              <a:rPr lang="cs-CZ" sz="2400" dirty="0"/>
              <a:t>. V těchto případech je místo opory, </a:t>
            </a:r>
            <a:r>
              <a:rPr lang="cs-CZ" sz="2400" b="1" dirty="0">
                <a:solidFill>
                  <a:srgbClr val="C00000"/>
                </a:solidFill>
              </a:rPr>
              <a:t>PF</a:t>
            </a:r>
            <a:r>
              <a:rPr lang="cs-CZ" sz="2400" dirty="0"/>
              <a:t> lokalizováno proximálně (většinou sed) a pohybuje se </a:t>
            </a:r>
            <a:r>
              <a:rPr lang="cs-CZ" sz="2400" b="1" dirty="0">
                <a:solidFill>
                  <a:srgbClr val="0070C0"/>
                </a:solidFill>
              </a:rPr>
              <a:t>CM</a:t>
            </a:r>
            <a:r>
              <a:rPr lang="cs-CZ" sz="2400" dirty="0"/>
              <a:t>, které je uloženo distálně (většinou končetiny). </a:t>
            </a:r>
            <a:r>
              <a:rPr lang="cs-CZ" sz="2400" b="1" dirty="0">
                <a:solidFill>
                  <a:srgbClr val="C00000"/>
                </a:solidFill>
              </a:rPr>
              <a:t>PF</a:t>
            </a:r>
            <a:r>
              <a:rPr lang="cs-CZ" sz="2400" dirty="0"/>
              <a:t> je tak vytvořeno na sedačce vozíku i veslice, na sedle kola. Končetiny pracující ve </a:t>
            </a:r>
            <a:r>
              <a:rPr lang="cs-CZ" sz="2400" dirty="0" err="1"/>
              <a:t>fázickém</a:t>
            </a:r>
            <a:r>
              <a:rPr lang="cs-CZ" sz="2400" dirty="0"/>
              <a:t> režimu pohánějí jednoduchý stroj, který vytváří hnací sílu.</a:t>
            </a:r>
          </a:p>
          <a:p>
            <a:r>
              <a:rPr lang="cs-CZ" sz="2400" dirty="0"/>
              <a:t>3. Lokomoce s využitím technických prostředků, které generují pohyb (</a:t>
            </a:r>
            <a:r>
              <a:rPr lang="cs-CZ" sz="2400" b="1" dirty="0"/>
              <a:t>auto, motorka, letadlo, vlak a další dopravní prostředky</a:t>
            </a:r>
            <a:r>
              <a:rPr lang="cs-CZ" sz="2400" dirty="0"/>
              <a:t>) nebo s využitím prostředků mimo rámec fylogeneze živočišných druhů, </a:t>
            </a:r>
            <a:r>
              <a:rPr lang="cs-CZ" sz="2400" dirty="0" smtClean="0"/>
              <a:t>které </a:t>
            </a:r>
            <a:r>
              <a:rPr lang="cs-CZ" sz="2400" dirty="0"/>
              <a:t>využívají přírodní síly  (</a:t>
            </a:r>
            <a:r>
              <a:rPr lang="cs-CZ" sz="2400" b="1" dirty="0"/>
              <a:t>jachta, windsurfing, </a:t>
            </a:r>
            <a:r>
              <a:rPr lang="cs-CZ" sz="2400" b="1" dirty="0" err="1"/>
              <a:t>kite</a:t>
            </a:r>
            <a:r>
              <a:rPr lang="cs-CZ" sz="2400" b="1" dirty="0"/>
              <a:t>, závěsný kluzák nebo padák atd.</a:t>
            </a:r>
            <a:r>
              <a:rPr lang="cs-CZ" sz="2400" dirty="0"/>
              <a:t>).</a:t>
            </a:r>
          </a:p>
          <a:p>
            <a:endParaRPr lang="cs-CZ" sz="2400" dirty="0"/>
          </a:p>
        </p:txBody>
      </p:sp>
    </p:spTree>
    <p:extLst>
      <p:ext uri="{BB962C8B-B14F-4D97-AF65-F5344CB8AC3E}">
        <p14:creationId xmlns:p14="http://schemas.microsoft.com/office/powerpoint/2010/main" val="28485923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179388" y="0"/>
            <a:ext cx="8964612" cy="1341438"/>
          </a:xfrm>
        </p:spPr>
        <p:txBody>
          <a:bodyPr>
            <a:normAutofit fontScale="90000"/>
          </a:bodyPr>
          <a:lstStyle/>
          <a:p>
            <a:r>
              <a:rPr lang="cs-CZ" altLang="cs-CZ" sz="3200" dirty="0" smtClean="0"/>
              <a:t/>
            </a:r>
            <a:br>
              <a:rPr lang="cs-CZ" altLang="cs-CZ" sz="3200" dirty="0" smtClean="0"/>
            </a:br>
            <a:r>
              <a:rPr lang="cs-CZ" altLang="cs-CZ" sz="3200" dirty="0" smtClean="0"/>
              <a:t>Mimo kineziologický obsah lidské lokomoce: </a:t>
            </a:r>
            <a:br>
              <a:rPr lang="cs-CZ" altLang="cs-CZ" sz="3200" dirty="0" smtClean="0"/>
            </a:br>
            <a:r>
              <a:rPr lang="cs-CZ" altLang="cs-CZ" sz="4000" b="1" dirty="0" smtClean="0">
                <a:solidFill>
                  <a:schemeClr val="accent3">
                    <a:lumMod val="75000"/>
                  </a:schemeClr>
                </a:solidFill>
              </a:rPr>
              <a:t>generování síly  </a:t>
            </a:r>
            <a:r>
              <a:rPr lang="cs-CZ" altLang="cs-CZ" sz="3200" dirty="0"/>
              <a:t>nebo</a:t>
            </a:r>
            <a:r>
              <a:rPr lang="cs-CZ" altLang="cs-CZ" sz="4000" dirty="0"/>
              <a:t> </a:t>
            </a:r>
            <a:r>
              <a:rPr lang="cs-CZ" altLang="cs-CZ" sz="3200" dirty="0" smtClean="0"/>
              <a:t>pouze</a:t>
            </a:r>
            <a:r>
              <a:rPr lang="cs-CZ" altLang="cs-CZ" sz="4000" dirty="0" smtClean="0"/>
              <a:t>  </a:t>
            </a:r>
            <a:r>
              <a:rPr lang="cs-CZ" altLang="cs-CZ" sz="4000" b="1" dirty="0" smtClean="0">
                <a:solidFill>
                  <a:srgbClr val="0033CC"/>
                </a:solidFill>
              </a:rPr>
              <a:t>udržování </a:t>
            </a:r>
            <a:r>
              <a:rPr lang="cs-CZ" altLang="cs-CZ" sz="4000" b="1" dirty="0" err="1" smtClean="0">
                <a:solidFill>
                  <a:srgbClr val="0033CC"/>
                </a:solidFill>
              </a:rPr>
              <a:t>postury</a:t>
            </a:r>
            <a:r>
              <a:rPr lang="cs-CZ" altLang="cs-CZ" sz="2800" dirty="0" smtClean="0"/>
              <a:t/>
            </a:r>
            <a:br>
              <a:rPr lang="cs-CZ" altLang="cs-CZ" sz="2800" dirty="0" smtClean="0"/>
            </a:br>
            <a:endParaRPr lang="cs-CZ" altLang="cs-CZ" sz="2800" dirty="0" smtClean="0"/>
          </a:p>
        </p:txBody>
      </p:sp>
      <p:sp>
        <p:nvSpPr>
          <p:cNvPr id="45059" name="Rectangle 3"/>
          <p:cNvSpPr>
            <a:spLocks noGrp="1" noChangeArrowheads="1"/>
          </p:cNvSpPr>
          <p:nvPr>
            <p:ph type="body" sz="half" idx="1"/>
          </p:nvPr>
        </p:nvSpPr>
        <p:spPr>
          <a:xfrm>
            <a:off x="4643438" y="5734050"/>
            <a:ext cx="4500562" cy="863600"/>
          </a:xfrm>
        </p:spPr>
        <p:txBody>
          <a:bodyPr/>
          <a:lstStyle/>
          <a:p>
            <a:pPr eaLnBrk="1" hangingPunct="1">
              <a:buFontTx/>
              <a:buNone/>
            </a:pPr>
            <a:r>
              <a:rPr lang="cs-CZ" altLang="cs-CZ" smtClean="0"/>
              <a:t> chybí distálně uložené PF</a:t>
            </a:r>
          </a:p>
        </p:txBody>
      </p:sp>
      <p:graphicFrame>
        <p:nvGraphicFramePr>
          <p:cNvPr id="45060" name="Object 4"/>
          <p:cNvGraphicFramePr>
            <a:graphicFrameLocks noGrp="1" noChangeAspect="1"/>
          </p:cNvGraphicFramePr>
          <p:nvPr>
            <p:ph sz="quarter" idx="2"/>
            <p:extLst>
              <p:ext uri="{D42A27DB-BD31-4B8C-83A1-F6EECF244321}">
                <p14:modId xmlns:p14="http://schemas.microsoft.com/office/powerpoint/2010/main" val="3345455317"/>
              </p:ext>
            </p:extLst>
          </p:nvPr>
        </p:nvGraphicFramePr>
        <p:xfrm>
          <a:off x="171435" y="1793866"/>
          <a:ext cx="2771800" cy="1840541"/>
        </p:xfrm>
        <a:graphic>
          <a:graphicData uri="http://schemas.openxmlformats.org/presentationml/2006/ole">
            <mc:AlternateContent xmlns:mc="http://schemas.openxmlformats.org/markup-compatibility/2006">
              <mc:Choice xmlns:v="urn:schemas-microsoft-com:vml" Requires="v">
                <p:oleObj spid="_x0000_s3104" name="Rastrový obrázek" r:id="rId4" imgW="11238095" imgH="7466667" progId="Paint.Picture">
                  <p:embed/>
                </p:oleObj>
              </mc:Choice>
              <mc:Fallback>
                <p:oleObj name="Rastrový obrázek" r:id="rId4" imgW="11238095" imgH="7466667" progId="Paint.Picture">
                  <p:embed/>
                  <p:pic>
                    <p:nvPicPr>
                      <p:cNvPr id="0" name=""/>
                      <p:cNvPicPr>
                        <a:picLocks noChangeAspect="1" noChangeArrowheads="1"/>
                      </p:cNvPicPr>
                      <p:nvPr/>
                    </p:nvPicPr>
                    <p:blipFill>
                      <a:blip r:embed="rId5">
                        <a:lum bright="18000"/>
                        <a:extLst>
                          <a:ext uri="{28A0092B-C50C-407E-A947-70E740481C1C}">
                            <a14:useLocalDpi xmlns:a14="http://schemas.microsoft.com/office/drawing/2010/main" val="0"/>
                          </a:ext>
                        </a:extLst>
                      </a:blip>
                      <a:srcRect/>
                      <a:stretch>
                        <a:fillRect/>
                      </a:stretch>
                    </p:blipFill>
                    <p:spPr bwMode="auto">
                      <a:xfrm>
                        <a:off x="171435" y="1793866"/>
                        <a:ext cx="2771800" cy="1840541"/>
                      </a:xfrm>
                      <a:prstGeom prst="rect">
                        <a:avLst/>
                      </a:prstGeom>
                      <a:noFill/>
                      <a:ln>
                        <a:noFill/>
                      </a:ln>
                      <a:extLst/>
                    </p:spPr>
                  </p:pic>
                </p:oleObj>
              </mc:Fallback>
            </mc:AlternateContent>
          </a:graphicData>
        </a:graphic>
      </p:graphicFrame>
      <p:graphicFrame>
        <p:nvGraphicFramePr>
          <p:cNvPr id="45061" name="Object 5"/>
          <p:cNvGraphicFramePr>
            <a:graphicFrameLocks noGrp="1" noChangeAspect="1"/>
          </p:cNvGraphicFramePr>
          <p:nvPr>
            <p:ph sz="quarter" idx="3"/>
            <p:extLst>
              <p:ext uri="{D42A27DB-BD31-4B8C-83A1-F6EECF244321}">
                <p14:modId xmlns:p14="http://schemas.microsoft.com/office/powerpoint/2010/main" val="1876208018"/>
              </p:ext>
            </p:extLst>
          </p:nvPr>
        </p:nvGraphicFramePr>
        <p:xfrm>
          <a:off x="6767067" y="1188244"/>
          <a:ext cx="2363870" cy="2384425"/>
        </p:xfrm>
        <a:graphic>
          <a:graphicData uri="http://schemas.openxmlformats.org/presentationml/2006/ole">
            <mc:AlternateContent xmlns:mc="http://schemas.openxmlformats.org/markup-compatibility/2006">
              <mc:Choice xmlns:v="urn:schemas-microsoft-com:vml" Requires="v">
                <p:oleObj spid="_x0000_s3105" name="Rastrový obrázek" r:id="rId6" imgW="10428571" imgH="10523810" progId="Paint.Picture">
                  <p:embed/>
                </p:oleObj>
              </mc:Choice>
              <mc:Fallback>
                <p:oleObj name="Rastrový obrázek" r:id="rId6" imgW="10428571" imgH="10523810" progId="Paint.Picture">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67067" y="1188244"/>
                        <a:ext cx="2363870" cy="2384425"/>
                      </a:xfrm>
                      <a:prstGeom prst="rect">
                        <a:avLst/>
                      </a:prstGeom>
                      <a:noFill/>
                      <a:ln>
                        <a:noFill/>
                      </a:ln>
                      <a:extLst/>
                    </p:spPr>
                  </p:pic>
                </p:oleObj>
              </mc:Fallback>
            </mc:AlternateContent>
          </a:graphicData>
        </a:graphic>
      </p:graphicFrame>
      <p:pic>
        <p:nvPicPr>
          <p:cNvPr id="45062" name="Picture 6"/>
          <p:cNvPicPr>
            <a:picLocks noGrp="1" noChangeAspect="1" noChangeArrowheads="1"/>
          </p:cNvPicPr>
          <p:nvPr>
            <p:ph sz="quarter" idx="4294967295"/>
          </p:nvPr>
        </p:nvPicPr>
        <p:blipFill>
          <a:blip r:embed="rId8">
            <a:lum bright="12000"/>
            <a:extLst>
              <a:ext uri="{28A0092B-C50C-407E-A947-70E740481C1C}">
                <a14:useLocalDpi xmlns:a14="http://schemas.microsoft.com/office/drawing/2010/main" val="0"/>
              </a:ext>
            </a:extLst>
          </a:blip>
          <a:srcRect/>
          <a:stretch>
            <a:fillRect/>
          </a:stretch>
        </p:blipFill>
        <p:spPr>
          <a:xfrm>
            <a:off x="179512" y="3717032"/>
            <a:ext cx="1512168" cy="2986607"/>
          </a:xfrm>
        </p:spPr>
      </p:pic>
      <p:sp>
        <p:nvSpPr>
          <p:cNvPr id="45063" name="AutoShape 7"/>
          <p:cNvSpPr>
            <a:spLocks noChangeArrowheads="1"/>
          </p:cNvSpPr>
          <p:nvPr/>
        </p:nvSpPr>
        <p:spPr bwMode="auto">
          <a:xfrm rot="7912743">
            <a:off x="1763712" y="1844676"/>
            <a:ext cx="1368425" cy="431800"/>
          </a:xfrm>
          <a:prstGeom prst="rightArrow">
            <a:avLst>
              <a:gd name="adj1" fmla="val 50000"/>
              <a:gd name="adj2" fmla="val 79228"/>
            </a:avLst>
          </a:prstGeom>
          <a:solidFill>
            <a:srgbClr val="92D050"/>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cs-CZ" altLang="cs-CZ"/>
          </a:p>
        </p:txBody>
      </p:sp>
      <p:sp>
        <p:nvSpPr>
          <p:cNvPr id="45064" name="AutoShape 8"/>
          <p:cNvSpPr>
            <a:spLocks noChangeArrowheads="1"/>
          </p:cNvSpPr>
          <p:nvPr/>
        </p:nvSpPr>
        <p:spPr bwMode="auto">
          <a:xfrm rot="3924442">
            <a:off x="6067201" y="1483154"/>
            <a:ext cx="1223963" cy="431800"/>
          </a:xfrm>
          <a:prstGeom prst="rightArrow">
            <a:avLst>
              <a:gd name="adj1" fmla="val 50000"/>
              <a:gd name="adj2" fmla="val 70864"/>
            </a:avLst>
          </a:prstGeom>
          <a:solidFill>
            <a:schemeClr val="tx2">
              <a:lumMod val="60000"/>
              <a:lumOff val="40000"/>
            </a:schemeClr>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cs-CZ" altLang="cs-CZ"/>
          </a:p>
        </p:txBody>
      </p:sp>
      <p:graphicFrame>
        <p:nvGraphicFramePr>
          <p:cNvPr id="45065" name="Object 9"/>
          <p:cNvGraphicFramePr>
            <a:graphicFrameLocks noGrp="1" noChangeAspect="1"/>
          </p:cNvGraphicFramePr>
          <p:nvPr>
            <p:ph sz="quarter" idx="4294967295"/>
          </p:nvPr>
        </p:nvGraphicFramePr>
        <p:xfrm>
          <a:off x="2051050" y="4148138"/>
          <a:ext cx="2736850" cy="2709862"/>
        </p:xfrm>
        <a:graphic>
          <a:graphicData uri="http://schemas.openxmlformats.org/presentationml/2006/ole">
            <mc:AlternateContent xmlns:mc="http://schemas.openxmlformats.org/markup-compatibility/2006">
              <mc:Choice xmlns:v="urn:schemas-microsoft-com:vml" Requires="v">
                <p:oleObj spid="_x0000_s3106" name="Rastrový obrázek" r:id="rId9" imgW="1943371" imgH="1924319" progId="Paint.Picture">
                  <p:embed/>
                </p:oleObj>
              </mc:Choice>
              <mc:Fallback>
                <p:oleObj name="Rastrový obrázek" r:id="rId9" imgW="1943371" imgH="1924319" progId="Paint.Picture">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51050" y="4148138"/>
                        <a:ext cx="2736850" cy="2709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5066" name="AutoShape 10"/>
          <p:cNvSpPr>
            <a:spLocks noChangeArrowheads="1"/>
          </p:cNvSpPr>
          <p:nvPr/>
        </p:nvSpPr>
        <p:spPr bwMode="auto">
          <a:xfrm rot="6809110">
            <a:off x="868362" y="4121151"/>
            <a:ext cx="1978025" cy="431800"/>
          </a:xfrm>
          <a:prstGeom prst="rightArrow">
            <a:avLst>
              <a:gd name="adj1" fmla="val 50000"/>
              <a:gd name="adj2" fmla="val 114522"/>
            </a:avLst>
          </a:prstGeom>
          <a:solidFill>
            <a:schemeClr val="accent3"/>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cs-CZ" altLang="cs-CZ"/>
          </a:p>
        </p:txBody>
      </p:sp>
      <p:sp>
        <p:nvSpPr>
          <p:cNvPr id="45067" name="AutoShape 11"/>
          <p:cNvSpPr>
            <a:spLocks noChangeArrowheads="1"/>
          </p:cNvSpPr>
          <p:nvPr/>
        </p:nvSpPr>
        <p:spPr bwMode="auto">
          <a:xfrm rot="4784608">
            <a:off x="2267744" y="3356769"/>
            <a:ext cx="2160588" cy="431800"/>
          </a:xfrm>
          <a:prstGeom prst="rightArrow">
            <a:avLst>
              <a:gd name="adj1" fmla="val 50000"/>
              <a:gd name="adj2" fmla="val 125092"/>
            </a:avLst>
          </a:prstGeom>
          <a:solidFill>
            <a:srgbClr val="92D050"/>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cs-CZ" altLang="cs-CZ"/>
          </a:p>
        </p:txBody>
      </p:sp>
      <p:pic>
        <p:nvPicPr>
          <p:cNvPr id="3084" name="Picture 12" descr="F:\SPORTOVNÍ STUDIE\IMG_3126a.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580112" y="3572669"/>
            <a:ext cx="2643187" cy="2033587"/>
          </a:xfrm>
          <a:prstGeom prst="rect">
            <a:avLst/>
          </a:prstGeom>
          <a:noFill/>
          <a:extLst>
            <a:ext uri="{909E8E84-426E-40DD-AFC4-6F175D3DCCD1}">
              <a14:hiddenFill xmlns:a14="http://schemas.microsoft.com/office/drawing/2010/main">
                <a:solidFill>
                  <a:srgbClr val="FFFFFF"/>
                </a:solidFill>
              </a14:hiddenFill>
            </a:ext>
          </a:extLst>
        </p:spPr>
      </p:pic>
      <p:sp>
        <p:nvSpPr>
          <p:cNvPr id="14" name="AutoShape 8"/>
          <p:cNvSpPr>
            <a:spLocks noChangeArrowheads="1"/>
          </p:cNvSpPr>
          <p:nvPr/>
        </p:nvSpPr>
        <p:spPr bwMode="auto">
          <a:xfrm rot="4644045">
            <a:off x="4589609" y="2360775"/>
            <a:ext cx="2811777" cy="431800"/>
          </a:xfrm>
          <a:prstGeom prst="rightArrow">
            <a:avLst>
              <a:gd name="adj1" fmla="val 50000"/>
              <a:gd name="adj2" fmla="val 70864"/>
            </a:avLst>
          </a:prstGeom>
          <a:solidFill>
            <a:schemeClr val="tx2">
              <a:lumMod val="60000"/>
              <a:lumOff val="40000"/>
            </a:schemeClr>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cs-CZ" altLang="cs-CZ"/>
          </a:p>
        </p:txBody>
      </p:sp>
      <p:pic>
        <p:nvPicPr>
          <p:cNvPr id="3085" name="Picture 1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846737" y="1871533"/>
            <a:ext cx="1660525" cy="2563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AutoShape 8"/>
          <p:cNvSpPr>
            <a:spLocks noChangeArrowheads="1"/>
          </p:cNvSpPr>
          <p:nvPr/>
        </p:nvSpPr>
        <p:spPr bwMode="auto">
          <a:xfrm rot="6021660">
            <a:off x="4645687" y="1655633"/>
            <a:ext cx="1223963" cy="431800"/>
          </a:xfrm>
          <a:prstGeom prst="rightArrow">
            <a:avLst>
              <a:gd name="adj1" fmla="val 50000"/>
              <a:gd name="adj2" fmla="val 70864"/>
            </a:avLst>
          </a:prstGeom>
          <a:solidFill>
            <a:schemeClr val="tx2">
              <a:lumMod val="60000"/>
              <a:lumOff val="40000"/>
            </a:schemeClr>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cs-CZ" altLang="cs-CZ"/>
          </a:p>
        </p:txBody>
      </p:sp>
    </p:spTree>
    <p:extLst>
      <p:ext uri="{BB962C8B-B14F-4D97-AF65-F5344CB8AC3E}">
        <p14:creationId xmlns:p14="http://schemas.microsoft.com/office/powerpoint/2010/main" val="282530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0"/>
            <a:ext cx="8229600" cy="620688"/>
          </a:xfrm>
        </p:spPr>
        <p:txBody>
          <a:bodyPr>
            <a:normAutofit fontScale="90000"/>
          </a:bodyPr>
          <a:lstStyle/>
          <a:p>
            <a:r>
              <a:rPr lang="cs-CZ" dirty="0"/>
              <a:t>Mezi uvedenými dvěma skupinami</a:t>
            </a:r>
          </a:p>
        </p:txBody>
      </p:sp>
      <p:sp>
        <p:nvSpPr>
          <p:cNvPr id="3" name="Zástupný symbol pro obsah 2"/>
          <p:cNvSpPr>
            <a:spLocks noGrp="1"/>
          </p:cNvSpPr>
          <p:nvPr>
            <p:ph idx="1"/>
          </p:nvPr>
        </p:nvSpPr>
        <p:spPr>
          <a:xfrm>
            <a:off x="35496" y="692696"/>
            <a:ext cx="6984776" cy="4536504"/>
          </a:xfrm>
        </p:spPr>
        <p:txBody>
          <a:bodyPr>
            <a:normAutofit fontScale="85000" lnSpcReduction="20000"/>
          </a:bodyPr>
          <a:lstStyle/>
          <a:p>
            <a:r>
              <a:rPr lang="cs-CZ" dirty="0" smtClean="0"/>
              <a:t>- </a:t>
            </a:r>
            <a:r>
              <a:rPr lang="cs-CZ" dirty="0"/>
              <a:t>jízda na koloběžce nebo na skateboardu po rovině, kde </a:t>
            </a:r>
            <a:r>
              <a:rPr lang="cs-CZ" dirty="0" smtClean="0"/>
              <a:t>DK generuje </a:t>
            </a:r>
            <a:r>
              <a:rPr lang="cs-CZ" dirty="0"/>
              <a:t>hnací sílu podle principů popsaných v první skupině. Chybí však střídavá práce, kdy druhá končetina pracuje v posturálním </a:t>
            </a:r>
            <a:r>
              <a:rPr lang="cs-CZ" dirty="0" smtClean="0"/>
              <a:t>režimu</a:t>
            </a:r>
          </a:p>
          <a:p>
            <a:r>
              <a:rPr lang="cs-CZ" dirty="0" smtClean="0"/>
              <a:t>- prostý </a:t>
            </a:r>
            <a:r>
              <a:rPr lang="cs-CZ" dirty="0"/>
              <a:t>odpich soupaž v klasické technice běhu na lyžích u závodníků s vysokou výkonnostní </a:t>
            </a:r>
            <a:r>
              <a:rPr lang="cs-CZ" dirty="0" smtClean="0"/>
              <a:t>úrovní, DKK v</a:t>
            </a:r>
            <a:r>
              <a:rPr lang="cs-CZ" dirty="0"/>
              <a:t> </a:t>
            </a:r>
            <a:r>
              <a:rPr lang="cs-CZ" dirty="0" err="1"/>
              <a:t>dvouoporovém</a:t>
            </a:r>
            <a:r>
              <a:rPr lang="cs-CZ" dirty="0"/>
              <a:t> posturálním režimu, před zapíchnutím holí se jezdec staví na špičky nohy tak, aby při odpichu využil snižování těžiště. Tento princip v procesu fylogeneze lokomoce druhů směřujících k rodu </a:t>
            </a:r>
            <a:r>
              <a:rPr lang="cs-CZ" i="1" dirty="0"/>
              <a:t>Homo</a:t>
            </a:r>
            <a:r>
              <a:rPr lang="cs-CZ" dirty="0"/>
              <a:t> chybí.</a:t>
            </a:r>
          </a:p>
          <a:p>
            <a:endParaRPr lang="cs-CZ" dirty="0"/>
          </a:p>
        </p:txBody>
      </p:sp>
      <p:pic>
        <p:nvPicPr>
          <p:cNvPr id="4" name="Picture 2" descr="G:\ČLÁNKY\LITERATURA\LIT2014\MONO14\Obrázky_mon\ond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8264" y="1196752"/>
            <a:ext cx="2134205" cy="286445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943" y="5229200"/>
            <a:ext cx="8345785" cy="15375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311853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700808"/>
            <a:ext cx="8685124" cy="4443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4730931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16632"/>
            <a:ext cx="8229600" cy="432048"/>
          </a:xfrm>
        </p:spPr>
        <p:txBody>
          <a:bodyPr>
            <a:normAutofit fontScale="90000"/>
          </a:bodyPr>
          <a:lstStyle/>
          <a:p>
            <a:r>
              <a:rPr lang="cs-CZ" sz="2400" dirty="0"/>
              <a:t>Přirozená lidská lokomoce</a:t>
            </a:r>
          </a:p>
        </p:txBody>
      </p:sp>
      <p:sp>
        <p:nvSpPr>
          <p:cNvPr id="3" name="Zástupný symbol pro obsah 2"/>
          <p:cNvSpPr>
            <a:spLocks noGrp="1"/>
          </p:cNvSpPr>
          <p:nvPr>
            <p:ph idx="1"/>
          </p:nvPr>
        </p:nvSpPr>
        <p:spPr>
          <a:xfrm>
            <a:off x="323528" y="5733256"/>
            <a:ext cx="8229600" cy="997571"/>
          </a:xfrm>
        </p:spPr>
        <p:txBody>
          <a:bodyPr>
            <a:normAutofit fontScale="92500" lnSpcReduction="10000"/>
          </a:bodyPr>
          <a:lstStyle/>
          <a:p>
            <a:pPr lvl="0"/>
            <a:r>
              <a:rPr lang="cs-CZ" sz="2400" i="1" dirty="0"/>
              <a:t>EMG záznam z terénního měření chůze, jízdy na </a:t>
            </a:r>
            <a:r>
              <a:rPr lang="cs-CZ" sz="2400" i="1" dirty="0" err="1"/>
              <a:t>inline</a:t>
            </a:r>
            <a:r>
              <a:rPr lang="cs-CZ" sz="2400" i="1" dirty="0"/>
              <a:t> bruslích na asfaltovém povrchu a na hokejových bruslích na ledě (Hospůdka, 2010)</a:t>
            </a:r>
          </a:p>
          <a:p>
            <a:endParaRPr lang="cs-CZ" dirty="0"/>
          </a:p>
        </p:txBody>
      </p:sp>
      <p:pic>
        <p:nvPicPr>
          <p:cNvPr id="5" name="Obrázek 4" descr="G:\ČLÁNKY\LITERATURA\LIT2014\MONO14\Obrázky_mon\CH_inline_brusle2.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692696"/>
            <a:ext cx="8856984" cy="5040560"/>
          </a:xfrm>
          <a:prstGeom prst="rect">
            <a:avLst/>
          </a:prstGeom>
          <a:noFill/>
          <a:ln>
            <a:noFill/>
          </a:ln>
        </p:spPr>
      </p:pic>
    </p:spTree>
    <p:extLst>
      <p:ext uri="{BB962C8B-B14F-4D97-AF65-F5344CB8AC3E}">
        <p14:creationId xmlns:p14="http://schemas.microsoft.com/office/powerpoint/2010/main" val="855038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16632"/>
            <a:ext cx="8229600" cy="648072"/>
          </a:xfrm>
        </p:spPr>
        <p:txBody>
          <a:bodyPr>
            <a:normAutofit/>
          </a:bodyPr>
          <a:lstStyle/>
          <a:p>
            <a:r>
              <a:rPr lang="cs-CZ" sz="2800" b="1" dirty="0" smtClean="0"/>
              <a:t>Kvadrupedální zkřížený lokomoční vzor</a:t>
            </a:r>
            <a:endParaRPr lang="cs-CZ" sz="2800" b="1" dirty="0"/>
          </a:p>
        </p:txBody>
      </p:sp>
      <p:pic>
        <p:nvPicPr>
          <p:cNvPr id="4" name="Picture 4" descr="Nový rastrový obrázek"/>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67544" y="980728"/>
            <a:ext cx="4536504" cy="537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bdélník 4"/>
          <p:cNvSpPr/>
          <p:nvPr/>
        </p:nvSpPr>
        <p:spPr>
          <a:xfrm>
            <a:off x="5220072" y="764704"/>
            <a:ext cx="3528392" cy="2585323"/>
          </a:xfrm>
          <a:prstGeom prst="rect">
            <a:avLst/>
          </a:prstGeom>
        </p:spPr>
        <p:txBody>
          <a:bodyPr wrap="square">
            <a:spAutoFit/>
          </a:bodyPr>
          <a:lstStyle/>
          <a:p>
            <a:r>
              <a:rPr lang="cs-CZ" altLang="cs-CZ" i="1" dirty="0"/>
              <a:t>Krokový cyklus ve zkříženém vzoru. Fáze cyklu v pohybu vpřed v recipročním znázornění: I. flekční fáze, II. relaxační fáze, III. opěrná fáze, IV. odrazová fáze. ¼ - čtvrtina časové jednotky, ½  - polovina časové jednotky, ¾ - tři čtvrtiny časové jednotky (Vojta, Peters 1995).</a:t>
            </a:r>
            <a:r>
              <a:rPr lang="cs-CZ" altLang="cs-CZ" sz="1600" dirty="0"/>
              <a:t> </a:t>
            </a:r>
            <a:endParaRPr lang="cs-CZ" dirty="0"/>
          </a:p>
        </p:txBody>
      </p:sp>
      <p:graphicFrame>
        <p:nvGraphicFramePr>
          <p:cNvPr id="6" name="Objekt 5"/>
          <p:cNvGraphicFramePr>
            <a:graphicFrameLocks noChangeAspect="1"/>
          </p:cNvGraphicFramePr>
          <p:nvPr>
            <p:extLst>
              <p:ext uri="{D42A27DB-BD31-4B8C-83A1-F6EECF244321}">
                <p14:modId xmlns:p14="http://schemas.microsoft.com/office/powerpoint/2010/main" val="1528101786"/>
              </p:ext>
            </p:extLst>
          </p:nvPr>
        </p:nvGraphicFramePr>
        <p:xfrm>
          <a:off x="5724128" y="3379990"/>
          <a:ext cx="3168030" cy="3333896"/>
        </p:xfrm>
        <a:graphic>
          <a:graphicData uri="http://schemas.openxmlformats.org/presentationml/2006/ole">
            <mc:AlternateContent xmlns:mc="http://schemas.openxmlformats.org/markup-compatibility/2006">
              <mc:Choice xmlns:v="urn:schemas-microsoft-com:vml" Requires="v">
                <p:oleObj spid="_x0000_s6151" name="Rastrový obrázek" r:id="rId4" imgW="9638095" imgH="10142857" progId="PBrush">
                  <p:embed/>
                </p:oleObj>
              </mc:Choice>
              <mc:Fallback>
                <p:oleObj name="Rastrový obrázek" r:id="rId4" imgW="9638095" imgH="10142857" progId="PBrush">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4128" y="3379990"/>
                        <a:ext cx="3168030" cy="3333896"/>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0384751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490066"/>
          </a:xfrm>
        </p:spPr>
        <p:txBody>
          <a:bodyPr>
            <a:normAutofit/>
          </a:bodyPr>
          <a:lstStyle/>
          <a:p>
            <a:r>
              <a:rPr lang="cs-CZ" sz="2400" dirty="0"/>
              <a:t>Přirozená lidská lokomoce</a:t>
            </a:r>
          </a:p>
        </p:txBody>
      </p:sp>
      <p:sp>
        <p:nvSpPr>
          <p:cNvPr id="3" name="Zástupný symbol pro obsah 2"/>
          <p:cNvSpPr>
            <a:spLocks noGrp="1"/>
          </p:cNvSpPr>
          <p:nvPr>
            <p:ph idx="1"/>
          </p:nvPr>
        </p:nvSpPr>
        <p:spPr>
          <a:xfrm>
            <a:off x="457200" y="5301208"/>
            <a:ext cx="8229600" cy="824955"/>
          </a:xfrm>
        </p:spPr>
        <p:txBody>
          <a:bodyPr>
            <a:normAutofit fontScale="85000" lnSpcReduction="10000"/>
          </a:bodyPr>
          <a:lstStyle/>
          <a:p>
            <a:pPr lvl="0"/>
            <a:r>
              <a:rPr lang="cs-CZ" sz="2400" i="1" dirty="0">
                <a:effectLst>
                  <a:glow>
                    <a:srgbClr val="000000"/>
                  </a:glow>
                  <a:outerShdw sx="0" sy="0">
                    <a:srgbClr val="000000"/>
                  </a:outerShdw>
                  <a:reflection stA="0" endPos="0" fadeDir="0" sx="0" sy="0"/>
                </a:effectLst>
              </a:rPr>
              <a:t>Sledované svaly s </a:t>
            </a:r>
            <a:r>
              <a:rPr lang="cs-CZ" sz="2400" i="1" dirty="0" err="1">
                <a:effectLst>
                  <a:glow>
                    <a:srgbClr val="000000"/>
                  </a:glow>
                  <a:outerShdw sx="0" sy="0">
                    <a:srgbClr val="000000"/>
                  </a:outerShdw>
                  <a:reflection stA="0" endPos="0" fadeDir="0" sx="0" sy="0"/>
                </a:effectLst>
              </a:rPr>
              <a:t>timingem</a:t>
            </a:r>
            <a:r>
              <a:rPr lang="cs-CZ" sz="2400" i="1" dirty="0">
                <a:effectLst>
                  <a:glow>
                    <a:srgbClr val="000000"/>
                  </a:glow>
                  <a:outerShdw sx="0" sy="0">
                    <a:srgbClr val="000000"/>
                  </a:outerShdw>
                  <a:reflection stA="0" endPos="0" fadeDir="0" sx="0" sy="0"/>
                </a:effectLst>
              </a:rPr>
              <a:t> v rámci průměrného krokového cyklu v intervalu +50% až +50% na normalizované časové ose (Hospůdka, 2010)</a:t>
            </a:r>
          </a:p>
          <a:p>
            <a:endParaRPr lang="cs-CZ" dirty="0"/>
          </a:p>
        </p:txBody>
      </p:sp>
      <p:pic>
        <p:nvPicPr>
          <p:cNvPr id="4" name="Obrázek 3" descr="G:\ČLÁNKY\LITERATURA\LIT2014\MONO14\Obrázky_mon\CH_inline_brusle4.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1126" y="1052736"/>
            <a:ext cx="6192688" cy="3672408"/>
          </a:xfrm>
          <a:prstGeom prst="rect">
            <a:avLst/>
          </a:prstGeom>
          <a:noFill/>
          <a:ln>
            <a:noFill/>
          </a:ln>
        </p:spPr>
      </p:pic>
    </p:spTree>
    <p:extLst>
      <p:ext uri="{BB962C8B-B14F-4D97-AF65-F5344CB8AC3E}">
        <p14:creationId xmlns:p14="http://schemas.microsoft.com/office/powerpoint/2010/main" val="6859246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539750" y="404813"/>
            <a:ext cx="8229600" cy="1143000"/>
          </a:xfrm>
          <a:prstGeom prst="rect">
            <a:avLst/>
          </a:prstGeom>
        </p:spPr>
        <p:txBody>
          <a:bodyPr vert="horz" lIns="91440" tIns="45720" rIns="91440" bIns="45720" rtlCol="0" anchor="ctr">
            <a:normAutofit fontScale="8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altLang="cs-CZ" sz="3200" dirty="0" smtClean="0"/>
              <a:t>Srovnání kineziologického obsahu pohybu při záběru vpřed na rychlostním kajaku a pádlovacím trenažéru </a:t>
            </a:r>
          </a:p>
          <a:p>
            <a:r>
              <a:rPr lang="cs-CZ" altLang="cs-CZ" sz="3200" dirty="0"/>
              <a:t>Alena Dufková/Charvátová</a:t>
            </a:r>
          </a:p>
          <a:p>
            <a:endParaRPr lang="cs-CZ" altLang="cs-CZ" sz="3200" dirty="0" smtClean="0"/>
          </a:p>
        </p:txBody>
      </p:sp>
      <p:pic>
        <p:nvPicPr>
          <p:cNvPr id="7" name="Picture 5" descr="k4-sevill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355624"/>
            <a:ext cx="6768554" cy="5259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687785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8"/>
          <p:cNvSpPr txBox="1">
            <a:spLocks noChangeArrowheads="1"/>
          </p:cNvSpPr>
          <p:nvPr/>
        </p:nvSpPr>
        <p:spPr>
          <a:xfrm>
            <a:off x="5867400" y="274638"/>
            <a:ext cx="2736850" cy="272256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altLang="cs-CZ" sz="2400" smtClean="0"/>
              <a:t>Synchronizace videozáznamu s EMG záznamem</a:t>
            </a:r>
          </a:p>
        </p:txBody>
      </p:sp>
      <p:pic>
        <p:nvPicPr>
          <p:cNvPr id="9" name="Picture 11" descr="hasvE14tren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0" y="0"/>
            <a:ext cx="5651500" cy="3357563"/>
          </a:xfrm>
          <a:prstGeom prst="rect">
            <a:avLst/>
          </a:prstGeom>
          <a:noFill/>
        </p:spPr>
      </p:pic>
      <p:pic>
        <p:nvPicPr>
          <p:cNvPr id="10" name="Picture 12" descr="hasvE15voda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3635375" y="3416300"/>
            <a:ext cx="5508625" cy="3441700"/>
          </a:xfrm>
          <a:prstGeom prst="rect">
            <a:avLst/>
          </a:prstGeom>
          <a:noFill/>
        </p:spPr>
      </p:pic>
    </p:spTree>
    <p:extLst>
      <p:ext uri="{BB962C8B-B14F-4D97-AF65-F5344CB8AC3E}">
        <p14:creationId xmlns:p14="http://schemas.microsoft.com/office/powerpoint/2010/main" val="303757787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395288" y="0"/>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altLang="cs-CZ" sz="3600" smtClean="0"/>
              <a:t>Výsledky a diskuze</a:t>
            </a:r>
          </a:p>
        </p:txBody>
      </p:sp>
      <p:sp>
        <p:nvSpPr>
          <p:cNvPr id="3" name="Rectangle 3"/>
          <p:cNvSpPr txBox="1">
            <a:spLocks noChangeArrowheads="1"/>
          </p:cNvSpPr>
          <p:nvPr/>
        </p:nvSpPr>
        <p:spPr>
          <a:xfrm>
            <a:off x="1619250" y="836613"/>
            <a:ext cx="6048375" cy="4525962"/>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Tx/>
              <a:buNone/>
            </a:pPr>
            <a:r>
              <a:rPr lang="cs-CZ" altLang="cs-CZ" sz="2000" smtClean="0"/>
              <a:t>Porovnání EMG křivek záběru kajak/ trenažér</a:t>
            </a:r>
          </a:p>
          <a:p>
            <a:pPr>
              <a:buFontTx/>
              <a:buNone/>
            </a:pPr>
            <a:endParaRPr lang="cs-CZ" altLang="cs-CZ" sz="2800" smtClean="0"/>
          </a:p>
          <a:p>
            <a:pPr>
              <a:buFontTx/>
              <a:buNone/>
            </a:pPr>
            <a:endParaRPr lang="cs-CZ" altLang="cs-CZ" sz="2800" smtClean="0"/>
          </a:p>
        </p:txBody>
      </p:sp>
      <p:graphicFrame>
        <p:nvGraphicFramePr>
          <p:cNvPr id="4" name="Group 230"/>
          <p:cNvGraphicFramePr>
            <a:graphicFrameLocks/>
          </p:cNvGraphicFramePr>
          <p:nvPr/>
        </p:nvGraphicFramePr>
        <p:xfrm>
          <a:off x="179388" y="1458913"/>
          <a:ext cx="8713787" cy="5426080"/>
        </p:xfrm>
        <a:graphic>
          <a:graphicData uri="http://schemas.openxmlformats.org/drawingml/2006/table">
            <a:tbl>
              <a:tblPr/>
              <a:tblGrid>
                <a:gridCol w="2524125"/>
                <a:gridCol w="2997200"/>
                <a:gridCol w="3192462"/>
              </a:tblGrid>
              <a:tr h="304836">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cs-CZ" sz="1400" b="1" i="0" u="none" strike="noStrike" cap="none" normalizeH="0" baseline="0" dirty="0" smtClean="0">
                          <a:ln>
                            <a:noFill/>
                          </a:ln>
                          <a:solidFill>
                            <a:schemeClr val="tx1"/>
                          </a:solidFill>
                          <a:effectLst/>
                          <a:latin typeface="Arial" charset="0"/>
                          <a:cs typeface="Arial" charset="0"/>
                        </a:rPr>
                        <a:t> </a:t>
                      </a:r>
                      <a:endParaRPr kumimoji="0" lang="cs-CZ" sz="1400" b="0" i="0" u="none" strike="noStrike" cap="none" normalizeH="0" baseline="0" dirty="0" smtClean="0">
                        <a:ln>
                          <a:noFill/>
                        </a:ln>
                        <a:solidFill>
                          <a:schemeClr val="tx1"/>
                        </a:solidFill>
                        <a:effectLst/>
                        <a:latin typeface="Arial" charset="0"/>
                      </a:endParaRPr>
                    </a:p>
                  </a:txBody>
                  <a:tcPr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cs-CZ" sz="1400" b="1" i="0" u="none" strike="noStrike" cap="none" normalizeH="0" baseline="0" dirty="0" smtClean="0">
                          <a:ln>
                            <a:noFill/>
                          </a:ln>
                          <a:solidFill>
                            <a:schemeClr val="tx1"/>
                          </a:solidFill>
                          <a:effectLst/>
                          <a:latin typeface="Arial" charset="0"/>
                          <a:cs typeface="Arial" charset="0"/>
                        </a:rPr>
                        <a:t>Kajak</a:t>
                      </a:r>
                      <a:endParaRPr kumimoji="0" lang="cs-CZ" sz="1400" b="0" i="0" u="none" strike="noStrike" cap="none" normalizeH="0" baseline="0" dirty="0" smtClean="0">
                        <a:ln>
                          <a:noFill/>
                        </a:ln>
                        <a:solidFill>
                          <a:schemeClr val="tx1"/>
                        </a:solidFill>
                        <a:effectLst/>
                        <a:latin typeface="Arial" charset="0"/>
                      </a:endParaRPr>
                    </a:p>
                  </a:txBody>
                  <a:tcPr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cs-CZ" sz="1400" b="1" i="0" u="none" strike="noStrike" cap="none" normalizeH="0" baseline="0" dirty="0" smtClean="0">
                          <a:ln>
                            <a:noFill/>
                          </a:ln>
                          <a:solidFill>
                            <a:schemeClr val="tx1"/>
                          </a:solidFill>
                          <a:effectLst/>
                          <a:latin typeface="Arial" charset="0"/>
                          <a:cs typeface="Arial" charset="0"/>
                        </a:rPr>
                        <a:t>Trenažér</a:t>
                      </a:r>
                      <a:endParaRPr kumimoji="0" lang="cs-CZ" sz="1400" b="0" i="0" u="none" strike="noStrike" cap="none" normalizeH="0" baseline="0" dirty="0" smtClean="0">
                        <a:ln>
                          <a:noFill/>
                        </a:ln>
                        <a:solidFill>
                          <a:schemeClr val="tx1"/>
                        </a:solidFill>
                        <a:effectLst/>
                        <a:latin typeface="Arial" charset="0"/>
                      </a:endParaRPr>
                    </a:p>
                  </a:txBody>
                  <a:tcPr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4836">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cs-CZ" sz="1400" b="1" i="0" u="none" strike="noStrike" cap="none" normalizeH="0" baseline="0" dirty="0" smtClean="0">
                          <a:ln>
                            <a:noFill/>
                          </a:ln>
                          <a:solidFill>
                            <a:schemeClr val="tx1"/>
                          </a:solidFill>
                          <a:effectLst/>
                          <a:latin typeface="Arial" charset="0"/>
                          <a:cs typeface="Arial" charset="0"/>
                        </a:rPr>
                        <a:t>M. biceps brachii</a:t>
                      </a:r>
                      <a:endParaRPr kumimoji="0" lang="cs-CZ" sz="1400" b="0" i="0" u="none" strike="noStrike" cap="none" normalizeH="0" baseline="0" dirty="0" smtClean="0">
                        <a:ln>
                          <a:noFill/>
                        </a:ln>
                        <a:solidFill>
                          <a:schemeClr val="tx1"/>
                        </a:solidFill>
                        <a:effectLst/>
                        <a:latin typeface="Arial" charset="0"/>
                      </a:endParaRPr>
                    </a:p>
                  </a:txBody>
                  <a:tcPr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cs-CZ" sz="1400" b="1" i="0" u="none" strike="noStrike" cap="none" normalizeH="0" baseline="0" dirty="0" smtClean="0">
                          <a:ln>
                            <a:noFill/>
                          </a:ln>
                          <a:solidFill>
                            <a:schemeClr val="tx1"/>
                          </a:solidFill>
                          <a:effectLst/>
                          <a:latin typeface="Arial" charset="0"/>
                          <a:cs typeface="Arial" charset="0"/>
                        </a:rPr>
                        <a:t>dvouvrcholová aktivace</a:t>
                      </a:r>
                      <a:endParaRPr kumimoji="0" lang="cs-CZ" sz="1400" b="0" i="0" u="none" strike="noStrike" cap="none" normalizeH="0" baseline="0" dirty="0" smtClean="0">
                        <a:ln>
                          <a:noFill/>
                        </a:ln>
                        <a:solidFill>
                          <a:schemeClr val="tx1"/>
                        </a:solidFill>
                        <a:effectLst/>
                        <a:latin typeface="Arial" charset="0"/>
                      </a:endParaRPr>
                    </a:p>
                  </a:txBody>
                  <a:tcPr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cs-CZ" sz="1400" b="1" i="0" u="none" strike="noStrike" cap="none" normalizeH="0" baseline="0" dirty="0" smtClean="0">
                          <a:ln>
                            <a:noFill/>
                          </a:ln>
                          <a:solidFill>
                            <a:schemeClr val="tx1"/>
                          </a:solidFill>
                          <a:effectLst/>
                          <a:latin typeface="Arial" charset="0"/>
                          <a:cs typeface="Arial" charset="0"/>
                        </a:rPr>
                        <a:t>jednovrcholová aktivace</a:t>
                      </a:r>
                      <a:endParaRPr kumimoji="0" lang="cs-CZ" sz="1400" b="0" i="0" u="none" strike="noStrike" cap="none" normalizeH="0" baseline="0" dirty="0" smtClean="0">
                        <a:ln>
                          <a:noFill/>
                        </a:ln>
                        <a:solidFill>
                          <a:schemeClr val="tx1"/>
                        </a:solidFill>
                        <a:effectLst/>
                        <a:latin typeface="Arial" charset="0"/>
                      </a:endParaRPr>
                    </a:p>
                  </a:txBody>
                  <a:tcPr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r>
              <a:tr h="304836">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cs-CZ" sz="1400" b="1" i="0" u="none" strike="noStrike" cap="none" normalizeH="0" baseline="0" dirty="0" smtClean="0">
                          <a:ln>
                            <a:noFill/>
                          </a:ln>
                          <a:solidFill>
                            <a:schemeClr val="tx1"/>
                          </a:solidFill>
                          <a:effectLst/>
                          <a:latin typeface="Arial" charset="0"/>
                          <a:cs typeface="Arial" charset="0"/>
                        </a:rPr>
                        <a:t> </a:t>
                      </a:r>
                      <a:endParaRPr kumimoji="0" lang="cs-CZ" sz="1400" b="0" i="0" u="none" strike="noStrike" cap="none" normalizeH="0" baseline="0" dirty="0" smtClean="0">
                        <a:ln>
                          <a:noFill/>
                        </a:ln>
                        <a:solidFill>
                          <a:schemeClr val="tx1"/>
                        </a:solidFill>
                        <a:effectLst/>
                        <a:latin typeface="Arial" charset="0"/>
                      </a:endParaRPr>
                    </a:p>
                  </a:txBody>
                  <a:tcPr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cs-CZ" sz="1400" b="1" i="0" u="none" strike="noStrike" cap="none" normalizeH="0" baseline="0" dirty="0" smtClean="0">
                          <a:ln>
                            <a:noFill/>
                          </a:ln>
                          <a:solidFill>
                            <a:schemeClr val="tx1"/>
                          </a:solidFill>
                          <a:effectLst/>
                          <a:latin typeface="Arial" charset="0"/>
                          <a:cs typeface="Arial" charset="0"/>
                        </a:rPr>
                        <a:t>dynamická práce</a:t>
                      </a:r>
                      <a:endParaRPr kumimoji="0" lang="cs-CZ" sz="1400" b="0" i="0" u="none" strike="noStrike" cap="none" normalizeH="0" baseline="0" dirty="0" smtClean="0">
                        <a:ln>
                          <a:noFill/>
                        </a:ln>
                        <a:solidFill>
                          <a:schemeClr val="tx1"/>
                        </a:solidFill>
                        <a:effectLst/>
                        <a:latin typeface="Arial" charset="0"/>
                      </a:endParaRPr>
                    </a:p>
                  </a:txBody>
                  <a:tcPr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cs-CZ" sz="1400" b="1" i="0" u="none" strike="noStrike" cap="none" normalizeH="0" baseline="0" dirty="0" smtClean="0">
                          <a:ln>
                            <a:noFill/>
                          </a:ln>
                          <a:solidFill>
                            <a:schemeClr val="tx1"/>
                          </a:solidFill>
                          <a:effectLst/>
                          <a:latin typeface="Arial" charset="0"/>
                          <a:cs typeface="Arial" charset="0"/>
                        </a:rPr>
                        <a:t>stabilizační funkce</a:t>
                      </a:r>
                      <a:endParaRPr kumimoji="0" lang="cs-CZ" sz="1400" b="0" i="0" u="none" strike="noStrike" cap="none" normalizeH="0" baseline="0" dirty="0" smtClean="0">
                        <a:ln>
                          <a:noFill/>
                        </a:ln>
                        <a:solidFill>
                          <a:schemeClr val="tx1"/>
                        </a:solidFill>
                        <a:effectLst/>
                        <a:latin typeface="Arial" charset="0"/>
                      </a:endParaRPr>
                    </a:p>
                  </a:txBody>
                  <a:tcPr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r>
              <a:tr h="304836">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cs-CZ" sz="1400" b="1" i="0" u="none" strike="noStrike" cap="none" normalizeH="0" baseline="0" dirty="0" smtClean="0">
                          <a:ln>
                            <a:noFill/>
                          </a:ln>
                          <a:solidFill>
                            <a:schemeClr val="tx1"/>
                          </a:solidFill>
                          <a:effectLst/>
                          <a:latin typeface="Arial" charset="0"/>
                          <a:cs typeface="Arial" charset="0"/>
                        </a:rPr>
                        <a:t>M. triceps brachii</a:t>
                      </a:r>
                      <a:endParaRPr kumimoji="0" lang="cs-CZ" sz="1400" b="0" i="0" u="none" strike="noStrike" cap="none" normalizeH="0" baseline="0" dirty="0" smtClean="0">
                        <a:ln>
                          <a:noFill/>
                        </a:ln>
                        <a:solidFill>
                          <a:schemeClr val="tx1"/>
                        </a:solidFill>
                        <a:effectLst/>
                        <a:latin typeface="Arial" charset="0"/>
                      </a:endParaRPr>
                    </a:p>
                  </a:txBody>
                  <a:tcPr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cs-CZ" sz="1400" b="1" i="0" u="none" strike="noStrike" cap="none" normalizeH="0" baseline="0" dirty="0" smtClean="0">
                          <a:ln>
                            <a:noFill/>
                          </a:ln>
                          <a:solidFill>
                            <a:schemeClr val="tx1"/>
                          </a:solidFill>
                          <a:effectLst/>
                          <a:latin typeface="Arial" charset="0"/>
                          <a:cs typeface="Arial" charset="0"/>
                        </a:rPr>
                        <a:t>dvouvrcholová aktivace</a:t>
                      </a:r>
                      <a:endParaRPr kumimoji="0" lang="cs-CZ" sz="1400" b="0" i="0" u="none" strike="noStrike" cap="none" normalizeH="0" baseline="0" dirty="0" smtClean="0">
                        <a:ln>
                          <a:noFill/>
                        </a:ln>
                        <a:solidFill>
                          <a:schemeClr val="tx1"/>
                        </a:solidFill>
                        <a:effectLst/>
                        <a:latin typeface="Arial" charset="0"/>
                      </a:endParaRPr>
                    </a:p>
                  </a:txBody>
                  <a:tcPr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cs-CZ" sz="1400" b="1" i="0" u="none" strike="noStrike" cap="none" normalizeH="0" baseline="0" dirty="0" smtClean="0">
                          <a:ln>
                            <a:noFill/>
                          </a:ln>
                          <a:solidFill>
                            <a:schemeClr val="tx1"/>
                          </a:solidFill>
                          <a:effectLst/>
                          <a:latin typeface="Arial" charset="0"/>
                          <a:cs typeface="Arial" charset="0"/>
                        </a:rPr>
                        <a:t>dvouvrcholová aktivace</a:t>
                      </a:r>
                      <a:endParaRPr kumimoji="0" lang="cs-CZ" sz="1400" b="0" i="0" u="none" strike="noStrike" cap="none" normalizeH="0" baseline="0" dirty="0" smtClean="0">
                        <a:ln>
                          <a:noFill/>
                        </a:ln>
                        <a:solidFill>
                          <a:schemeClr val="tx1"/>
                        </a:solidFill>
                        <a:effectLst/>
                        <a:latin typeface="Arial" charset="0"/>
                      </a:endParaRPr>
                    </a:p>
                  </a:txBody>
                  <a:tcPr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r>
              <a:tr h="304836">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cs-CZ" sz="1400" b="1" i="0" u="none" strike="noStrike" cap="none" normalizeH="0" baseline="0" dirty="0" smtClean="0">
                          <a:ln>
                            <a:noFill/>
                          </a:ln>
                          <a:solidFill>
                            <a:schemeClr val="tx1"/>
                          </a:solidFill>
                          <a:effectLst/>
                          <a:latin typeface="Arial" charset="0"/>
                          <a:cs typeface="Arial" charset="0"/>
                        </a:rPr>
                        <a:t> </a:t>
                      </a:r>
                      <a:endParaRPr kumimoji="0" lang="cs-CZ" sz="1400" b="0" i="0" u="none" strike="noStrike" cap="none" normalizeH="0" baseline="0" dirty="0" smtClean="0">
                        <a:ln>
                          <a:noFill/>
                        </a:ln>
                        <a:solidFill>
                          <a:schemeClr val="tx1"/>
                        </a:solidFill>
                        <a:effectLst/>
                        <a:latin typeface="Arial" charset="0"/>
                      </a:endParaRPr>
                    </a:p>
                  </a:txBody>
                  <a:tcPr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cs-CZ" sz="1400" b="1" i="0" u="none" strike="noStrike" cap="none" normalizeH="0" baseline="0" dirty="0" smtClean="0">
                          <a:ln>
                            <a:noFill/>
                          </a:ln>
                          <a:solidFill>
                            <a:schemeClr val="tx1"/>
                          </a:solidFill>
                          <a:effectLst/>
                          <a:latin typeface="Arial" charset="0"/>
                          <a:cs typeface="Arial" charset="0"/>
                        </a:rPr>
                        <a:t>bez významných rozdílů</a:t>
                      </a:r>
                      <a:endParaRPr kumimoji="0" lang="cs-CZ" sz="1400" b="0" i="0" u="none" strike="noStrike" cap="none" normalizeH="0" baseline="0" dirty="0" smtClean="0">
                        <a:ln>
                          <a:noFill/>
                        </a:ln>
                        <a:solidFill>
                          <a:schemeClr val="tx1"/>
                        </a:solidFill>
                        <a:effectLst/>
                        <a:latin typeface="Arial" charset="0"/>
                      </a:endParaRPr>
                    </a:p>
                  </a:txBody>
                  <a:tcPr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cs-CZ" sz="1400" b="1" i="0" u="none" strike="noStrike" cap="none" normalizeH="0" baseline="0" dirty="0" smtClean="0">
                          <a:ln>
                            <a:noFill/>
                          </a:ln>
                          <a:solidFill>
                            <a:schemeClr val="tx1"/>
                          </a:solidFill>
                          <a:effectLst/>
                          <a:latin typeface="Arial" charset="0"/>
                          <a:cs typeface="Arial" charset="0"/>
                        </a:rPr>
                        <a:t> </a:t>
                      </a:r>
                      <a:endParaRPr kumimoji="0" lang="cs-CZ" sz="1400" b="0" i="0" u="none" strike="noStrike" cap="none" normalizeH="0" baseline="0" dirty="0" smtClean="0">
                        <a:ln>
                          <a:noFill/>
                        </a:ln>
                        <a:solidFill>
                          <a:schemeClr val="tx1"/>
                        </a:solidFill>
                        <a:effectLst/>
                        <a:latin typeface="Arial" charset="0"/>
                      </a:endParaRPr>
                    </a:p>
                  </a:txBody>
                  <a:tcPr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r>
              <a:tr h="304836">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cs-CZ" sz="1400" b="1" i="0" u="none" strike="noStrike" cap="none" normalizeH="0" baseline="0" dirty="0" smtClean="0">
                          <a:ln>
                            <a:noFill/>
                          </a:ln>
                          <a:solidFill>
                            <a:schemeClr val="tx1"/>
                          </a:solidFill>
                          <a:effectLst/>
                          <a:latin typeface="Arial" charset="0"/>
                          <a:cs typeface="Arial" charset="0"/>
                        </a:rPr>
                        <a:t>M. latissimus dorsi</a:t>
                      </a:r>
                      <a:endParaRPr kumimoji="0" lang="cs-CZ" sz="1400" b="0" i="0" u="none" strike="noStrike" cap="none" normalizeH="0" baseline="0" dirty="0" smtClean="0">
                        <a:ln>
                          <a:noFill/>
                        </a:ln>
                        <a:solidFill>
                          <a:schemeClr val="tx1"/>
                        </a:solidFill>
                        <a:effectLst/>
                        <a:latin typeface="Arial" charset="0"/>
                      </a:endParaRPr>
                    </a:p>
                  </a:txBody>
                  <a:tcPr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cs-CZ" sz="1400" b="1" i="0" u="none" strike="noStrike" cap="none" normalizeH="0" baseline="0" dirty="0" smtClean="0">
                          <a:ln>
                            <a:noFill/>
                          </a:ln>
                          <a:solidFill>
                            <a:schemeClr val="tx1"/>
                          </a:solidFill>
                          <a:effectLst/>
                          <a:latin typeface="Arial" charset="0"/>
                          <a:cs typeface="Arial" charset="0"/>
                        </a:rPr>
                        <a:t>dynamická práce</a:t>
                      </a:r>
                      <a:endParaRPr kumimoji="0" lang="cs-CZ" sz="1400" b="0" i="0" u="none" strike="noStrike" cap="none" normalizeH="0" baseline="0" dirty="0" smtClean="0">
                        <a:ln>
                          <a:noFill/>
                        </a:ln>
                        <a:solidFill>
                          <a:schemeClr val="tx1"/>
                        </a:solidFill>
                        <a:effectLst/>
                        <a:latin typeface="Arial" charset="0"/>
                      </a:endParaRPr>
                    </a:p>
                  </a:txBody>
                  <a:tcPr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cs-CZ" sz="1400" b="1" i="0" u="none" strike="noStrike" cap="none" normalizeH="0" baseline="0" dirty="0" smtClean="0">
                          <a:ln>
                            <a:noFill/>
                          </a:ln>
                          <a:solidFill>
                            <a:schemeClr val="tx1"/>
                          </a:solidFill>
                          <a:effectLst/>
                          <a:latin typeface="Arial" charset="0"/>
                          <a:cs typeface="Arial" charset="0"/>
                        </a:rPr>
                        <a:t>dynamická práce</a:t>
                      </a:r>
                      <a:endParaRPr kumimoji="0" lang="cs-CZ" sz="1400" b="0" i="0" u="none" strike="noStrike" cap="none" normalizeH="0" baseline="0" dirty="0" smtClean="0">
                        <a:ln>
                          <a:noFill/>
                        </a:ln>
                        <a:solidFill>
                          <a:schemeClr val="tx1"/>
                        </a:solidFill>
                        <a:effectLst/>
                        <a:latin typeface="Arial" charset="0"/>
                      </a:endParaRPr>
                    </a:p>
                  </a:txBody>
                  <a:tcPr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r>
              <a:tr h="304836">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cs-CZ" sz="1400" b="1" i="0" u="none" strike="noStrike" cap="none" normalizeH="0" baseline="0" dirty="0" smtClean="0">
                          <a:ln>
                            <a:noFill/>
                          </a:ln>
                          <a:solidFill>
                            <a:schemeClr val="tx1"/>
                          </a:solidFill>
                          <a:effectLst/>
                          <a:latin typeface="Arial" charset="0"/>
                          <a:cs typeface="Arial" charset="0"/>
                        </a:rPr>
                        <a:t> </a:t>
                      </a:r>
                      <a:endParaRPr kumimoji="0" lang="cs-CZ" sz="1400" b="0" i="0" u="none" strike="noStrike" cap="none" normalizeH="0" baseline="0" dirty="0" smtClean="0">
                        <a:ln>
                          <a:noFill/>
                        </a:ln>
                        <a:solidFill>
                          <a:schemeClr val="tx1"/>
                        </a:solidFill>
                        <a:effectLst/>
                        <a:latin typeface="Arial" charset="0"/>
                      </a:endParaRPr>
                    </a:p>
                  </a:txBody>
                  <a:tcPr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cs-CZ" sz="1400" b="1" i="0" u="none" strike="noStrike" cap="none" normalizeH="0" baseline="0" dirty="0" smtClean="0">
                          <a:ln>
                            <a:noFill/>
                          </a:ln>
                          <a:solidFill>
                            <a:schemeClr val="tx1"/>
                          </a:solidFill>
                          <a:effectLst/>
                          <a:latin typeface="Arial" charset="0"/>
                          <a:cs typeface="Arial" charset="0"/>
                        </a:rPr>
                        <a:t>bez významných rozdílů</a:t>
                      </a:r>
                      <a:endParaRPr kumimoji="0" lang="cs-CZ" sz="1400" b="0" i="0" u="none" strike="noStrike" cap="none" normalizeH="0" baseline="0" dirty="0" smtClean="0">
                        <a:ln>
                          <a:noFill/>
                        </a:ln>
                        <a:solidFill>
                          <a:schemeClr val="tx1"/>
                        </a:solidFill>
                        <a:effectLst/>
                        <a:latin typeface="Arial" charset="0"/>
                      </a:endParaRPr>
                    </a:p>
                  </a:txBody>
                  <a:tcPr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cs-CZ" sz="1400" b="1" i="0" u="none" strike="noStrike" cap="none" normalizeH="0" baseline="0" dirty="0" smtClean="0">
                          <a:ln>
                            <a:noFill/>
                          </a:ln>
                          <a:solidFill>
                            <a:schemeClr val="tx1"/>
                          </a:solidFill>
                          <a:effectLst/>
                          <a:latin typeface="Arial" charset="0"/>
                          <a:cs typeface="Arial" charset="0"/>
                        </a:rPr>
                        <a:t> </a:t>
                      </a:r>
                      <a:endParaRPr kumimoji="0" lang="cs-CZ" sz="1400" b="0" i="0" u="none" strike="noStrike" cap="none" normalizeH="0" baseline="0" dirty="0" smtClean="0">
                        <a:ln>
                          <a:noFill/>
                        </a:ln>
                        <a:solidFill>
                          <a:schemeClr val="tx1"/>
                        </a:solidFill>
                        <a:effectLst/>
                        <a:latin typeface="Arial" charset="0"/>
                      </a:endParaRPr>
                    </a:p>
                  </a:txBody>
                  <a:tcPr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r>
              <a:tr h="304836">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cs-CZ" sz="1400" b="1" i="0" u="none" strike="noStrike" cap="none" normalizeH="0" baseline="0" dirty="0" smtClean="0">
                          <a:ln>
                            <a:noFill/>
                          </a:ln>
                          <a:solidFill>
                            <a:schemeClr val="tx1"/>
                          </a:solidFill>
                          <a:effectLst/>
                          <a:latin typeface="Arial" charset="0"/>
                          <a:cs typeface="Arial" charset="0"/>
                        </a:rPr>
                        <a:t>M. quadriceps femoris</a:t>
                      </a:r>
                      <a:endParaRPr kumimoji="0" lang="cs-CZ" sz="1400" b="0" i="0" u="none" strike="noStrike" cap="none" normalizeH="0" baseline="0" dirty="0" smtClean="0">
                        <a:ln>
                          <a:noFill/>
                        </a:ln>
                        <a:solidFill>
                          <a:schemeClr val="tx1"/>
                        </a:solidFill>
                        <a:effectLst/>
                        <a:latin typeface="Arial" charset="0"/>
                      </a:endParaRPr>
                    </a:p>
                  </a:txBody>
                  <a:tcPr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cs-CZ" sz="1400" b="1" i="0" u="none" strike="noStrike" cap="none" normalizeH="0" baseline="0" dirty="0" smtClean="0">
                          <a:ln>
                            <a:noFill/>
                          </a:ln>
                          <a:solidFill>
                            <a:schemeClr val="tx1"/>
                          </a:solidFill>
                          <a:effectLst/>
                          <a:latin typeface="Arial" charset="0"/>
                          <a:cs typeface="Arial" charset="0"/>
                        </a:rPr>
                        <a:t>dynamická práce</a:t>
                      </a:r>
                      <a:endParaRPr kumimoji="0" lang="cs-CZ" sz="1400" b="0" i="0" u="none" strike="noStrike" cap="none" normalizeH="0" baseline="0" dirty="0" smtClean="0">
                        <a:ln>
                          <a:noFill/>
                        </a:ln>
                        <a:solidFill>
                          <a:schemeClr val="tx1"/>
                        </a:solidFill>
                        <a:effectLst/>
                        <a:latin typeface="Arial" charset="0"/>
                      </a:endParaRPr>
                    </a:p>
                  </a:txBody>
                  <a:tcPr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cs-CZ" sz="1400" b="1" i="0" u="none" strike="noStrike" cap="none" normalizeH="0" baseline="0" dirty="0" smtClean="0">
                          <a:ln>
                            <a:noFill/>
                          </a:ln>
                          <a:solidFill>
                            <a:schemeClr val="tx1"/>
                          </a:solidFill>
                          <a:effectLst/>
                          <a:latin typeface="Arial" charset="0"/>
                          <a:cs typeface="Arial" charset="0"/>
                        </a:rPr>
                        <a:t>dynamická práce</a:t>
                      </a:r>
                      <a:endParaRPr kumimoji="0" lang="cs-CZ" sz="1400" b="0" i="0" u="none" strike="noStrike" cap="none" normalizeH="0" baseline="0" dirty="0" smtClean="0">
                        <a:ln>
                          <a:noFill/>
                        </a:ln>
                        <a:solidFill>
                          <a:schemeClr val="tx1"/>
                        </a:solidFill>
                        <a:effectLst/>
                        <a:latin typeface="Arial" charset="0"/>
                      </a:endParaRPr>
                    </a:p>
                  </a:txBody>
                  <a:tcPr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r>
              <a:tr h="304836">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cs-CZ" sz="1400" b="1" i="0" u="none" strike="noStrike" cap="none" normalizeH="0" baseline="0" dirty="0" smtClean="0">
                          <a:ln>
                            <a:noFill/>
                          </a:ln>
                          <a:solidFill>
                            <a:schemeClr val="tx1"/>
                          </a:solidFill>
                          <a:effectLst/>
                          <a:latin typeface="Arial" charset="0"/>
                          <a:cs typeface="Arial" charset="0"/>
                        </a:rPr>
                        <a:t> </a:t>
                      </a:r>
                      <a:endParaRPr kumimoji="0" lang="cs-CZ" sz="1400" b="0" i="0" u="none" strike="noStrike" cap="none" normalizeH="0" baseline="0" dirty="0" smtClean="0">
                        <a:ln>
                          <a:noFill/>
                        </a:ln>
                        <a:solidFill>
                          <a:schemeClr val="tx1"/>
                        </a:solidFill>
                        <a:effectLst/>
                        <a:latin typeface="Arial" charset="0"/>
                      </a:endParaRPr>
                    </a:p>
                  </a:txBody>
                  <a:tcPr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cs-CZ" sz="1400" b="1" i="0" u="none" strike="noStrike" cap="none" normalizeH="0" baseline="0" dirty="0" smtClean="0">
                          <a:ln>
                            <a:noFill/>
                          </a:ln>
                          <a:solidFill>
                            <a:schemeClr val="tx1"/>
                          </a:solidFill>
                          <a:effectLst/>
                          <a:latin typeface="Arial" charset="0"/>
                          <a:cs typeface="Arial" charset="0"/>
                        </a:rPr>
                        <a:t>bez významných rozdílů</a:t>
                      </a:r>
                      <a:endParaRPr kumimoji="0" lang="cs-CZ" sz="1400" b="0" i="0" u="none" strike="noStrike" cap="none" normalizeH="0" baseline="0" dirty="0" smtClean="0">
                        <a:ln>
                          <a:noFill/>
                        </a:ln>
                        <a:solidFill>
                          <a:schemeClr val="tx1"/>
                        </a:solidFill>
                        <a:effectLst/>
                        <a:latin typeface="Arial" charset="0"/>
                      </a:endParaRPr>
                    </a:p>
                  </a:txBody>
                  <a:tcPr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cs-CZ" sz="1400" b="1" i="0" u="none" strike="noStrike" cap="none" normalizeH="0" baseline="0" dirty="0" smtClean="0">
                          <a:ln>
                            <a:noFill/>
                          </a:ln>
                          <a:solidFill>
                            <a:schemeClr val="tx1"/>
                          </a:solidFill>
                          <a:effectLst/>
                          <a:latin typeface="Arial" charset="0"/>
                          <a:cs typeface="Arial" charset="0"/>
                        </a:rPr>
                        <a:t> </a:t>
                      </a:r>
                      <a:endParaRPr kumimoji="0" lang="cs-CZ" sz="1400" b="0" i="0" u="none" strike="noStrike" cap="none" normalizeH="0" baseline="0" dirty="0" smtClean="0">
                        <a:ln>
                          <a:noFill/>
                        </a:ln>
                        <a:solidFill>
                          <a:schemeClr val="tx1"/>
                        </a:solidFill>
                        <a:effectLst/>
                        <a:latin typeface="Arial" charset="0"/>
                      </a:endParaRPr>
                    </a:p>
                  </a:txBody>
                  <a:tcPr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r>
              <a:tr h="304836">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cs-CZ" sz="1400" b="1" i="0" u="none" strike="noStrike" cap="none" normalizeH="0" baseline="0" dirty="0" smtClean="0">
                          <a:ln>
                            <a:noFill/>
                          </a:ln>
                          <a:solidFill>
                            <a:schemeClr val="tx1"/>
                          </a:solidFill>
                          <a:effectLst/>
                          <a:latin typeface="Arial" charset="0"/>
                          <a:cs typeface="Arial" charset="0"/>
                        </a:rPr>
                        <a:t>M. serratus anterior</a:t>
                      </a:r>
                      <a:endParaRPr kumimoji="0" lang="cs-CZ" sz="1400" b="0" i="0" u="none" strike="noStrike" cap="none" normalizeH="0" baseline="0" dirty="0" smtClean="0">
                        <a:ln>
                          <a:noFill/>
                        </a:ln>
                        <a:solidFill>
                          <a:schemeClr val="tx1"/>
                        </a:solidFill>
                        <a:effectLst/>
                        <a:latin typeface="Arial" charset="0"/>
                      </a:endParaRPr>
                    </a:p>
                  </a:txBody>
                  <a:tcPr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cs-CZ" sz="1400" b="1" i="0" u="none" strike="noStrike" cap="none" normalizeH="0" baseline="0" dirty="0" smtClean="0">
                          <a:ln>
                            <a:noFill/>
                          </a:ln>
                          <a:solidFill>
                            <a:schemeClr val="tx1"/>
                          </a:solidFill>
                          <a:effectLst/>
                          <a:latin typeface="Arial" charset="0"/>
                          <a:cs typeface="Arial" charset="0"/>
                        </a:rPr>
                        <a:t>dvouvrcholová aktivace</a:t>
                      </a:r>
                      <a:endParaRPr kumimoji="0" lang="cs-CZ" sz="1400" b="0" i="0" u="none" strike="noStrike" cap="none" normalizeH="0" baseline="0" dirty="0" smtClean="0">
                        <a:ln>
                          <a:noFill/>
                        </a:ln>
                        <a:solidFill>
                          <a:schemeClr val="tx1"/>
                        </a:solidFill>
                        <a:effectLst/>
                        <a:latin typeface="Arial" charset="0"/>
                      </a:endParaRPr>
                    </a:p>
                  </a:txBody>
                  <a:tcPr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cs-CZ" sz="1400" b="1" i="0" u="none" strike="noStrike" cap="none" normalizeH="0" baseline="0" dirty="0" smtClean="0">
                          <a:ln>
                            <a:noFill/>
                          </a:ln>
                          <a:solidFill>
                            <a:schemeClr val="tx1"/>
                          </a:solidFill>
                          <a:effectLst/>
                          <a:latin typeface="Arial" charset="0"/>
                          <a:cs typeface="Arial" charset="0"/>
                        </a:rPr>
                        <a:t>jednovrcholová aktivace</a:t>
                      </a:r>
                      <a:endParaRPr kumimoji="0" lang="cs-CZ" sz="1400" b="0" i="0" u="none" strike="noStrike" cap="none" normalizeH="0" baseline="0" dirty="0" smtClean="0">
                        <a:ln>
                          <a:noFill/>
                        </a:ln>
                        <a:solidFill>
                          <a:schemeClr val="tx1"/>
                        </a:solidFill>
                        <a:effectLst/>
                        <a:latin typeface="Arial" charset="0"/>
                      </a:endParaRPr>
                    </a:p>
                  </a:txBody>
                  <a:tcPr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r>
              <a:tr h="518221">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cs-CZ" sz="1400" b="1" i="0" u="none" strike="noStrike" cap="none" normalizeH="0" baseline="0" dirty="0" smtClean="0">
                          <a:ln>
                            <a:noFill/>
                          </a:ln>
                          <a:solidFill>
                            <a:schemeClr val="tx1"/>
                          </a:solidFill>
                          <a:effectLst/>
                          <a:latin typeface="Arial" charset="0"/>
                          <a:cs typeface="Arial" charset="0"/>
                        </a:rPr>
                        <a:t> </a:t>
                      </a:r>
                      <a:endParaRPr kumimoji="0" lang="cs-CZ" sz="1400" b="0" i="0" u="none" strike="noStrike" cap="none" normalizeH="0" baseline="0" dirty="0" smtClean="0">
                        <a:ln>
                          <a:noFill/>
                        </a:ln>
                        <a:solidFill>
                          <a:schemeClr val="tx1"/>
                        </a:solidFill>
                        <a:effectLst/>
                        <a:latin typeface="Arial" charset="0"/>
                      </a:endParaRPr>
                    </a:p>
                  </a:txBody>
                  <a:tcPr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cs-CZ" sz="1400" b="1" i="0" u="none" strike="noStrike" cap="none" normalizeH="0" baseline="0" dirty="0" smtClean="0">
                          <a:ln>
                            <a:noFill/>
                          </a:ln>
                          <a:solidFill>
                            <a:schemeClr val="tx1"/>
                          </a:solidFill>
                          <a:effectLst/>
                          <a:latin typeface="Arial" charset="0"/>
                          <a:cs typeface="Arial" charset="0"/>
                        </a:rPr>
                        <a:t>dynamická práce a stabilizace lopatky</a:t>
                      </a:r>
                      <a:endParaRPr kumimoji="0" lang="cs-CZ" sz="1400" b="0" i="0" u="none" strike="noStrike" cap="none" normalizeH="0" baseline="0" dirty="0" smtClean="0">
                        <a:ln>
                          <a:noFill/>
                        </a:ln>
                        <a:solidFill>
                          <a:schemeClr val="tx1"/>
                        </a:solidFill>
                        <a:effectLst/>
                        <a:latin typeface="Arial" charset="0"/>
                      </a:endParaRPr>
                    </a:p>
                  </a:txBody>
                  <a:tcPr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cs-CZ" sz="1400" b="1" i="0" u="none" strike="noStrike" cap="none" normalizeH="0" baseline="0" dirty="0" smtClean="0">
                          <a:ln>
                            <a:noFill/>
                          </a:ln>
                          <a:solidFill>
                            <a:schemeClr val="tx1"/>
                          </a:solidFill>
                          <a:effectLst/>
                          <a:latin typeface="Arial" charset="0"/>
                          <a:cs typeface="Arial" charset="0"/>
                        </a:rPr>
                        <a:t>dynamická práce a stabilizace lopatky</a:t>
                      </a:r>
                      <a:endParaRPr kumimoji="0" lang="cs-CZ" sz="1400" b="0" i="0" u="none" strike="noStrike" cap="none" normalizeH="0" baseline="0" dirty="0" smtClean="0">
                        <a:ln>
                          <a:noFill/>
                        </a:ln>
                        <a:solidFill>
                          <a:schemeClr val="tx1"/>
                        </a:solidFill>
                        <a:effectLst/>
                        <a:latin typeface="Arial" charset="0"/>
                      </a:endParaRPr>
                    </a:p>
                  </a:txBody>
                  <a:tcPr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r>
              <a:tr h="304836">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cs-CZ" sz="1400" b="1" i="0" u="none" strike="noStrike" cap="none" normalizeH="0" baseline="0" dirty="0" smtClean="0">
                          <a:ln>
                            <a:noFill/>
                          </a:ln>
                          <a:solidFill>
                            <a:schemeClr val="tx1"/>
                          </a:solidFill>
                          <a:effectLst/>
                          <a:latin typeface="Arial" charset="0"/>
                          <a:cs typeface="Arial" charset="0"/>
                        </a:rPr>
                        <a:t>M. pectoralis major</a:t>
                      </a:r>
                      <a:endParaRPr kumimoji="0" lang="cs-CZ" sz="1400" b="0" i="0" u="none" strike="noStrike" cap="none" normalizeH="0" baseline="0" dirty="0" smtClean="0">
                        <a:ln>
                          <a:noFill/>
                        </a:ln>
                        <a:solidFill>
                          <a:schemeClr val="tx1"/>
                        </a:solidFill>
                        <a:effectLst/>
                        <a:latin typeface="Arial" charset="0"/>
                      </a:endParaRPr>
                    </a:p>
                  </a:txBody>
                  <a:tcPr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cs-CZ" sz="1400" b="1" i="0" u="none" strike="noStrike" cap="none" normalizeH="0" baseline="0" dirty="0" smtClean="0">
                          <a:ln>
                            <a:noFill/>
                          </a:ln>
                          <a:solidFill>
                            <a:schemeClr val="tx1"/>
                          </a:solidFill>
                          <a:effectLst/>
                          <a:latin typeface="Arial" charset="0"/>
                          <a:cs typeface="Arial" charset="0"/>
                        </a:rPr>
                        <a:t>jednovrcholová aktivace</a:t>
                      </a:r>
                      <a:endParaRPr kumimoji="0" lang="cs-CZ" sz="1400" b="0" i="0" u="none" strike="noStrike" cap="none" normalizeH="0" baseline="0" dirty="0" smtClean="0">
                        <a:ln>
                          <a:noFill/>
                        </a:ln>
                        <a:solidFill>
                          <a:schemeClr val="tx1"/>
                        </a:solidFill>
                        <a:effectLst/>
                        <a:latin typeface="Arial" charset="0"/>
                      </a:endParaRPr>
                    </a:p>
                  </a:txBody>
                  <a:tcPr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cs-CZ" sz="1400" b="1" i="0" u="none" strike="noStrike" cap="none" normalizeH="0" baseline="0" dirty="0" smtClean="0">
                          <a:ln>
                            <a:noFill/>
                          </a:ln>
                          <a:solidFill>
                            <a:schemeClr val="tx1"/>
                          </a:solidFill>
                          <a:effectLst/>
                          <a:latin typeface="Arial" charset="0"/>
                          <a:cs typeface="Arial" charset="0"/>
                        </a:rPr>
                        <a:t>jednovrcholová aktivace</a:t>
                      </a:r>
                      <a:endParaRPr kumimoji="0" lang="cs-CZ" sz="1400" b="0" i="0" u="none" strike="noStrike" cap="none" normalizeH="0" baseline="0" dirty="0" smtClean="0">
                        <a:ln>
                          <a:noFill/>
                        </a:ln>
                        <a:solidFill>
                          <a:schemeClr val="tx1"/>
                        </a:solidFill>
                        <a:effectLst/>
                        <a:latin typeface="Arial" charset="0"/>
                      </a:endParaRPr>
                    </a:p>
                  </a:txBody>
                  <a:tcPr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r>
              <a:tr h="518221">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cs-CZ" sz="1400" b="1" i="0" u="none" strike="noStrike" cap="none" normalizeH="0" baseline="0" dirty="0" smtClean="0">
                          <a:ln>
                            <a:noFill/>
                          </a:ln>
                          <a:solidFill>
                            <a:schemeClr val="tx1"/>
                          </a:solidFill>
                          <a:effectLst/>
                          <a:latin typeface="Arial" charset="0"/>
                          <a:cs typeface="Arial" charset="0"/>
                        </a:rPr>
                        <a:t> </a:t>
                      </a:r>
                      <a:endParaRPr kumimoji="0" lang="cs-CZ" sz="1400" b="0" i="0" u="none" strike="noStrike" cap="none" normalizeH="0" baseline="0" dirty="0" smtClean="0">
                        <a:ln>
                          <a:noFill/>
                        </a:ln>
                        <a:solidFill>
                          <a:schemeClr val="tx1"/>
                        </a:solidFill>
                        <a:effectLst/>
                        <a:latin typeface="Arial" charset="0"/>
                      </a:endParaRPr>
                    </a:p>
                  </a:txBody>
                  <a:tcPr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cs-CZ" sz="1400" b="1" i="0" u="none" strike="noStrike" cap="none" normalizeH="0" baseline="0" dirty="0" smtClean="0">
                          <a:ln>
                            <a:noFill/>
                          </a:ln>
                          <a:solidFill>
                            <a:schemeClr val="tx1"/>
                          </a:solidFill>
                          <a:effectLst/>
                          <a:latin typeface="Arial" charset="0"/>
                          <a:cs typeface="Arial" charset="0"/>
                        </a:rPr>
                        <a:t>strmý nástup, dlouhá aktivace</a:t>
                      </a:r>
                      <a:endParaRPr kumimoji="0" lang="cs-CZ" sz="1400" b="0" i="0" u="none" strike="noStrike" cap="none" normalizeH="0" baseline="0" dirty="0" smtClean="0">
                        <a:ln>
                          <a:noFill/>
                        </a:ln>
                        <a:solidFill>
                          <a:schemeClr val="tx1"/>
                        </a:solidFill>
                        <a:effectLst/>
                        <a:latin typeface="Arial" charset="0"/>
                      </a:endParaRPr>
                    </a:p>
                  </a:txBody>
                  <a:tcPr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cs-CZ" sz="1400" b="1" i="0" u="none" strike="noStrike" cap="none" normalizeH="0" baseline="0" dirty="0" smtClean="0">
                          <a:ln>
                            <a:noFill/>
                          </a:ln>
                          <a:solidFill>
                            <a:schemeClr val="tx1"/>
                          </a:solidFill>
                          <a:effectLst/>
                          <a:latin typeface="Arial" charset="0"/>
                          <a:cs typeface="Arial" charset="0"/>
                        </a:rPr>
                        <a:t>plochý vrchol křivky, kratší doba aktivace</a:t>
                      </a:r>
                      <a:endParaRPr kumimoji="0" lang="cs-CZ" sz="1400" b="0" i="0" u="none" strike="noStrike" cap="none" normalizeH="0" baseline="0" dirty="0" smtClean="0">
                        <a:ln>
                          <a:noFill/>
                        </a:ln>
                        <a:solidFill>
                          <a:schemeClr val="tx1"/>
                        </a:solidFill>
                        <a:effectLst/>
                        <a:latin typeface="Arial" charset="0"/>
                      </a:endParaRPr>
                    </a:p>
                  </a:txBody>
                  <a:tcPr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r>
              <a:tr h="518221">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cs-CZ" sz="1400" b="1" i="0" u="none" strike="noStrike" cap="none" normalizeH="0" baseline="0" dirty="0" smtClean="0">
                          <a:ln>
                            <a:noFill/>
                          </a:ln>
                          <a:solidFill>
                            <a:schemeClr val="tx1"/>
                          </a:solidFill>
                          <a:effectLst/>
                          <a:latin typeface="Arial" charset="0"/>
                          <a:cs typeface="Arial" charset="0"/>
                        </a:rPr>
                        <a:t>M. obliqqus abdominis externus</a:t>
                      </a:r>
                      <a:endParaRPr kumimoji="0" lang="cs-CZ" sz="1400" b="0" i="0" u="none" strike="noStrike" cap="none" normalizeH="0" baseline="0" dirty="0" smtClean="0">
                        <a:ln>
                          <a:noFill/>
                        </a:ln>
                        <a:solidFill>
                          <a:schemeClr val="tx1"/>
                        </a:solidFill>
                        <a:effectLst/>
                        <a:latin typeface="Arial" charset="0"/>
                      </a:endParaRPr>
                    </a:p>
                  </a:txBody>
                  <a:tcPr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cs-CZ" sz="1400" b="1" i="0" u="none" strike="noStrike" cap="none" normalizeH="0" baseline="0" dirty="0" smtClean="0">
                          <a:ln>
                            <a:noFill/>
                          </a:ln>
                          <a:solidFill>
                            <a:schemeClr val="tx1"/>
                          </a:solidFill>
                          <a:effectLst/>
                          <a:latin typeface="Arial" charset="0"/>
                          <a:cs typeface="Arial" charset="0"/>
                        </a:rPr>
                        <a:t>jednovrcholová aktivace</a:t>
                      </a:r>
                      <a:endParaRPr kumimoji="0" lang="cs-CZ" sz="1400" b="0" i="0" u="none" strike="noStrike" cap="none" normalizeH="0" baseline="0" dirty="0" smtClean="0">
                        <a:ln>
                          <a:noFill/>
                        </a:ln>
                        <a:solidFill>
                          <a:schemeClr val="tx1"/>
                        </a:solidFill>
                        <a:effectLst/>
                        <a:latin typeface="Arial" charset="0"/>
                      </a:endParaRPr>
                    </a:p>
                  </a:txBody>
                  <a:tcPr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cs-CZ" sz="1400" b="1" i="0" u="none" strike="noStrike" cap="none" normalizeH="0" baseline="0" dirty="0" smtClean="0">
                          <a:ln>
                            <a:noFill/>
                          </a:ln>
                          <a:solidFill>
                            <a:schemeClr val="tx1"/>
                          </a:solidFill>
                          <a:effectLst/>
                          <a:latin typeface="Arial" charset="0"/>
                          <a:cs typeface="Arial" charset="0"/>
                        </a:rPr>
                        <a:t>jednovrcholová aktivace</a:t>
                      </a:r>
                      <a:endParaRPr kumimoji="0" lang="cs-CZ" sz="1400" b="0" i="0" u="none" strike="noStrike" cap="none" normalizeH="0" baseline="0" dirty="0" smtClean="0">
                        <a:ln>
                          <a:noFill/>
                        </a:ln>
                        <a:solidFill>
                          <a:schemeClr val="tx1"/>
                        </a:solidFill>
                        <a:effectLst/>
                        <a:latin typeface="Arial" charset="0"/>
                      </a:endParaRPr>
                    </a:p>
                  </a:txBody>
                  <a:tcPr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r>
              <a:tr h="518221">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cs-CZ" sz="1400" b="1" i="0" u="none" strike="noStrike" cap="none" normalizeH="0" baseline="0" dirty="0" smtClean="0">
                          <a:ln>
                            <a:noFill/>
                          </a:ln>
                          <a:solidFill>
                            <a:schemeClr val="tx1"/>
                          </a:solidFill>
                          <a:effectLst/>
                          <a:latin typeface="Arial" charset="0"/>
                          <a:cs typeface="Arial" charset="0"/>
                        </a:rPr>
                        <a:t> </a:t>
                      </a:r>
                      <a:endParaRPr kumimoji="0" lang="cs-CZ" sz="1400" b="0" i="0" u="none" strike="noStrike" cap="none" normalizeH="0" baseline="0" dirty="0" smtClean="0">
                        <a:ln>
                          <a:noFill/>
                        </a:ln>
                        <a:solidFill>
                          <a:schemeClr val="tx1"/>
                        </a:solidFill>
                        <a:effectLst/>
                        <a:latin typeface="Arial" charset="0"/>
                      </a:endParaRPr>
                    </a:p>
                  </a:txBody>
                  <a:tcPr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cs-CZ" sz="1400" b="1" i="0" u="none" strike="noStrike" cap="none" normalizeH="0" baseline="0" dirty="0" smtClean="0">
                          <a:ln>
                            <a:noFill/>
                          </a:ln>
                          <a:solidFill>
                            <a:schemeClr val="tx1"/>
                          </a:solidFill>
                          <a:effectLst/>
                          <a:latin typeface="Arial" charset="0"/>
                          <a:cs typeface="Arial" charset="0"/>
                        </a:rPr>
                        <a:t>fázická a významná stabilizační funkce</a:t>
                      </a:r>
                      <a:endParaRPr kumimoji="0" lang="cs-CZ" sz="1400" b="0" i="0" u="none" strike="noStrike" cap="none" normalizeH="0" baseline="0" dirty="0" smtClean="0">
                        <a:ln>
                          <a:noFill/>
                        </a:ln>
                        <a:solidFill>
                          <a:schemeClr val="tx1"/>
                        </a:solidFill>
                        <a:effectLst/>
                        <a:latin typeface="Arial" charset="0"/>
                      </a:endParaRPr>
                    </a:p>
                  </a:txBody>
                  <a:tcPr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cs-CZ" sz="1400" b="1" i="0" u="none" strike="noStrike" cap="none" normalizeH="0" baseline="0" dirty="0" smtClean="0">
                          <a:ln>
                            <a:noFill/>
                          </a:ln>
                          <a:solidFill>
                            <a:schemeClr val="tx1"/>
                          </a:solidFill>
                          <a:effectLst/>
                          <a:latin typeface="Arial" charset="0"/>
                          <a:cs typeface="Arial" charset="0"/>
                        </a:rPr>
                        <a:t>fázická funkce</a:t>
                      </a:r>
                      <a:endParaRPr kumimoji="0" lang="cs-CZ" sz="1400" b="0" i="0" u="none" strike="noStrike" cap="none" normalizeH="0" baseline="0" dirty="0" smtClean="0">
                        <a:ln>
                          <a:noFill/>
                        </a:ln>
                        <a:solidFill>
                          <a:schemeClr val="tx1"/>
                        </a:solidFill>
                        <a:effectLst/>
                        <a:latin typeface="Arial" charset="0"/>
                      </a:endParaRPr>
                    </a:p>
                  </a:txBody>
                  <a:tcPr marT="45725" marB="4572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387954784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57200" y="274638"/>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altLang="cs-CZ" sz="3200" smtClean="0"/>
              <a:t>Porovnání maximálních korelací EMG záznamů</a:t>
            </a:r>
          </a:p>
        </p:txBody>
      </p:sp>
      <p:sp>
        <p:nvSpPr>
          <p:cNvPr id="3" name="Rectangle 4"/>
          <p:cNvSpPr txBox="1">
            <a:spLocks noChangeArrowheads="1"/>
          </p:cNvSpPr>
          <p:nvPr/>
        </p:nvSpPr>
        <p:spPr>
          <a:xfrm>
            <a:off x="457200" y="1600200"/>
            <a:ext cx="4038600"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cs-CZ" altLang="cs-CZ" sz="2400" smtClean="0"/>
              <a:t>Kajak: </a:t>
            </a:r>
          </a:p>
          <a:p>
            <a:pPr>
              <a:buFontTx/>
              <a:buNone/>
            </a:pPr>
            <a:endParaRPr lang="cs-CZ" altLang="cs-CZ" sz="2400" smtClean="0"/>
          </a:p>
          <a:p>
            <a:pPr>
              <a:buFontTx/>
              <a:buChar char="-"/>
            </a:pPr>
            <a:r>
              <a:rPr lang="cs-CZ" altLang="cs-CZ" sz="2400" smtClean="0"/>
              <a:t>Korelace nižší hodnoty (0,7 – 0,9)</a:t>
            </a:r>
          </a:p>
          <a:p>
            <a:pPr>
              <a:buFontTx/>
              <a:buChar char="-"/>
            </a:pPr>
            <a:r>
              <a:rPr lang="cs-CZ" altLang="cs-CZ" sz="2400" smtClean="0"/>
              <a:t>Nejnižší u m. triceps brachii (jiný tvar křivky)</a:t>
            </a:r>
          </a:p>
          <a:p>
            <a:pPr>
              <a:buFontTx/>
              <a:buChar char="-"/>
            </a:pPr>
            <a:r>
              <a:rPr lang="cs-CZ" altLang="cs-CZ" sz="2400" smtClean="0"/>
              <a:t>Může být způsobeno nestabilitou lodi – je třeba dynamická sv. složka a současně stabilizační</a:t>
            </a:r>
          </a:p>
        </p:txBody>
      </p:sp>
      <p:sp>
        <p:nvSpPr>
          <p:cNvPr id="4" name="Rectangle 5"/>
          <p:cNvSpPr txBox="1">
            <a:spLocks noChangeArrowheads="1"/>
          </p:cNvSpPr>
          <p:nvPr/>
        </p:nvSpPr>
        <p:spPr>
          <a:xfrm>
            <a:off x="4648200" y="1600200"/>
            <a:ext cx="4038600"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cs-CZ" altLang="cs-CZ" sz="2400" smtClean="0"/>
              <a:t>Trenažér :</a:t>
            </a:r>
          </a:p>
          <a:p>
            <a:pPr>
              <a:buFontTx/>
              <a:buNone/>
            </a:pPr>
            <a:endParaRPr lang="cs-CZ" altLang="cs-CZ" sz="2400" smtClean="0"/>
          </a:p>
          <a:p>
            <a:pPr>
              <a:buFontTx/>
              <a:buChar char="-"/>
            </a:pPr>
            <a:r>
              <a:rPr lang="cs-CZ" altLang="cs-CZ" sz="2400" smtClean="0"/>
              <a:t>Vysoké korelace         (nejč. 0,7 – 1)</a:t>
            </a:r>
          </a:p>
          <a:p>
            <a:pPr>
              <a:buFontTx/>
              <a:buChar char="-"/>
            </a:pPr>
            <a:r>
              <a:rPr lang="cs-CZ" altLang="cs-CZ" sz="2400" smtClean="0"/>
              <a:t>Práce všech měřených svalů v podobném režimu</a:t>
            </a:r>
          </a:p>
          <a:p>
            <a:pPr>
              <a:buFontTx/>
              <a:buChar char="-"/>
            </a:pPr>
            <a:r>
              <a:rPr lang="cs-CZ" altLang="cs-CZ" sz="2400" smtClean="0"/>
              <a:t>Nejnižší hodnoty také u m. triceps brachii (jiný tvar křivky nebo pracovní režim svalu)</a:t>
            </a:r>
          </a:p>
          <a:p>
            <a:pPr>
              <a:buFontTx/>
              <a:buNone/>
            </a:pPr>
            <a:endParaRPr lang="cs-CZ" altLang="cs-CZ" sz="2400" smtClean="0"/>
          </a:p>
        </p:txBody>
      </p:sp>
    </p:spTree>
    <p:extLst>
      <p:ext uri="{BB962C8B-B14F-4D97-AF65-F5344CB8AC3E}">
        <p14:creationId xmlns:p14="http://schemas.microsoft.com/office/powerpoint/2010/main" val="196552869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57200" y="274638"/>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altLang="cs-CZ" sz="3600" smtClean="0"/>
              <a:t>Porovnání timingu svalů kajak/ trenažer</a:t>
            </a:r>
          </a:p>
        </p:txBody>
      </p:sp>
      <p:pic>
        <p:nvPicPr>
          <p:cNvPr id="3" name="Picture 7" descr="timing"/>
          <p:cNvPicPr>
            <a:picLocks noChangeAspect="1" noChangeArrowheads="1"/>
          </p:cNvPicPr>
          <p:nvPr/>
        </p:nvPicPr>
        <p:blipFill>
          <a:blip r:embed="rId2">
            <a:extLst>
              <a:ext uri="{28A0092B-C50C-407E-A947-70E740481C1C}">
                <a14:useLocalDpi xmlns:a14="http://schemas.microsoft.com/office/drawing/2010/main" val="0"/>
              </a:ext>
            </a:extLst>
          </a:blip>
          <a:srcRect r="63145" b="80069"/>
          <a:stretch>
            <a:fillRect/>
          </a:stretch>
        </p:blipFill>
        <p:spPr>
          <a:xfrm>
            <a:off x="395288" y="1484313"/>
            <a:ext cx="8064500" cy="2808287"/>
          </a:xfrm>
          <a:prstGeom prst="rect">
            <a:avLst/>
          </a:prstGeom>
          <a:noFill/>
        </p:spPr>
      </p:pic>
      <p:pic>
        <p:nvPicPr>
          <p:cNvPr id="4" name="Picture 8" descr="Bez názvu"/>
          <p:cNvPicPr>
            <a:picLocks noChangeAspect="1" noChangeArrowheads="1"/>
          </p:cNvPicPr>
          <p:nvPr/>
        </p:nvPicPr>
        <p:blipFill>
          <a:blip r:embed="rId3">
            <a:extLst>
              <a:ext uri="{28A0092B-C50C-407E-A947-70E740481C1C}">
                <a14:useLocalDpi xmlns:a14="http://schemas.microsoft.com/office/drawing/2010/main" val="0"/>
              </a:ext>
            </a:extLst>
          </a:blip>
          <a:srcRect r="79114" b="79921"/>
          <a:stretch>
            <a:fillRect/>
          </a:stretch>
        </p:blipFill>
        <p:spPr>
          <a:xfrm>
            <a:off x="2484438" y="4508500"/>
            <a:ext cx="3379787" cy="2141538"/>
          </a:xfrm>
          <a:prstGeom prst="rect">
            <a:avLst/>
          </a:prstGeom>
          <a:noFill/>
        </p:spPr>
      </p:pic>
    </p:spTree>
    <p:extLst>
      <p:ext uri="{BB962C8B-B14F-4D97-AF65-F5344CB8AC3E}">
        <p14:creationId xmlns:p14="http://schemas.microsoft.com/office/powerpoint/2010/main" val="374369398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Nadpis 1"/>
          <p:cNvSpPr>
            <a:spLocks noGrp="1"/>
          </p:cNvSpPr>
          <p:nvPr>
            <p:ph type="title"/>
          </p:nvPr>
        </p:nvSpPr>
        <p:spPr/>
        <p:txBody>
          <a:bodyPr/>
          <a:lstStyle/>
          <a:p>
            <a:r>
              <a:rPr lang="cs-CZ" altLang="cs-CZ" smtClean="0"/>
              <a:t>Závěr 1</a:t>
            </a:r>
          </a:p>
        </p:txBody>
      </p:sp>
      <p:sp>
        <p:nvSpPr>
          <p:cNvPr id="21507" name="Zástupný symbol pro obsah 2"/>
          <p:cNvSpPr>
            <a:spLocks noGrp="1"/>
          </p:cNvSpPr>
          <p:nvPr>
            <p:ph idx="1"/>
          </p:nvPr>
        </p:nvSpPr>
        <p:spPr/>
        <p:txBody>
          <a:bodyPr/>
          <a:lstStyle/>
          <a:p>
            <a:r>
              <a:rPr lang="cs-CZ" altLang="cs-CZ" smtClean="0"/>
              <a:t>Naprostá intraindividuální shoda v timingu měřených svalů na kajaku a trenažéru se neukázala ani u jednoho probanda. Rozdíly v timingu svalů byly u každého jedince různé, nelze proto učinit zásadní zobecnění. Pouze vyvodit určité tendence.</a:t>
            </a:r>
          </a:p>
          <a:p>
            <a:endParaRPr lang="cs-CZ" altLang="cs-CZ" smtClean="0"/>
          </a:p>
        </p:txBody>
      </p:sp>
    </p:spTree>
    <p:extLst>
      <p:ext uri="{BB962C8B-B14F-4D97-AF65-F5344CB8AC3E}">
        <p14:creationId xmlns:p14="http://schemas.microsoft.com/office/powerpoint/2010/main" val="375581599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cs-CZ" altLang="cs-CZ" smtClean="0"/>
              <a:t>Závěr 2</a:t>
            </a:r>
          </a:p>
        </p:txBody>
      </p:sp>
      <p:sp>
        <p:nvSpPr>
          <p:cNvPr id="21507" name="Rectangle 3"/>
          <p:cNvSpPr>
            <a:spLocks noGrp="1" noChangeArrowheads="1"/>
          </p:cNvSpPr>
          <p:nvPr>
            <p:ph type="body" idx="1"/>
          </p:nvPr>
        </p:nvSpPr>
        <p:spPr>
          <a:xfrm>
            <a:off x="457200" y="1600200"/>
            <a:ext cx="8229600" cy="4708525"/>
          </a:xfrm>
        </p:spPr>
        <p:txBody>
          <a:bodyPr/>
          <a:lstStyle/>
          <a:p>
            <a:pPr eaLnBrk="1" hangingPunct="1">
              <a:lnSpc>
                <a:spcPct val="80000"/>
              </a:lnSpc>
              <a:defRPr/>
            </a:pPr>
            <a:r>
              <a:rPr lang="cs-CZ" sz="2400" dirty="0" smtClean="0"/>
              <a:t>Záběr na kajaku a trenažéru se liší velikostí zapojení svalů paží. </a:t>
            </a:r>
          </a:p>
          <a:p>
            <a:pPr eaLnBrk="1" hangingPunct="1">
              <a:lnSpc>
                <a:spcPct val="80000"/>
              </a:lnSpc>
              <a:buFontTx/>
              <a:buNone/>
              <a:defRPr/>
            </a:pPr>
            <a:endParaRPr lang="cs-CZ" sz="2400" dirty="0" smtClean="0"/>
          </a:p>
          <a:p>
            <a:pPr eaLnBrk="1" hangingPunct="1">
              <a:lnSpc>
                <a:spcPct val="80000"/>
              </a:lnSpc>
              <a:defRPr/>
            </a:pPr>
            <a:r>
              <a:rPr lang="cs-CZ" sz="2400" dirty="0" smtClean="0"/>
              <a:t>Byla zde zjištěna signifikantně vyšší aktivizace zejména m. triceps brachii. Je to dáno zřejmě rozdílnou dynamikou záběru. Na trenažéru je extenze předloktí při pohybu paže vpřed sice ulehčena tahem navíjecího lana upevněného na „pádlo“, ale impuls síly při zasazení pádla, tzn. v začátku záběru, je větší a více soustředěn do jednoho momentu. </a:t>
            </a:r>
          </a:p>
          <a:p>
            <a:pPr eaLnBrk="1" hangingPunct="1">
              <a:lnSpc>
                <a:spcPct val="80000"/>
              </a:lnSpc>
              <a:defRPr/>
            </a:pPr>
            <a:endParaRPr lang="cs-CZ" sz="2400" dirty="0" smtClean="0"/>
          </a:p>
          <a:p>
            <a:pPr eaLnBrk="1" hangingPunct="1">
              <a:lnSpc>
                <a:spcPct val="80000"/>
              </a:lnSpc>
              <a:buFontTx/>
              <a:buNone/>
              <a:defRPr/>
            </a:pPr>
            <a:r>
              <a:rPr lang="cs-CZ" sz="2400" cap="all" dirty="0" smtClean="0"/>
              <a:t>    Tato časově koordinační odlišnost by vedla k „utržení vody“ čili neefektivnímu záběru se vznikem turbulencí na kajaku .</a:t>
            </a:r>
          </a:p>
          <a:p>
            <a:pPr eaLnBrk="1" hangingPunct="1">
              <a:lnSpc>
                <a:spcPct val="80000"/>
              </a:lnSpc>
              <a:buFontTx/>
              <a:buNone/>
              <a:defRPr/>
            </a:pPr>
            <a:endParaRPr lang="cs-CZ" sz="2400" dirty="0" smtClean="0"/>
          </a:p>
        </p:txBody>
      </p:sp>
    </p:spTree>
    <p:extLst>
      <p:ext uri="{BB962C8B-B14F-4D97-AF65-F5344CB8AC3E}">
        <p14:creationId xmlns:p14="http://schemas.microsoft.com/office/powerpoint/2010/main" val="294276392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468313" y="115888"/>
            <a:ext cx="8229600" cy="635000"/>
          </a:xfrm>
        </p:spPr>
        <p:txBody>
          <a:bodyPr>
            <a:normAutofit fontScale="90000"/>
          </a:bodyPr>
          <a:lstStyle/>
          <a:p>
            <a:pPr eaLnBrk="1" hangingPunct="1"/>
            <a:r>
              <a:rPr lang="cs-CZ" altLang="cs-CZ" smtClean="0"/>
              <a:t>Závěr 3</a:t>
            </a:r>
          </a:p>
        </p:txBody>
      </p:sp>
      <p:sp>
        <p:nvSpPr>
          <p:cNvPr id="23555" name="Rectangle 3"/>
          <p:cNvSpPr>
            <a:spLocks noGrp="1" noChangeArrowheads="1"/>
          </p:cNvSpPr>
          <p:nvPr>
            <p:ph type="body" idx="1"/>
          </p:nvPr>
        </p:nvSpPr>
        <p:spPr>
          <a:xfrm>
            <a:off x="323850" y="1125538"/>
            <a:ext cx="8569325" cy="4856162"/>
          </a:xfrm>
        </p:spPr>
        <p:txBody>
          <a:bodyPr>
            <a:normAutofit lnSpcReduction="10000"/>
          </a:bodyPr>
          <a:lstStyle/>
          <a:p>
            <a:pPr eaLnBrk="1" hangingPunct="1">
              <a:lnSpc>
                <a:spcPct val="80000"/>
              </a:lnSpc>
            </a:pPr>
            <a:r>
              <a:rPr lang="cs-CZ" altLang="cs-CZ" sz="2800" smtClean="0"/>
              <a:t>Výsledky ukazují na sníženou synchronizaci aktivace m. obliquus abdominis externus se svaly záběrové horní končetiny u jízdy na kajaku. Aktivace břišního svalu byla u měřených jedinců na kajaku velmi rozporuplná. Domníváme se, že je to způsobeno potřebou vyrovnávat nestabilitu lodi v průběhu jízdy. </a:t>
            </a:r>
          </a:p>
          <a:p>
            <a:pPr eaLnBrk="1" hangingPunct="1">
              <a:lnSpc>
                <a:spcPct val="80000"/>
              </a:lnSpc>
              <a:buFontTx/>
              <a:buNone/>
            </a:pPr>
            <a:r>
              <a:rPr lang="cs-CZ" altLang="cs-CZ" sz="2800" smtClean="0"/>
              <a:t>    </a:t>
            </a:r>
          </a:p>
          <a:p>
            <a:pPr eaLnBrk="1" hangingPunct="1">
              <a:lnSpc>
                <a:spcPct val="80000"/>
              </a:lnSpc>
              <a:buFontTx/>
              <a:buNone/>
            </a:pPr>
            <a:r>
              <a:rPr lang="cs-CZ" altLang="cs-CZ" sz="2800" smtClean="0"/>
              <a:t>    PÁDLOVÁNÍ NA TRENAŽERU TAK VYKAZUJE NA VENTRÁLNÍ STRANĚ TRUPU POHYBOVÝ STEREOTYP V CHARAKTERISTIKÁCH ODLIŠNÝCH  OD CÍLOVÉHO POHYBU</a:t>
            </a:r>
          </a:p>
          <a:p>
            <a:pPr eaLnBrk="1" hangingPunct="1">
              <a:lnSpc>
                <a:spcPct val="80000"/>
              </a:lnSpc>
            </a:pPr>
            <a:endParaRPr lang="cs-CZ" altLang="cs-CZ" sz="2800" smtClean="0"/>
          </a:p>
          <a:p>
            <a:pPr eaLnBrk="1" hangingPunct="1">
              <a:lnSpc>
                <a:spcPct val="80000"/>
              </a:lnSpc>
              <a:buFontTx/>
              <a:buNone/>
            </a:pPr>
            <a:r>
              <a:rPr lang="cs-CZ" altLang="cs-CZ" sz="2800" smtClean="0"/>
              <a:t> </a:t>
            </a:r>
          </a:p>
        </p:txBody>
      </p:sp>
    </p:spTree>
    <p:extLst>
      <p:ext uri="{BB962C8B-B14F-4D97-AF65-F5344CB8AC3E}">
        <p14:creationId xmlns:p14="http://schemas.microsoft.com/office/powerpoint/2010/main" val="411706506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Nadpis 1"/>
          <p:cNvSpPr>
            <a:spLocks noGrp="1"/>
          </p:cNvSpPr>
          <p:nvPr>
            <p:ph type="title"/>
          </p:nvPr>
        </p:nvSpPr>
        <p:spPr/>
        <p:txBody>
          <a:bodyPr/>
          <a:lstStyle/>
          <a:p>
            <a:r>
              <a:rPr lang="cs-CZ" altLang="cs-CZ" smtClean="0"/>
              <a:t>Závěr 4</a:t>
            </a:r>
          </a:p>
        </p:txBody>
      </p:sp>
      <p:sp>
        <p:nvSpPr>
          <p:cNvPr id="24579" name="Zástupný symbol pro obsah 2"/>
          <p:cNvSpPr>
            <a:spLocks noGrp="1"/>
          </p:cNvSpPr>
          <p:nvPr>
            <p:ph idx="1"/>
          </p:nvPr>
        </p:nvSpPr>
        <p:spPr/>
        <p:txBody>
          <a:bodyPr/>
          <a:lstStyle/>
          <a:p>
            <a:r>
              <a:rPr lang="cs-CZ" altLang="cs-CZ" sz="2400" smtClean="0"/>
              <a:t>Nehybné upevnění trenažéru neumožňuje zřejmě dostatečnou rotaci trupu jako na kajaku. Kajakář je tedy nucen více zapojovat svaly paží </a:t>
            </a:r>
          </a:p>
          <a:p>
            <a:pPr>
              <a:buFontTx/>
              <a:buNone/>
            </a:pPr>
            <a:r>
              <a:rPr lang="cs-CZ" altLang="cs-CZ" sz="2400" smtClean="0"/>
              <a:t>    </a:t>
            </a:r>
          </a:p>
          <a:p>
            <a:pPr>
              <a:buFontTx/>
              <a:buNone/>
            </a:pPr>
            <a:r>
              <a:rPr lang="cs-CZ" altLang="cs-CZ" sz="2400" smtClean="0"/>
              <a:t>    NEJSOU TAK DOSTATEČNĚ VYUŽÍVÁNY SVALY TRUPU, KTERÉ JSOU SILNĚJŠÍ NEŽ SVALY PAŽNÍ. VÝKON NA KAJAKU BY SE TAK PŘI FIXACI TOHOTO POHYB. STEREOTYPU SNÍŽIL.</a:t>
            </a:r>
          </a:p>
          <a:p>
            <a:endParaRPr lang="cs-CZ" altLang="cs-CZ" smtClean="0"/>
          </a:p>
        </p:txBody>
      </p:sp>
    </p:spTree>
    <p:extLst>
      <p:ext uri="{BB962C8B-B14F-4D97-AF65-F5344CB8AC3E}">
        <p14:creationId xmlns:p14="http://schemas.microsoft.com/office/powerpoint/2010/main" val="27482428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323850" y="260350"/>
            <a:ext cx="8640763" cy="720725"/>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altLang="cs-CZ" sz="3600" dirty="0" err="1" smtClean="0"/>
              <a:t>Diagonál.zkřížený</a:t>
            </a:r>
            <a:r>
              <a:rPr lang="cs-CZ" altLang="cs-CZ" sz="3600" dirty="0" smtClean="0"/>
              <a:t> </a:t>
            </a:r>
            <a:r>
              <a:rPr lang="cs-CZ" altLang="cs-CZ" sz="3600" dirty="0" err="1" smtClean="0"/>
              <a:t>lokom.vzor</a:t>
            </a:r>
            <a:r>
              <a:rPr lang="cs-CZ" altLang="cs-CZ" sz="3600" dirty="0" smtClean="0"/>
              <a:t> u koně</a:t>
            </a:r>
          </a:p>
        </p:txBody>
      </p:sp>
      <p:sp>
        <p:nvSpPr>
          <p:cNvPr id="5" name="Rectangle 6"/>
          <p:cNvSpPr txBox="1">
            <a:spLocks noChangeArrowheads="1"/>
          </p:cNvSpPr>
          <p:nvPr/>
        </p:nvSpPr>
        <p:spPr>
          <a:xfrm>
            <a:off x="685800" y="1981200"/>
            <a:ext cx="3810000" cy="41148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Tx/>
              <a:buNone/>
            </a:pPr>
            <a:r>
              <a:rPr lang="cs-CZ" altLang="cs-CZ" sz="1600" smtClean="0"/>
              <a:t>Nicholson, 2002</a:t>
            </a:r>
          </a:p>
        </p:txBody>
      </p:sp>
      <p:sp>
        <p:nvSpPr>
          <p:cNvPr id="6" name="Rectangle 24"/>
          <p:cNvSpPr txBox="1">
            <a:spLocks noChangeArrowheads="1"/>
          </p:cNvSpPr>
          <p:nvPr/>
        </p:nvSpPr>
        <p:spPr>
          <a:xfrm>
            <a:off x="6948488" y="6237288"/>
            <a:ext cx="1728787" cy="4318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Tx/>
              <a:buNone/>
            </a:pPr>
            <a:r>
              <a:rPr lang="cs-CZ" altLang="cs-CZ" sz="1600" smtClean="0"/>
              <a:t>Nicholson, 2002</a:t>
            </a:r>
          </a:p>
        </p:txBody>
      </p:sp>
      <p:pic>
        <p:nvPicPr>
          <p:cNvPr id="7" name="Picture 7"/>
          <p:cNvPicPr>
            <a:picLocks noChangeAspect="1" noChangeArrowheads="1"/>
          </p:cNvPicPr>
          <p:nvPr/>
        </p:nvPicPr>
        <p:blipFill>
          <a:blip r:embed="rId2">
            <a:lum contrast="36000"/>
            <a:extLst>
              <a:ext uri="{28A0092B-C50C-407E-A947-70E740481C1C}">
                <a14:useLocalDpi xmlns:a14="http://schemas.microsoft.com/office/drawing/2010/main" val="0"/>
              </a:ext>
            </a:extLst>
          </a:blip>
          <a:srcRect/>
          <a:stretch>
            <a:fillRect/>
          </a:stretch>
        </p:blipFill>
        <p:spPr bwMode="auto">
          <a:xfrm>
            <a:off x="539750" y="1125538"/>
            <a:ext cx="8064500"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 name="Group 22"/>
          <p:cNvGraphicFramePr>
            <a:graphicFrameLocks/>
          </p:cNvGraphicFramePr>
          <p:nvPr/>
        </p:nvGraphicFramePr>
        <p:xfrm>
          <a:off x="539750" y="4437063"/>
          <a:ext cx="7918450" cy="1584325"/>
        </p:xfrm>
        <a:graphic>
          <a:graphicData uri="http://schemas.openxmlformats.org/drawingml/2006/table">
            <a:tbl>
              <a:tblPr/>
              <a:tblGrid>
                <a:gridCol w="7918450"/>
              </a:tblGrid>
              <a:tr h="860425">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dirty="0" smtClean="0">
                          <a:ln>
                            <a:noFill/>
                          </a:ln>
                          <a:solidFill>
                            <a:srgbClr val="000000"/>
                          </a:solidFill>
                          <a:effectLst/>
                          <a:latin typeface="Tahoma" charset="0"/>
                          <a:ea typeface="Times New Roman" pitchFamily="18" charset="0"/>
                          <a:cs typeface="Tahoma" charset="0"/>
                        </a:rPr>
                        <a:t>Nejširší sval hřbetní ("lat") a střední hýžďový sval ("glut"), spojující levou hrudní a pravou pánevní jako diagonální pár končetin.</a:t>
                      </a:r>
                      <a:endParaRPr kumimoji="0" lang="cs-CZ" sz="1800" b="0" i="0" u="none" strike="noStrike" cap="none" normalizeH="0" baseline="0" dirty="0" smtClean="0">
                        <a:ln>
                          <a:noFill/>
                        </a:ln>
                        <a:solidFill>
                          <a:schemeClr val="tx1"/>
                        </a:solidFill>
                        <a:effectLst/>
                        <a:latin typeface="Times New Roman" pitchFamily="18" charset="0"/>
                        <a:ea typeface="Times New Roman" pitchFamily="18" charset="0"/>
                        <a:cs typeface="Tahoma" charset="0"/>
                      </a:endParaRPr>
                    </a:p>
                  </a:txBody>
                  <a:tcPr anchor="ctr" horzOverflow="overflow">
                    <a:lnL cap="flat">
                      <a:noFill/>
                    </a:lnL>
                    <a:lnR cap="flat">
                      <a:noFill/>
                    </a:lnR>
                    <a:lnT cap="flat">
                      <a:noFill/>
                    </a:lnT>
                    <a:lnB>
                      <a:noFill/>
                    </a:lnB>
                    <a:lnTlToBr>
                      <a:noFill/>
                    </a:lnTlToBr>
                    <a:lnBlToTr>
                      <a:noFill/>
                    </a:lnBlToTr>
                    <a:solidFill>
                      <a:srgbClr val="FF6699"/>
                    </a:solidFill>
                  </a:tcPr>
                </a:tc>
              </a:tr>
              <a:tr h="72390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dirty="0" smtClean="0">
                          <a:ln>
                            <a:noFill/>
                          </a:ln>
                          <a:solidFill>
                            <a:srgbClr val="000000"/>
                          </a:solidFill>
                          <a:effectLst/>
                          <a:latin typeface="Tahoma" charset="0"/>
                          <a:ea typeface="Times New Roman" pitchFamily="18" charset="0"/>
                          <a:cs typeface="Tahoma" charset="0"/>
                        </a:rPr>
                        <a:t>Nejširší sval hřbetní a střední hýžďový sval, spojující pravou hrudní a levou pánevní jako diagonální pár končetin.</a:t>
                      </a:r>
                      <a:endParaRPr kumimoji="0" lang="cs-CZ" sz="1800" b="0" i="0" u="none" strike="noStrike" cap="none" normalizeH="0" baseline="0" dirty="0" smtClean="0">
                        <a:ln>
                          <a:noFill/>
                        </a:ln>
                        <a:solidFill>
                          <a:schemeClr val="tx1"/>
                        </a:solidFill>
                        <a:effectLst/>
                        <a:latin typeface="Times New Roman" pitchFamily="18" charset="0"/>
                        <a:ea typeface="Times New Roman" pitchFamily="18" charset="0"/>
                        <a:cs typeface="Tahoma" charset="0"/>
                      </a:endParaRPr>
                    </a:p>
                  </a:txBody>
                  <a:tcPr anchor="ctr" horzOverflow="overflow">
                    <a:lnL cap="flat">
                      <a:noFill/>
                    </a:lnL>
                    <a:lnR cap="flat">
                      <a:noFill/>
                    </a:lnR>
                    <a:lnT>
                      <a:noFill/>
                    </a:lnT>
                    <a:lnB cap="flat">
                      <a:noFill/>
                    </a:lnB>
                    <a:lnTlToBr>
                      <a:noFill/>
                    </a:lnTlToBr>
                    <a:lnBlToTr>
                      <a:noFill/>
                    </a:lnBlToTr>
                    <a:solidFill>
                      <a:srgbClr val="FFCCCC"/>
                    </a:solidFill>
                  </a:tcPr>
                </a:tc>
              </a:tr>
            </a:tbl>
          </a:graphicData>
        </a:graphic>
      </p:graphicFrame>
    </p:spTree>
    <p:extLst>
      <p:ext uri="{BB962C8B-B14F-4D97-AF65-F5344CB8AC3E}">
        <p14:creationId xmlns:p14="http://schemas.microsoft.com/office/powerpoint/2010/main" val="40904463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457200" y="188913"/>
            <a:ext cx="8229600" cy="792162"/>
          </a:xfrm>
        </p:spPr>
        <p:txBody>
          <a:bodyPr/>
          <a:lstStyle/>
          <a:p>
            <a:pPr eaLnBrk="1" hangingPunct="1"/>
            <a:r>
              <a:rPr lang="cs-CZ" altLang="cs-CZ" smtClean="0"/>
              <a:t>Závěr 5</a:t>
            </a:r>
          </a:p>
        </p:txBody>
      </p:sp>
      <p:sp>
        <p:nvSpPr>
          <p:cNvPr id="25603" name="Rectangle 3"/>
          <p:cNvSpPr>
            <a:spLocks noGrp="1" noChangeArrowheads="1"/>
          </p:cNvSpPr>
          <p:nvPr>
            <p:ph type="body" sz="half" idx="1"/>
          </p:nvPr>
        </p:nvSpPr>
        <p:spPr>
          <a:xfrm>
            <a:off x="250825" y="981075"/>
            <a:ext cx="6624638" cy="4679950"/>
          </a:xfrm>
        </p:spPr>
        <p:txBody>
          <a:bodyPr/>
          <a:lstStyle/>
          <a:p>
            <a:pPr eaLnBrk="1" hangingPunct="1">
              <a:lnSpc>
                <a:spcPct val="80000"/>
              </a:lnSpc>
            </a:pPr>
            <a:r>
              <a:rPr lang="cs-CZ" altLang="cs-CZ" sz="2400" smtClean="0"/>
              <a:t>M. serratus anterior (zásadní sval pro fixaci lopatky při lokomoci) pravé strany je aktivován v průběhu záběru levou rukou, tedy tlačí-li pravá horní končetina vpřed. Na trenažéru je zřejmá pozdější aktivace tohoto svalu. Souvisí to opět s odlehčením tlačné končetiny navíjením lana na trenažér. </a:t>
            </a:r>
          </a:p>
          <a:p>
            <a:pPr eaLnBrk="1" hangingPunct="1">
              <a:lnSpc>
                <a:spcPct val="80000"/>
              </a:lnSpc>
            </a:pPr>
            <a:r>
              <a:rPr lang="cs-CZ" altLang="cs-CZ" sz="2400" smtClean="0"/>
              <a:t>Na kajaku je tento sval aktivní ještě při začátku záběru, tedy při zasazení pádla do vody.</a:t>
            </a:r>
          </a:p>
          <a:p>
            <a:pPr eaLnBrk="1" hangingPunct="1">
              <a:lnSpc>
                <a:spcPct val="80000"/>
              </a:lnSpc>
            </a:pPr>
            <a:endParaRPr lang="cs-CZ" altLang="cs-CZ" sz="2400" smtClean="0"/>
          </a:p>
          <a:p>
            <a:pPr eaLnBrk="1" hangingPunct="1">
              <a:lnSpc>
                <a:spcPct val="80000"/>
              </a:lnSpc>
              <a:buFontTx/>
              <a:buNone/>
            </a:pPr>
            <a:r>
              <a:rPr lang="cs-CZ" altLang="cs-CZ" sz="2400" smtClean="0"/>
              <a:t>    PRO KVALITNÍ NÁHRADU TRÉNINKU NA VODĚ BY MUSEL BÝT Z TOHOTO POHLEDU TRENAŽÉR ZAJIŠŤOVAT I ODPOR PROTI POHYBU PÁDLA VPŘED VE FÁZI PŘENOSU</a:t>
            </a:r>
          </a:p>
          <a:p>
            <a:pPr eaLnBrk="1" hangingPunct="1">
              <a:lnSpc>
                <a:spcPct val="80000"/>
              </a:lnSpc>
              <a:buFontTx/>
              <a:buNone/>
            </a:pPr>
            <a:endParaRPr lang="cs-CZ" altLang="cs-CZ" sz="2400" smtClean="0"/>
          </a:p>
        </p:txBody>
      </p:sp>
      <p:pic>
        <p:nvPicPr>
          <p:cNvPr id="25604" name="Picture 6"/>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659563" y="3500438"/>
            <a:ext cx="2347912" cy="2584450"/>
          </a:xfrm>
          <a:noFill/>
        </p:spPr>
      </p:pic>
    </p:spTree>
    <p:extLst>
      <p:ext uri="{BB962C8B-B14F-4D97-AF65-F5344CB8AC3E}">
        <p14:creationId xmlns:p14="http://schemas.microsoft.com/office/powerpoint/2010/main" val="147426268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Nadpis 1"/>
          <p:cNvSpPr>
            <a:spLocks noGrp="1"/>
          </p:cNvSpPr>
          <p:nvPr>
            <p:ph type="title"/>
          </p:nvPr>
        </p:nvSpPr>
        <p:spPr>
          <a:xfrm>
            <a:off x="468313" y="188913"/>
            <a:ext cx="8229600" cy="633412"/>
          </a:xfrm>
        </p:spPr>
        <p:txBody>
          <a:bodyPr>
            <a:normAutofit fontScale="90000"/>
          </a:bodyPr>
          <a:lstStyle/>
          <a:p>
            <a:r>
              <a:rPr lang="cs-CZ" altLang="cs-CZ" smtClean="0"/>
              <a:t>Závěr 6</a:t>
            </a:r>
          </a:p>
        </p:txBody>
      </p:sp>
      <p:sp>
        <p:nvSpPr>
          <p:cNvPr id="26627" name="Zástupný symbol pro obsah 2"/>
          <p:cNvSpPr>
            <a:spLocks noGrp="1"/>
          </p:cNvSpPr>
          <p:nvPr>
            <p:ph idx="1"/>
          </p:nvPr>
        </p:nvSpPr>
        <p:spPr>
          <a:xfrm>
            <a:off x="457200" y="1268413"/>
            <a:ext cx="8229600" cy="5040312"/>
          </a:xfrm>
        </p:spPr>
        <p:txBody>
          <a:bodyPr/>
          <a:lstStyle/>
          <a:p>
            <a:r>
              <a:rPr lang="cs-CZ" altLang="cs-CZ" sz="2400" dirty="0" smtClean="0"/>
              <a:t>Díky větší dynamičnosti záběru na kajaku je u měřených svalů na EMG záznamu vidět větší rozdíl fáze aktivace a relaxace svalu.</a:t>
            </a:r>
          </a:p>
          <a:p>
            <a:endParaRPr lang="cs-CZ" altLang="cs-CZ" sz="2400" dirty="0" smtClean="0"/>
          </a:p>
          <a:p>
            <a:pPr>
              <a:buFontTx/>
              <a:buNone/>
            </a:pPr>
            <a:r>
              <a:rPr lang="cs-CZ" altLang="cs-CZ" sz="2400" dirty="0" smtClean="0"/>
              <a:t>CHARAKTER </a:t>
            </a:r>
            <a:r>
              <a:rPr lang="cs-CZ" altLang="cs-CZ" sz="2400" dirty="0" smtClean="0"/>
              <a:t>ZAPOJENÍ SVALŮ NA KAJAKU ODPOVÍDÁ CHARAKTERISTICE PRÁCE VE SMYSLU LOKOMČNÍ PŮSOBENÍ SMĚREM K </a:t>
            </a:r>
            <a:r>
              <a:rPr lang="cs-CZ" altLang="cs-CZ" sz="2400" b="1" dirty="0" smtClean="0">
                <a:solidFill>
                  <a:srgbClr val="FF0000"/>
                </a:solidFill>
              </a:rPr>
              <a:t>PF</a:t>
            </a:r>
            <a:r>
              <a:rPr lang="cs-CZ" altLang="cs-CZ" sz="2400" dirty="0" smtClean="0"/>
              <a:t>. NAOPAK </a:t>
            </a:r>
            <a:r>
              <a:rPr lang="cs-CZ" altLang="cs-CZ" sz="2400" cap="all" dirty="0" smtClean="0"/>
              <a:t>více</a:t>
            </a:r>
            <a:r>
              <a:rPr lang="cs-CZ" altLang="cs-CZ" sz="2400" dirty="0" smtClean="0"/>
              <a:t> </a:t>
            </a:r>
            <a:r>
              <a:rPr lang="cs-CZ" altLang="cs-CZ" sz="2400" dirty="0" smtClean="0"/>
              <a:t>FÁZICKÝ CHARAKTER NA TRENAŽERU BY MOHL VÉST K MYŠLENCE OPAČNÉHO ULOŽENÍ PF (NE DISTÁLNĚ, ALE PROXIMÁLNĚ).</a:t>
            </a:r>
          </a:p>
          <a:p>
            <a:endParaRPr lang="cs-CZ" altLang="cs-CZ" sz="2400" dirty="0" smtClean="0"/>
          </a:p>
        </p:txBody>
      </p:sp>
    </p:spTree>
    <p:extLst>
      <p:ext uri="{BB962C8B-B14F-4D97-AF65-F5344CB8AC3E}">
        <p14:creationId xmlns:p14="http://schemas.microsoft.com/office/powerpoint/2010/main" val="221069709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cs-CZ" altLang="cs-CZ" smtClean="0"/>
              <a:t>Závěr</a:t>
            </a:r>
          </a:p>
        </p:txBody>
      </p:sp>
      <p:sp>
        <p:nvSpPr>
          <p:cNvPr id="27651" name="Rectangle 3"/>
          <p:cNvSpPr>
            <a:spLocks noGrp="1" noChangeArrowheads="1"/>
          </p:cNvSpPr>
          <p:nvPr>
            <p:ph type="body" idx="1"/>
          </p:nvPr>
        </p:nvSpPr>
        <p:spPr>
          <a:xfrm>
            <a:off x="468313" y="1628775"/>
            <a:ext cx="8229600" cy="3600450"/>
          </a:xfrm>
        </p:spPr>
        <p:txBody>
          <a:bodyPr/>
          <a:lstStyle/>
          <a:p>
            <a:pPr eaLnBrk="1" hangingPunct="1">
              <a:lnSpc>
                <a:spcPct val="90000"/>
              </a:lnSpc>
              <a:buFontTx/>
              <a:buNone/>
            </a:pPr>
            <a:endParaRPr lang="cs-CZ" altLang="cs-CZ" sz="2800" dirty="0" smtClean="0"/>
          </a:p>
          <a:p>
            <a:pPr eaLnBrk="1" hangingPunct="1">
              <a:lnSpc>
                <a:spcPct val="90000"/>
              </a:lnSpc>
            </a:pPr>
            <a:r>
              <a:rPr lang="cs-CZ" altLang="cs-CZ" sz="2800" dirty="0" smtClean="0"/>
              <a:t>Na trenažéru mizí potřeba citu pro vodu. Při dlouhodobém tréninku na trenažéru si může závodník vytvořit špatné technické (koordinační) návyky, které budou mít negativní vliv na efektivitu záběru na vodě.</a:t>
            </a:r>
          </a:p>
        </p:txBody>
      </p:sp>
    </p:spTree>
    <p:extLst>
      <p:ext uri="{BB962C8B-B14F-4D97-AF65-F5344CB8AC3E}">
        <p14:creationId xmlns:p14="http://schemas.microsoft.com/office/powerpoint/2010/main" val="336083301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Nadpis 1"/>
          <p:cNvSpPr>
            <a:spLocks noGrp="1"/>
          </p:cNvSpPr>
          <p:nvPr>
            <p:ph type="title"/>
          </p:nvPr>
        </p:nvSpPr>
        <p:spPr>
          <a:xfrm>
            <a:off x="457200" y="274638"/>
            <a:ext cx="8229600" cy="922337"/>
          </a:xfrm>
        </p:spPr>
        <p:txBody>
          <a:bodyPr/>
          <a:lstStyle/>
          <a:p>
            <a:r>
              <a:rPr lang="cs-CZ" altLang="cs-CZ" smtClean="0"/>
              <a:t>DOPORUČENÍ</a:t>
            </a:r>
          </a:p>
        </p:txBody>
      </p:sp>
      <p:sp>
        <p:nvSpPr>
          <p:cNvPr id="28675" name="Zástupný symbol pro obsah 2"/>
          <p:cNvSpPr>
            <a:spLocks noGrp="1"/>
          </p:cNvSpPr>
          <p:nvPr>
            <p:ph idx="1"/>
          </p:nvPr>
        </p:nvSpPr>
        <p:spPr>
          <a:xfrm>
            <a:off x="457200" y="1484313"/>
            <a:ext cx="8229600" cy="4641850"/>
          </a:xfrm>
        </p:spPr>
        <p:txBody>
          <a:bodyPr/>
          <a:lstStyle/>
          <a:p>
            <a:r>
              <a:rPr lang="cs-CZ" altLang="cs-CZ" smtClean="0"/>
              <a:t>Trénink na pádlovacím trenažeru chápat pouze jako specifický tréninkový prostředek, nikoliv náhradu za trénink cílového pohybu.</a:t>
            </a:r>
          </a:p>
          <a:p>
            <a:endParaRPr lang="cs-CZ" altLang="cs-CZ" smtClean="0"/>
          </a:p>
          <a:p>
            <a:pPr>
              <a:buFontTx/>
              <a:buNone/>
            </a:pPr>
            <a:r>
              <a:rPr lang="cs-CZ" altLang="cs-CZ" smtClean="0"/>
              <a:t>   Tzn. Po tréninku na trenažéru je nutné „vypádlování“ na vodě.</a:t>
            </a:r>
          </a:p>
        </p:txBody>
      </p:sp>
    </p:spTree>
    <p:extLst>
      <p:ext uri="{BB962C8B-B14F-4D97-AF65-F5344CB8AC3E}">
        <p14:creationId xmlns:p14="http://schemas.microsoft.com/office/powerpoint/2010/main" val="321983914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Nadpis 1"/>
          <p:cNvSpPr>
            <a:spLocks noGrp="1"/>
          </p:cNvSpPr>
          <p:nvPr>
            <p:ph type="title"/>
          </p:nvPr>
        </p:nvSpPr>
        <p:spPr>
          <a:xfrm>
            <a:off x="468313" y="115888"/>
            <a:ext cx="8229600" cy="922337"/>
          </a:xfrm>
        </p:spPr>
        <p:txBody>
          <a:bodyPr/>
          <a:lstStyle/>
          <a:p>
            <a:r>
              <a:rPr lang="cs-CZ" altLang="cs-CZ" smtClean="0"/>
              <a:t>Omezení platnosti</a:t>
            </a:r>
          </a:p>
        </p:txBody>
      </p:sp>
      <p:sp>
        <p:nvSpPr>
          <p:cNvPr id="29699" name="Zástupný symbol pro obsah 2"/>
          <p:cNvSpPr>
            <a:spLocks noGrp="1"/>
          </p:cNvSpPr>
          <p:nvPr>
            <p:ph idx="1"/>
          </p:nvPr>
        </p:nvSpPr>
        <p:spPr>
          <a:xfrm>
            <a:off x="539750" y="1268413"/>
            <a:ext cx="8229600" cy="5184775"/>
          </a:xfrm>
        </p:spPr>
        <p:txBody>
          <a:bodyPr/>
          <a:lstStyle/>
          <a:p>
            <a:r>
              <a:rPr lang="cs-CZ" altLang="cs-CZ" smtClean="0"/>
              <a:t>6 probandů reprezentace ČR, která dohromady čítá 8 závodníků. Z tohoto pohledu je možno výběr nazvat jako reprezentativní výběr z nejlepších závodníků ČR. Výběr závodníků do státní reprezentace předpokládá vysokou míru koordinace pohybu, bez které by nebyli schopni podat výkon na vysoké úrovni.</a:t>
            </a:r>
          </a:p>
          <a:p>
            <a:endParaRPr lang="cs-CZ" altLang="cs-CZ" smtClean="0"/>
          </a:p>
          <a:p>
            <a:r>
              <a:rPr lang="cs-CZ" altLang="cs-CZ" sz="2000" smtClean="0"/>
              <a:t>Byli sledováni všichni reprezentanti ČR, pro technické a zdravotní potíže nebylo dokončeno měření zbývajících dvou.</a:t>
            </a:r>
          </a:p>
        </p:txBody>
      </p:sp>
    </p:spTree>
    <p:extLst>
      <p:ext uri="{BB962C8B-B14F-4D97-AF65-F5344CB8AC3E}">
        <p14:creationId xmlns:p14="http://schemas.microsoft.com/office/powerpoint/2010/main" val="135802930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39552" y="332656"/>
            <a:ext cx="8229600" cy="720080"/>
          </a:xfrm>
        </p:spPr>
        <p:txBody>
          <a:bodyPr>
            <a:noAutofit/>
          </a:bodyPr>
          <a:lstStyle/>
          <a:p>
            <a:r>
              <a:rPr lang="cs-CZ" sz="2800" dirty="0"/>
              <a:t>Komparativní kineziologická analýza záběru vpřed na kajaku a </a:t>
            </a:r>
            <a:r>
              <a:rPr lang="cs-CZ" sz="2800" dirty="0" smtClean="0"/>
              <a:t>v pádlovacím bazénu – Michala </a:t>
            </a:r>
            <a:r>
              <a:rPr lang="cs-CZ" sz="2800" dirty="0" err="1" smtClean="0"/>
              <a:t>Mrůzková</a:t>
            </a:r>
            <a:r>
              <a:rPr lang="cs-CZ" sz="2800" dirty="0"/>
              <a:t/>
            </a:r>
            <a:br>
              <a:rPr lang="cs-CZ" sz="2800" dirty="0"/>
            </a:br>
            <a:endParaRPr lang="cs-CZ" sz="2800" dirty="0"/>
          </a:p>
        </p:txBody>
      </p:sp>
      <p:pic>
        <p:nvPicPr>
          <p:cNvPr id="5" name="Obrázek 4" descr="PB 2.jpg"/>
          <p:cNvPicPr/>
          <p:nvPr/>
        </p:nvPicPr>
        <p:blipFill>
          <a:blip r:embed="rId2" cstate="print"/>
          <a:stretch>
            <a:fillRect/>
          </a:stretch>
        </p:blipFill>
        <p:spPr>
          <a:xfrm>
            <a:off x="3419872" y="3140968"/>
            <a:ext cx="5343525" cy="3559810"/>
          </a:xfrm>
          <a:prstGeom prst="rect">
            <a:avLst/>
          </a:prstGeom>
        </p:spPr>
      </p:pic>
      <p:pic>
        <p:nvPicPr>
          <p:cNvPr id="7" name="Zástupný symbol pro obsah 3" descr="kajak.jpg"/>
          <p:cNvPicPr>
            <a:picLocks noGrp="1"/>
          </p:cNvPicPr>
          <p:nvPr>
            <p:ph idx="1"/>
          </p:nvPr>
        </p:nvPicPr>
        <p:blipFill>
          <a:blip r:embed="rId3" cstate="print"/>
          <a:stretch>
            <a:fillRect/>
          </a:stretch>
        </p:blipFill>
        <p:spPr>
          <a:xfrm>
            <a:off x="611560" y="1124744"/>
            <a:ext cx="4402584" cy="3052936"/>
          </a:xfrm>
          <a:prstGeom prst="rect">
            <a:avLst/>
          </a:prstGeom>
        </p:spPr>
      </p:pic>
    </p:spTree>
    <p:extLst>
      <p:ext uri="{BB962C8B-B14F-4D97-AF65-F5344CB8AC3E}">
        <p14:creationId xmlns:p14="http://schemas.microsoft.com/office/powerpoint/2010/main" val="274400339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2.jpg"/>
          <p:cNvPicPr/>
          <p:nvPr/>
        </p:nvPicPr>
        <p:blipFill>
          <a:blip r:embed="rId2" cstate="print"/>
          <a:stretch>
            <a:fillRect/>
          </a:stretch>
        </p:blipFill>
        <p:spPr>
          <a:xfrm>
            <a:off x="1187624" y="980728"/>
            <a:ext cx="5399405" cy="4168140"/>
          </a:xfrm>
          <a:prstGeom prst="rect">
            <a:avLst/>
          </a:prstGeom>
        </p:spPr>
      </p:pic>
      <p:sp>
        <p:nvSpPr>
          <p:cNvPr id="3" name="Obdélník 2"/>
          <p:cNvSpPr/>
          <p:nvPr/>
        </p:nvSpPr>
        <p:spPr>
          <a:xfrm>
            <a:off x="1685968" y="5373216"/>
            <a:ext cx="5118280" cy="923330"/>
          </a:xfrm>
          <a:prstGeom prst="rect">
            <a:avLst/>
          </a:prstGeom>
        </p:spPr>
        <p:txBody>
          <a:bodyPr wrap="square">
            <a:spAutoFit/>
          </a:bodyPr>
          <a:lstStyle/>
          <a:p>
            <a:r>
              <a:rPr lang="cs-CZ" dirty="0"/>
              <a:t>Srovnání svalové aktivity během dvou náhodných pracovních cyklů při jízdě na kajaku (černá) a pádlování v bazénu (červená</a:t>
            </a:r>
            <a:r>
              <a:rPr lang="cs-CZ" dirty="0" smtClean="0"/>
              <a:t>)</a:t>
            </a:r>
            <a:r>
              <a:rPr lang="cs-CZ" dirty="0" smtClean="0">
                <a:solidFill>
                  <a:srgbClr val="FF0000"/>
                </a:solidFill>
              </a:rPr>
              <a:t> m. </a:t>
            </a:r>
            <a:r>
              <a:rPr lang="cs-CZ" dirty="0" err="1" smtClean="0">
                <a:solidFill>
                  <a:srgbClr val="FF0000"/>
                </a:solidFill>
              </a:rPr>
              <a:t>pectoralis</a:t>
            </a:r>
            <a:r>
              <a:rPr lang="cs-CZ" dirty="0" smtClean="0">
                <a:solidFill>
                  <a:srgbClr val="FF0000"/>
                </a:solidFill>
              </a:rPr>
              <a:t> major</a:t>
            </a:r>
            <a:endParaRPr lang="cs-CZ" dirty="0"/>
          </a:p>
        </p:txBody>
      </p:sp>
    </p:spTree>
    <p:extLst>
      <p:ext uri="{BB962C8B-B14F-4D97-AF65-F5344CB8AC3E}">
        <p14:creationId xmlns:p14="http://schemas.microsoft.com/office/powerpoint/2010/main" val="349975780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3.jpg"/>
          <p:cNvPicPr/>
          <p:nvPr/>
        </p:nvPicPr>
        <p:blipFill>
          <a:blip r:embed="rId2" cstate="print"/>
          <a:stretch>
            <a:fillRect/>
          </a:stretch>
        </p:blipFill>
        <p:spPr>
          <a:xfrm>
            <a:off x="1331640" y="260648"/>
            <a:ext cx="5399405" cy="4160520"/>
          </a:xfrm>
          <a:prstGeom prst="rect">
            <a:avLst/>
          </a:prstGeom>
        </p:spPr>
      </p:pic>
      <p:sp>
        <p:nvSpPr>
          <p:cNvPr id="3" name="Obdélník 2"/>
          <p:cNvSpPr/>
          <p:nvPr/>
        </p:nvSpPr>
        <p:spPr>
          <a:xfrm>
            <a:off x="1745342" y="4725144"/>
            <a:ext cx="5562962" cy="923330"/>
          </a:xfrm>
          <a:prstGeom prst="rect">
            <a:avLst/>
          </a:prstGeom>
        </p:spPr>
        <p:txBody>
          <a:bodyPr wrap="square">
            <a:spAutoFit/>
          </a:bodyPr>
          <a:lstStyle/>
          <a:p>
            <a:r>
              <a:rPr lang="cs-CZ" dirty="0"/>
              <a:t>Srovnání svalové aktivity během dvou náhodných pracovních cyklů při jízdě na kajaku (černá) a pádlování v bazénu (červená</a:t>
            </a:r>
            <a:r>
              <a:rPr lang="cs-CZ" dirty="0" smtClean="0"/>
              <a:t>)</a:t>
            </a:r>
            <a:r>
              <a:rPr lang="cs-CZ" dirty="0" smtClean="0">
                <a:solidFill>
                  <a:srgbClr val="FF0000"/>
                </a:solidFill>
              </a:rPr>
              <a:t> m. </a:t>
            </a:r>
            <a:r>
              <a:rPr lang="cs-CZ" dirty="0" err="1" smtClean="0">
                <a:solidFill>
                  <a:srgbClr val="FF0000"/>
                </a:solidFill>
              </a:rPr>
              <a:t>latissimus</a:t>
            </a:r>
            <a:r>
              <a:rPr lang="cs-CZ" dirty="0" smtClean="0">
                <a:solidFill>
                  <a:srgbClr val="FF0000"/>
                </a:solidFill>
              </a:rPr>
              <a:t> </a:t>
            </a:r>
            <a:r>
              <a:rPr lang="cs-CZ" dirty="0" err="1" smtClean="0">
                <a:solidFill>
                  <a:srgbClr val="FF0000"/>
                </a:solidFill>
              </a:rPr>
              <a:t>dorsi</a:t>
            </a:r>
            <a:endParaRPr lang="cs-CZ" dirty="0"/>
          </a:p>
        </p:txBody>
      </p:sp>
    </p:spTree>
    <p:extLst>
      <p:ext uri="{BB962C8B-B14F-4D97-AF65-F5344CB8AC3E}">
        <p14:creationId xmlns:p14="http://schemas.microsoft.com/office/powerpoint/2010/main" val="406365243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5.jpg"/>
          <p:cNvPicPr/>
          <p:nvPr/>
        </p:nvPicPr>
        <p:blipFill>
          <a:blip r:embed="rId2" cstate="print"/>
          <a:stretch>
            <a:fillRect/>
          </a:stretch>
        </p:blipFill>
        <p:spPr>
          <a:xfrm>
            <a:off x="1763688" y="404664"/>
            <a:ext cx="5399405" cy="4342130"/>
          </a:xfrm>
          <a:prstGeom prst="rect">
            <a:avLst/>
          </a:prstGeom>
        </p:spPr>
      </p:pic>
      <p:sp>
        <p:nvSpPr>
          <p:cNvPr id="3" name="Obdélník 2"/>
          <p:cNvSpPr/>
          <p:nvPr/>
        </p:nvSpPr>
        <p:spPr>
          <a:xfrm>
            <a:off x="1979712" y="5085184"/>
            <a:ext cx="5688632" cy="923330"/>
          </a:xfrm>
          <a:prstGeom prst="rect">
            <a:avLst/>
          </a:prstGeom>
        </p:spPr>
        <p:txBody>
          <a:bodyPr wrap="square">
            <a:spAutoFit/>
          </a:bodyPr>
          <a:lstStyle/>
          <a:p>
            <a:r>
              <a:rPr lang="cs-CZ" dirty="0"/>
              <a:t>Srovnání svalové aktivity během dvou náhodných pracovních cyklů při jízdě na kajaku (černá) a pádlování v bazénu (červená</a:t>
            </a:r>
            <a:r>
              <a:rPr lang="cs-CZ" dirty="0" smtClean="0"/>
              <a:t>) </a:t>
            </a:r>
            <a:r>
              <a:rPr lang="cs-CZ" dirty="0" smtClean="0">
                <a:solidFill>
                  <a:srgbClr val="FF0000"/>
                </a:solidFill>
              </a:rPr>
              <a:t>m. </a:t>
            </a:r>
            <a:r>
              <a:rPr lang="cs-CZ" dirty="0" err="1" smtClean="0">
                <a:solidFill>
                  <a:srgbClr val="FF0000"/>
                </a:solidFill>
              </a:rPr>
              <a:t>infraspinatus</a:t>
            </a:r>
            <a:endParaRPr lang="cs-CZ" dirty="0"/>
          </a:p>
        </p:txBody>
      </p:sp>
    </p:spTree>
    <p:extLst>
      <p:ext uri="{BB962C8B-B14F-4D97-AF65-F5344CB8AC3E}">
        <p14:creationId xmlns:p14="http://schemas.microsoft.com/office/powerpoint/2010/main" val="213124409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191557" y="764704"/>
            <a:ext cx="6696744" cy="1384995"/>
          </a:xfrm>
          <a:prstGeom prst="rect">
            <a:avLst/>
          </a:prstGeom>
        </p:spPr>
        <p:txBody>
          <a:bodyPr wrap="square">
            <a:spAutoFit/>
          </a:bodyPr>
          <a:lstStyle/>
          <a:p>
            <a:r>
              <a:rPr lang="cs-CZ" sz="2800" dirty="0"/>
              <a:t>Rozdíl v timingu u obou sledovaných aktivit vykazoval u všech probandů m. serratus anterior. </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832" y="2060848"/>
            <a:ext cx="3456384" cy="4530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463943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508103" y="11557"/>
            <a:ext cx="3631671" cy="753147"/>
          </a:xfrm>
        </p:spPr>
        <p:txBody>
          <a:bodyPr>
            <a:normAutofit fontScale="90000"/>
          </a:bodyPr>
          <a:lstStyle/>
          <a:p>
            <a:r>
              <a:rPr lang="cs-CZ" dirty="0" err="1" smtClean="0"/>
              <a:t>Fázická</a:t>
            </a:r>
            <a:r>
              <a:rPr lang="cs-CZ" dirty="0" smtClean="0"/>
              <a:t> činnost</a:t>
            </a:r>
            <a:endParaRPr lang="cs-CZ" dirty="0"/>
          </a:p>
        </p:txBody>
      </p:sp>
      <p:pic>
        <p:nvPicPr>
          <p:cNvPr id="2050" name="Picture 2"/>
          <p:cNvPicPr>
            <a:picLocks noGrp="1" noChangeAspect="1" noChangeArrowheads="1"/>
          </p:cNvPicPr>
          <p:nvPr>
            <p:ph idx="1"/>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0"/>
            <a:ext cx="5328592" cy="51763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52120" y="404664"/>
            <a:ext cx="2881915" cy="42882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5283729" y="3861048"/>
            <a:ext cx="2594422" cy="2736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7274376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0" y="116632"/>
            <a:ext cx="9144000" cy="6186309"/>
          </a:xfrm>
          <a:prstGeom prst="rect">
            <a:avLst/>
          </a:prstGeom>
        </p:spPr>
        <p:txBody>
          <a:bodyPr wrap="square">
            <a:spAutoFit/>
          </a:bodyPr>
          <a:lstStyle/>
          <a:p>
            <a:r>
              <a:rPr lang="cs-CZ" sz="2200" dirty="0" smtClean="0"/>
              <a:t>Pádlování </a:t>
            </a:r>
            <a:r>
              <a:rPr lang="cs-CZ" sz="2200" dirty="0"/>
              <a:t>v pádlovacím bazénu vykazuje aktivaci fázických svalů v podobných koordinačních souvislostech jako na kajaku, ale s rozdílným posturálním zajištěním některých svalů. Můžeme doporučit pádlovací bazén jako kvalitní prostředek tréninku, ale ne jako prostředek jediný. Největším nedostatkem tréninku v pádlovacím bazénu </a:t>
            </a:r>
            <a:r>
              <a:rPr lang="cs-CZ" sz="2200" dirty="0" smtClean="0"/>
              <a:t>- </a:t>
            </a:r>
            <a:r>
              <a:rPr lang="cs-CZ" sz="2200" b="1" dirty="0">
                <a:solidFill>
                  <a:srgbClr val="C00000"/>
                </a:solidFill>
              </a:rPr>
              <a:t>nemožnost nahradit uchopení vody a pocit skluzu</a:t>
            </a:r>
            <a:r>
              <a:rPr lang="cs-CZ" sz="2200" b="1" dirty="0">
                <a:solidFill>
                  <a:schemeClr val="accent3">
                    <a:lumMod val="50000"/>
                  </a:schemeClr>
                </a:solidFill>
              </a:rPr>
              <a:t> </a:t>
            </a:r>
            <a:r>
              <a:rPr lang="cs-CZ" sz="2200" dirty="0" smtClean="0"/>
              <a:t>– rozdílné uložení bodu </a:t>
            </a:r>
            <a:r>
              <a:rPr lang="cs-CZ" sz="2200" dirty="0"/>
              <a:t>opory </a:t>
            </a:r>
            <a:r>
              <a:rPr lang="cs-CZ" sz="2200" dirty="0" smtClean="0"/>
              <a:t>(</a:t>
            </a:r>
            <a:r>
              <a:rPr lang="cs-CZ" sz="2200" b="1" dirty="0" smtClean="0">
                <a:solidFill>
                  <a:srgbClr val="FF0000"/>
                </a:solidFill>
              </a:rPr>
              <a:t>PF</a:t>
            </a:r>
            <a:r>
              <a:rPr lang="cs-CZ" sz="2200" dirty="0" smtClean="0"/>
              <a:t>) a </a:t>
            </a:r>
            <a:r>
              <a:rPr lang="cs-CZ" sz="2200" dirty="0"/>
              <a:t>rozdílným směrem tahu svalů. Pádlovací bazén tedy nemůže nahradit specifický pohyb při tréninku na kajaku. </a:t>
            </a:r>
            <a:endParaRPr lang="cs-CZ" sz="2200" dirty="0" smtClean="0"/>
          </a:p>
          <a:p>
            <a:endParaRPr lang="cs-CZ" sz="2200" dirty="0"/>
          </a:p>
          <a:p>
            <a:r>
              <a:rPr lang="cs-CZ" sz="2200" dirty="0" smtClean="0"/>
              <a:t>Zaběhnuté </a:t>
            </a:r>
            <a:r>
              <a:rPr lang="cs-CZ" sz="2200" dirty="0"/>
              <a:t>tréninkové metody jsou často přejímány z jedné generace trenérů na další bez integrace nových vědeckých poznatků v dané oblasti. Chápání svalové funkce v kineziologických vztazích by mohlo přispět k efektivnějšímu využití tréninkových metod.</a:t>
            </a:r>
          </a:p>
          <a:p>
            <a:r>
              <a:rPr lang="cs-CZ" sz="2200" dirty="0" smtClean="0"/>
              <a:t>Případová studie na 5 probandech (reprezentační </a:t>
            </a:r>
            <a:r>
              <a:rPr lang="cs-CZ" sz="2200" dirty="0"/>
              <a:t>sjezdový tým zahrnuje 8 kajakářů, tedy 5 sledovaných sportovců představuje více jak polovinu reprezentativního </a:t>
            </a:r>
            <a:r>
              <a:rPr lang="cs-CZ" sz="2200" dirty="0" smtClean="0"/>
              <a:t>vzorku). Malý počet probandů - nelze </a:t>
            </a:r>
            <a:r>
              <a:rPr lang="cs-CZ" sz="2200" dirty="0"/>
              <a:t>výsledky generalizovat na populaci, ale </a:t>
            </a:r>
            <a:r>
              <a:rPr lang="cs-CZ" sz="2200" dirty="0" smtClean="0"/>
              <a:t>lze </a:t>
            </a:r>
            <a:r>
              <a:rPr lang="cs-CZ" sz="2200" dirty="0"/>
              <a:t>výsledky považovat za významné pro trénink reprezentačních kajakářů s určitým zamyšlením nad volbou tréninkových metod vzhledem k očekávanému efektu i v jiných sportovních odvětvích.</a:t>
            </a:r>
          </a:p>
        </p:txBody>
      </p:sp>
    </p:spTree>
    <p:extLst>
      <p:ext uri="{BB962C8B-B14F-4D97-AF65-F5344CB8AC3E}">
        <p14:creationId xmlns:p14="http://schemas.microsoft.com/office/powerpoint/2010/main" val="62694994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994122"/>
          </a:xfrm>
        </p:spPr>
        <p:txBody>
          <a:bodyPr/>
          <a:lstStyle/>
          <a:p>
            <a:r>
              <a:rPr lang="cs-CZ" dirty="0" smtClean="0"/>
              <a:t>Závěr</a:t>
            </a:r>
            <a:endParaRPr lang="cs-CZ" dirty="0"/>
          </a:p>
        </p:txBody>
      </p:sp>
      <p:sp>
        <p:nvSpPr>
          <p:cNvPr id="3" name="Zástupný symbol pro obsah 2"/>
          <p:cNvSpPr>
            <a:spLocks noGrp="1"/>
          </p:cNvSpPr>
          <p:nvPr>
            <p:ph idx="1"/>
          </p:nvPr>
        </p:nvSpPr>
        <p:spPr/>
        <p:txBody>
          <a:bodyPr/>
          <a:lstStyle/>
          <a:p>
            <a:r>
              <a:rPr lang="cs-CZ" dirty="0" smtClean="0"/>
              <a:t>Odlišné uložení </a:t>
            </a:r>
            <a:r>
              <a:rPr lang="cs-CZ" b="1" dirty="0" smtClean="0">
                <a:solidFill>
                  <a:srgbClr val="FF0000"/>
                </a:solidFill>
              </a:rPr>
              <a:t>PF</a:t>
            </a:r>
            <a:r>
              <a:rPr lang="cs-CZ" dirty="0" smtClean="0"/>
              <a:t> na kajaku a v pádlovacím bazénu. </a:t>
            </a:r>
          </a:p>
          <a:p>
            <a:r>
              <a:rPr lang="cs-CZ" dirty="0" smtClean="0"/>
              <a:t>Pocitově se na K přitahujeme k listu.</a:t>
            </a:r>
          </a:p>
          <a:p>
            <a:r>
              <a:rPr lang="cs-CZ" dirty="0" smtClean="0"/>
              <a:t>V pádlovacím bazénu je </a:t>
            </a:r>
            <a:r>
              <a:rPr lang="cs-CZ" b="1" dirty="0" smtClean="0">
                <a:solidFill>
                  <a:srgbClr val="FF0000"/>
                </a:solidFill>
              </a:rPr>
              <a:t>PF</a:t>
            </a:r>
            <a:r>
              <a:rPr lang="cs-CZ" dirty="0" smtClean="0"/>
              <a:t> uloženo proximálně (trup) a </a:t>
            </a:r>
            <a:r>
              <a:rPr lang="cs-CZ" b="1" dirty="0" smtClean="0">
                <a:solidFill>
                  <a:schemeClr val="accent5">
                    <a:lumMod val="50000"/>
                  </a:schemeClr>
                </a:solidFill>
              </a:rPr>
              <a:t>CM</a:t>
            </a:r>
            <a:r>
              <a:rPr lang="cs-CZ" dirty="0" smtClean="0"/>
              <a:t> distálně (ruka). Kanoista/kajakář přitahuje vodu a posílá ji za sebe. Nepřitahuje sám sebe k „uchopené“ vodě v listu pádla.</a:t>
            </a:r>
            <a:endParaRPr lang="cs-CZ" dirty="0"/>
          </a:p>
        </p:txBody>
      </p:sp>
    </p:spTree>
    <p:extLst>
      <p:ext uri="{BB962C8B-B14F-4D97-AF65-F5344CB8AC3E}">
        <p14:creationId xmlns:p14="http://schemas.microsoft.com/office/powerpoint/2010/main" val="201858191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txBox="1">
            <a:spLocks/>
          </p:cNvSpPr>
          <p:nvPr/>
        </p:nvSpPr>
        <p:spPr>
          <a:xfrm>
            <a:off x="328376" y="273050"/>
            <a:ext cx="3955592" cy="347638"/>
          </a:xfrm>
          <a:prstGeom prst="rect">
            <a:avLst/>
          </a:prstGeom>
        </p:spPr>
        <p:txBody>
          <a:bodyPr>
            <a:normAutofit fontScale="4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b="1" dirty="0" smtClean="0"/>
              <a:t>Chůze na běhacím pásu a v terénu</a:t>
            </a:r>
            <a:endParaRPr lang="cs-CZ" b="1" dirty="0"/>
          </a:p>
        </p:txBody>
      </p:sp>
      <p:sp>
        <p:nvSpPr>
          <p:cNvPr id="5" name="Zástupný symbol pro text 3"/>
          <p:cNvSpPr txBox="1">
            <a:spLocks/>
          </p:cNvSpPr>
          <p:nvPr/>
        </p:nvSpPr>
        <p:spPr>
          <a:xfrm>
            <a:off x="323528" y="692696"/>
            <a:ext cx="4104456" cy="5688632"/>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cs-CZ" sz="1800" dirty="0" smtClean="0"/>
              <a:t>Dva průměrné pracovní cykly propulzního svalu pro chůzi do kopce m. </a:t>
            </a:r>
            <a:r>
              <a:rPr lang="cs-CZ" sz="1800" dirty="0" err="1" smtClean="0"/>
              <a:t>gluteus</a:t>
            </a:r>
            <a:r>
              <a:rPr lang="cs-CZ" sz="1800" dirty="0" smtClean="0"/>
              <a:t> </a:t>
            </a:r>
            <a:r>
              <a:rPr lang="cs-CZ" sz="1800" dirty="0" err="1" smtClean="0"/>
              <a:t>maximus</a:t>
            </a:r>
            <a:r>
              <a:rPr lang="cs-CZ" sz="1800" dirty="0" smtClean="0"/>
              <a:t> </a:t>
            </a:r>
            <a:r>
              <a:rPr lang="cs-CZ" sz="1800" dirty="0" err="1" smtClean="0"/>
              <a:t>dexter</a:t>
            </a:r>
            <a:r>
              <a:rPr lang="cs-CZ" sz="1800" dirty="0" smtClean="0"/>
              <a:t> et </a:t>
            </a:r>
            <a:r>
              <a:rPr lang="cs-CZ" sz="1800" dirty="0" err="1" smtClean="0"/>
              <a:t>sinister</a:t>
            </a:r>
            <a:r>
              <a:rPr lang="cs-CZ" sz="1800" dirty="0" smtClean="0"/>
              <a:t> při chůzi na běžeckém trenažéru se sklonem 10°. Červená křivka vyznačuje průměrný EMG záznam, označená červená pole ukazují rozhodující nástupy a ukončení svalové aktivace </a:t>
            </a:r>
          </a:p>
          <a:p>
            <a:r>
              <a:rPr lang="cs-CZ" sz="1400" dirty="0" smtClean="0"/>
              <a:t>(upraveno dle Špulák, in </a:t>
            </a:r>
            <a:r>
              <a:rPr lang="cs-CZ" sz="1400" dirty="0" err="1" smtClean="0"/>
              <a:t>Dančová</a:t>
            </a:r>
            <a:r>
              <a:rPr lang="cs-CZ" sz="1400" dirty="0" smtClean="0"/>
              <a:t>, 2014)</a:t>
            </a:r>
          </a:p>
          <a:p>
            <a:endParaRPr lang="cs-CZ" sz="1800" dirty="0" smtClean="0"/>
          </a:p>
          <a:p>
            <a:r>
              <a:rPr lang="cs-CZ" sz="1800" dirty="0" smtClean="0"/>
              <a:t>Dva průměrné pracovní cykly propulzního svalu pro chůzi do kopce m. </a:t>
            </a:r>
            <a:r>
              <a:rPr lang="cs-CZ" sz="1800" dirty="0" err="1" smtClean="0"/>
              <a:t>gluteus</a:t>
            </a:r>
            <a:r>
              <a:rPr lang="cs-CZ" sz="1800" dirty="0" smtClean="0"/>
              <a:t> </a:t>
            </a:r>
            <a:r>
              <a:rPr lang="cs-CZ" sz="1800" dirty="0" err="1" smtClean="0"/>
              <a:t>maximus</a:t>
            </a:r>
            <a:r>
              <a:rPr lang="cs-CZ" sz="1800" dirty="0" smtClean="0"/>
              <a:t> </a:t>
            </a:r>
            <a:r>
              <a:rPr lang="cs-CZ" sz="1800" dirty="0" err="1" smtClean="0"/>
              <a:t>dexter</a:t>
            </a:r>
            <a:r>
              <a:rPr lang="cs-CZ" sz="1800" dirty="0" smtClean="0"/>
              <a:t> et </a:t>
            </a:r>
            <a:r>
              <a:rPr lang="cs-CZ" sz="1800" dirty="0" err="1" smtClean="0"/>
              <a:t>sinister</a:t>
            </a:r>
            <a:r>
              <a:rPr lang="cs-CZ" sz="1800" dirty="0" smtClean="0"/>
              <a:t> při chůzi v upraveném travnatém terénu se sklonem 10°. Červená křivka vyznačuje průměrný EMG záznam, označená červená pole ukazují rozhodující nástupy a ukončení svalové aktivace </a:t>
            </a:r>
          </a:p>
          <a:p>
            <a:r>
              <a:rPr lang="cs-CZ" sz="1400" dirty="0" smtClean="0"/>
              <a:t>(upraveno dle Špulák, in </a:t>
            </a:r>
            <a:r>
              <a:rPr lang="cs-CZ" sz="1400" dirty="0" err="1" smtClean="0"/>
              <a:t>Dančová</a:t>
            </a:r>
            <a:r>
              <a:rPr lang="cs-CZ" sz="1400" dirty="0" smtClean="0"/>
              <a:t>, 2014)</a:t>
            </a:r>
            <a:endParaRPr lang="cs-CZ" sz="1400" dirty="0"/>
          </a:p>
        </p:txBody>
      </p:sp>
      <p:pic>
        <p:nvPicPr>
          <p:cNvPr id="6" name="Zástupný symbol pro obsah 4" descr="F:\ČLÁNKY\LITERATURA\LIT2014\MONO14\Obrázky_mon\chůze_trenažér_glut max_tren.jpg"/>
          <p:cNvPicPr>
            <a:picLock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54164" y="332656"/>
            <a:ext cx="4110230" cy="2880320"/>
          </a:xfrm>
          <a:prstGeom prst="rect">
            <a:avLst/>
          </a:prstGeom>
          <a:noFill/>
          <a:ln>
            <a:noFill/>
          </a:ln>
        </p:spPr>
      </p:pic>
      <p:pic>
        <p:nvPicPr>
          <p:cNvPr id="7" name="Obrázek 6" descr="F:\ČLÁNKY\LITERATURA\LIT2014\MONO14\Obrázky_mon\chůze_trenažér_glut max_ter.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6172" y="3464419"/>
            <a:ext cx="4110230" cy="3025775"/>
          </a:xfrm>
          <a:prstGeom prst="rect">
            <a:avLst/>
          </a:prstGeom>
          <a:noFill/>
          <a:ln>
            <a:noFill/>
          </a:ln>
        </p:spPr>
      </p:pic>
    </p:spTree>
    <p:extLst>
      <p:ext uri="{BB962C8B-B14F-4D97-AF65-F5344CB8AC3E}">
        <p14:creationId xmlns:p14="http://schemas.microsoft.com/office/powerpoint/2010/main" val="386753827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idx="4294967295"/>
          </p:nvPr>
        </p:nvSpPr>
        <p:spPr>
          <a:xfrm>
            <a:off x="0" y="274638"/>
            <a:ext cx="8229600" cy="1143000"/>
          </a:xfrm>
        </p:spPr>
        <p:txBody>
          <a:bodyPr/>
          <a:lstStyle/>
          <a:p>
            <a:r>
              <a:rPr lang="cs-CZ" dirty="0" err="1" smtClean="0"/>
              <a:t>Postura</a:t>
            </a:r>
            <a:r>
              <a:rPr lang="cs-CZ" dirty="0" smtClean="0"/>
              <a:t> při sportovní lokomoci</a:t>
            </a:r>
            <a:endParaRPr lang="cs-CZ" dirty="0"/>
          </a:p>
        </p:txBody>
      </p:sp>
    </p:spTree>
    <p:extLst>
      <p:ext uri="{BB962C8B-B14F-4D97-AF65-F5344CB8AC3E}">
        <p14:creationId xmlns:p14="http://schemas.microsoft.com/office/powerpoint/2010/main" val="386881535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sz="quarter"/>
          </p:nvPr>
        </p:nvSpPr>
        <p:spPr>
          <a:xfrm>
            <a:off x="755650" y="0"/>
            <a:ext cx="8137525" cy="1143000"/>
          </a:xfrm>
        </p:spPr>
        <p:txBody>
          <a:bodyPr/>
          <a:lstStyle/>
          <a:p>
            <a:pPr eaLnBrk="1" hangingPunct="1"/>
            <a:r>
              <a:rPr lang="cs-CZ" altLang="cs-CZ" sz="3200" i="1" dirty="0" smtClean="0">
                <a:solidFill>
                  <a:srgbClr val="CC3300"/>
                </a:solidFill>
              </a:rPr>
              <a:t>Vymezení lidské lokomoce realizované přes pletenec ramenní</a:t>
            </a:r>
          </a:p>
        </p:txBody>
      </p:sp>
      <p:pic>
        <p:nvPicPr>
          <p:cNvPr id="40963" name="Picture 3" descr="obr[1]"/>
          <p:cNvPicPr>
            <a:picLocks noGrp="1" noChangeAspect="1" noChangeArrowheads="1"/>
          </p:cNvPicPr>
          <p:nvPr>
            <p:ph sz="quarter" idx="1"/>
          </p:nvPr>
        </p:nvPicPr>
        <p:blipFill>
          <a:blip r:embed="rId4">
            <a:extLst>
              <a:ext uri="{28A0092B-C50C-407E-A947-70E740481C1C}">
                <a14:useLocalDpi xmlns:a14="http://schemas.microsoft.com/office/drawing/2010/main" val="0"/>
              </a:ext>
            </a:extLst>
          </a:blip>
          <a:srcRect/>
          <a:stretch>
            <a:fillRect/>
          </a:stretch>
        </p:blipFill>
        <p:spPr>
          <a:xfrm>
            <a:off x="323850" y="2519363"/>
            <a:ext cx="6192838" cy="3943350"/>
          </a:xfrm>
          <a:noFill/>
        </p:spPr>
      </p:pic>
      <p:pic>
        <p:nvPicPr>
          <p:cNvPr id="40964" name="Picture 4" descr="obr[1]"/>
          <p:cNvPicPr>
            <a:picLocks noGrp="1"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4284663" y="1052513"/>
            <a:ext cx="2520950" cy="1550987"/>
          </a:xfrm>
        </p:spPr>
      </p:pic>
      <p:pic>
        <p:nvPicPr>
          <p:cNvPr id="40965" name="Picture 5" descr="obr"/>
          <p:cNvPicPr>
            <a:picLocks noGrp="1" noChangeAspect="1" noChangeArrowheads="1"/>
          </p:cNvPicPr>
          <p:nvPr>
            <p:ph sz="quarter" idx="3"/>
          </p:nvPr>
        </p:nvPicPr>
        <p:blipFill>
          <a:blip r:embed="rId6" cstate="print">
            <a:extLst>
              <a:ext uri="{28A0092B-C50C-407E-A947-70E740481C1C}">
                <a14:useLocalDpi xmlns:a14="http://schemas.microsoft.com/office/drawing/2010/main" val="0"/>
              </a:ext>
            </a:extLst>
          </a:blip>
          <a:srcRect/>
          <a:stretch>
            <a:fillRect/>
          </a:stretch>
        </p:blipFill>
        <p:spPr>
          <a:xfrm>
            <a:off x="4284663" y="4221163"/>
            <a:ext cx="4679950" cy="1606550"/>
          </a:xfrm>
        </p:spPr>
      </p:pic>
      <p:pic>
        <p:nvPicPr>
          <p:cNvPr id="40966" name="Picture 6" descr="obr"/>
          <p:cNvPicPr>
            <a:picLocks noGrp="1" noChangeAspect="1" noChangeArrowheads="1"/>
          </p:cNvPicPr>
          <p:nvPr>
            <p:ph sz="quarter" idx="4"/>
          </p:nvPr>
        </p:nvPicPr>
        <p:blipFill>
          <a:blip r:embed="rId7">
            <a:extLst>
              <a:ext uri="{28A0092B-C50C-407E-A947-70E740481C1C}">
                <a14:useLocalDpi xmlns:a14="http://schemas.microsoft.com/office/drawing/2010/main" val="0"/>
              </a:ext>
            </a:extLst>
          </a:blip>
          <a:srcRect/>
          <a:stretch>
            <a:fillRect/>
          </a:stretch>
        </p:blipFill>
        <p:spPr>
          <a:xfrm>
            <a:off x="539750" y="1125538"/>
            <a:ext cx="1357313" cy="1655762"/>
          </a:xfrm>
        </p:spPr>
      </p:pic>
      <p:graphicFrame>
        <p:nvGraphicFramePr>
          <p:cNvPr id="40967" name="Object 7"/>
          <p:cNvGraphicFramePr>
            <a:graphicFrameLocks noChangeAspect="1"/>
          </p:cNvGraphicFramePr>
          <p:nvPr/>
        </p:nvGraphicFramePr>
        <p:xfrm>
          <a:off x="1692275" y="5876925"/>
          <a:ext cx="1368425" cy="576263"/>
        </p:xfrm>
        <a:graphic>
          <a:graphicData uri="http://schemas.openxmlformats.org/presentationml/2006/ole">
            <mc:AlternateContent xmlns:mc="http://schemas.openxmlformats.org/markup-compatibility/2006">
              <mc:Choice xmlns:v="urn:schemas-microsoft-com:vml" Requires="v">
                <p:oleObj spid="_x0000_s9222" name="Rastrový obrázek" r:id="rId8" imgW="2762636" imgH="1076475" progId="Paint.Picture">
                  <p:embed/>
                </p:oleObj>
              </mc:Choice>
              <mc:Fallback>
                <p:oleObj name="Rastrový obrázek" r:id="rId8" imgW="2762636" imgH="1076475" progId="Paint.Picture">
                  <p:embed/>
                  <p:pic>
                    <p:nvPicPr>
                      <p:cNvPr id="0" name=""/>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92275" y="5876925"/>
                        <a:ext cx="1368425"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0968" name="AutoShape 8"/>
          <p:cNvSpPr>
            <a:spLocks noChangeArrowheads="1"/>
          </p:cNvSpPr>
          <p:nvPr/>
        </p:nvSpPr>
        <p:spPr bwMode="auto">
          <a:xfrm rot="-1765022">
            <a:off x="2106613" y="1319213"/>
            <a:ext cx="869950" cy="169862"/>
          </a:xfrm>
          <a:prstGeom prst="leftArrow">
            <a:avLst>
              <a:gd name="adj1" fmla="val 50000"/>
              <a:gd name="adj2" fmla="val 128038"/>
            </a:avLst>
          </a:prstGeom>
          <a:solidFill>
            <a:srgbClr val="CC3300"/>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endParaRPr lang="cs-CZ" altLang="cs-CZ">
              <a:solidFill>
                <a:srgbClr val="CC3300"/>
              </a:solidFill>
              <a:cs typeface="Times New Roman" pitchFamily="18" charset="0"/>
            </a:endParaRPr>
          </a:p>
        </p:txBody>
      </p:sp>
      <p:sp>
        <p:nvSpPr>
          <p:cNvPr id="40969" name="Rectangle 9"/>
          <p:cNvSpPr>
            <a:spLocks noChangeArrowheads="1"/>
          </p:cNvSpPr>
          <p:nvPr/>
        </p:nvSpPr>
        <p:spPr bwMode="auto">
          <a:xfrm>
            <a:off x="5435600" y="6343650"/>
            <a:ext cx="32400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cs-CZ" altLang="cs-CZ" sz="1400" b="1" i="1">
                <a:latin typeface="Arial" charset="0"/>
              </a:rPr>
              <a:t>Upraveno podle Vančaty (1980)</a:t>
            </a:r>
          </a:p>
        </p:txBody>
      </p:sp>
    </p:spTree>
    <p:extLst>
      <p:ext uri="{BB962C8B-B14F-4D97-AF65-F5344CB8AC3E}">
        <p14:creationId xmlns:p14="http://schemas.microsoft.com/office/powerpoint/2010/main" val="4183594974"/>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3" descr="lokomocevývoj+++"/>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775" y="641350"/>
            <a:ext cx="8745538" cy="618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TextovéPole 1"/>
          <p:cNvSpPr txBox="1">
            <a:spLocks noChangeArrowheads="1"/>
          </p:cNvSpPr>
          <p:nvPr/>
        </p:nvSpPr>
        <p:spPr bwMode="auto">
          <a:xfrm>
            <a:off x="107950" y="1389063"/>
            <a:ext cx="22320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cs-CZ" altLang="cs-CZ"/>
              <a:t>360 mil. let</a:t>
            </a:r>
          </a:p>
        </p:txBody>
      </p:sp>
      <p:sp>
        <p:nvSpPr>
          <p:cNvPr id="41988" name="TextovéPole 2"/>
          <p:cNvSpPr txBox="1">
            <a:spLocks noChangeArrowheads="1"/>
          </p:cNvSpPr>
          <p:nvPr/>
        </p:nvSpPr>
        <p:spPr bwMode="auto">
          <a:xfrm>
            <a:off x="7473950" y="3294063"/>
            <a:ext cx="16938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cs-CZ" altLang="cs-CZ"/>
              <a:t>5 mil. let</a:t>
            </a:r>
          </a:p>
        </p:txBody>
      </p:sp>
    </p:spTree>
    <p:extLst>
      <p:ext uri="{BB962C8B-B14F-4D97-AF65-F5344CB8AC3E}">
        <p14:creationId xmlns:p14="http://schemas.microsoft.com/office/powerpoint/2010/main" val="33148073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4" descr="F:\FYLOGENEZE\lokomocevývoj+sport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096963"/>
            <a:ext cx="8732837" cy="576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Rectangle 4"/>
          <p:cNvSpPr>
            <a:spLocks noGrp="1" noChangeArrowheads="1"/>
          </p:cNvSpPr>
          <p:nvPr>
            <p:ph type="title"/>
          </p:nvPr>
        </p:nvSpPr>
        <p:spPr>
          <a:xfrm>
            <a:off x="395288" y="188913"/>
            <a:ext cx="8497887" cy="792162"/>
          </a:xfrm>
        </p:spPr>
        <p:txBody>
          <a:bodyPr>
            <a:normAutofit fontScale="90000"/>
          </a:bodyPr>
          <a:lstStyle/>
          <a:p>
            <a:pPr eaLnBrk="1" hangingPunct="1"/>
            <a:r>
              <a:rPr lang="cs-CZ" altLang="cs-CZ" sz="2800" smtClean="0">
                <a:solidFill>
                  <a:srgbClr val="FF0000"/>
                </a:solidFill>
              </a:rPr>
              <a:t>Zařazení sportovní lokomoce prostřednictvím pletence ramenního do lokomoční evoluce primátů</a:t>
            </a:r>
          </a:p>
        </p:txBody>
      </p:sp>
    </p:spTree>
    <p:extLst>
      <p:ext uri="{BB962C8B-B14F-4D97-AF65-F5344CB8AC3E}">
        <p14:creationId xmlns:p14="http://schemas.microsoft.com/office/powerpoint/2010/main" val="238540331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4"/>
          <p:cNvSpPr>
            <a:spLocks noGrp="1" noChangeArrowheads="1"/>
          </p:cNvSpPr>
          <p:nvPr>
            <p:ph type="title"/>
          </p:nvPr>
        </p:nvSpPr>
        <p:spPr>
          <a:xfrm>
            <a:off x="152400" y="274638"/>
            <a:ext cx="8839200" cy="1143000"/>
          </a:xfrm>
        </p:spPr>
        <p:txBody>
          <a:bodyPr/>
          <a:lstStyle/>
          <a:p>
            <a:pPr eaLnBrk="1" hangingPunct="1"/>
            <a:r>
              <a:rPr lang="cs-CZ" altLang="cs-CZ" sz="3200" smtClean="0"/>
              <a:t>adaptace postkraniálního skeletu archaických</a:t>
            </a:r>
            <a:br>
              <a:rPr lang="cs-CZ" altLang="cs-CZ" sz="3200" smtClean="0"/>
            </a:br>
            <a:r>
              <a:rPr lang="cs-CZ" altLang="cs-CZ" sz="3200" smtClean="0"/>
              <a:t>australopitéků na bipední lokomoci </a:t>
            </a:r>
            <a:r>
              <a:rPr lang="cs-CZ" altLang="cs-CZ" sz="1800" smtClean="0"/>
              <a:t>(Conroy, 1997)</a:t>
            </a:r>
          </a:p>
        </p:txBody>
      </p:sp>
      <p:sp>
        <p:nvSpPr>
          <p:cNvPr id="25603" name="Rectangle 5"/>
          <p:cNvSpPr>
            <a:spLocks noGrp="1" noChangeArrowheads="1"/>
          </p:cNvSpPr>
          <p:nvPr>
            <p:ph type="body" sz="half" idx="1"/>
          </p:nvPr>
        </p:nvSpPr>
        <p:spPr>
          <a:xfrm>
            <a:off x="304800" y="1524000"/>
            <a:ext cx="6172200" cy="5334000"/>
          </a:xfrm>
        </p:spPr>
        <p:txBody>
          <a:bodyPr/>
          <a:lstStyle/>
          <a:p>
            <a:pPr eaLnBrk="1" hangingPunct="1">
              <a:lnSpc>
                <a:spcPct val="90000"/>
              </a:lnSpc>
            </a:pPr>
            <a:r>
              <a:rPr lang="cs-CZ" altLang="cs-CZ" sz="2000" smtClean="0"/>
              <a:t>klouby kyčelní (articulationes coxae) a křížokyčelní (articulationes sacroiliacae) byly ve srovnání s člověkem blízko sebe</a:t>
            </a:r>
          </a:p>
          <a:p>
            <a:pPr eaLnBrk="1" hangingPunct="1">
              <a:lnSpc>
                <a:spcPct val="90000"/>
              </a:lnSpc>
            </a:pPr>
            <a:r>
              <a:rPr lang="cs-CZ" altLang="cs-CZ" sz="2000" smtClean="0"/>
              <a:t>nízká pánev, lopata kosti kyčelní byla široká a stáčí se dopředu; přední kyčelní trny byly robustní a incisura ischiadica major široká</a:t>
            </a:r>
          </a:p>
          <a:p>
            <a:pPr eaLnBrk="1" hangingPunct="1">
              <a:lnSpc>
                <a:spcPct val="90000"/>
              </a:lnSpc>
            </a:pPr>
            <a:r>
              <a:rPr lang="cs-CZ" altLang="cs-CZ" sz="2000" smtClean="0"/>
              <a:t>velký patní hrbol</a:t>
            </a:r>
          </a:p>
          <a:p>
            <a:pPr eaLnBrk="1" hangingPunct="1">
              <a:lnSpc>
                <a:spcPct val="90000"/>
              </a:lnSpc>
            </a:pPr>
            <a:r>
              <a:rPr lang="cs-CZ" altLang="cs-CZ" sz="2000" smtClean="0"/>
              <a:t>v bederní části páteře se vytvářela lordóza</a:t>
            </a:r>
          </a:p>
          <a:p>
            <a:pPr eaLnBrk="1" hangingPunct="1">
              <a:lnSpc>
                <a:spcPct val="90000"/>
              </a:lnSpc>
            </a:pPr>
            <a:r>
              <a:rPr lang="cs-CZ" altLang="cs-CZ" sz="2000" smtClean="0"/>
              <a:t>kost křížová měla rozšířené laterální partie</a:t>
            </a:r>
          </a:p>
          <a:p>
            <a:pPr eaLnBrk="1" hangingPunct="1">
              <a:lnSpc>
                <a:spcPct val="90000"/>
              </a:lnSpc>
            </a:pPr>
            <a:r>
              <a:rPr lang="cs-CZ" altLang="cs-CZ" sz="2000" smtClean="0"/>
              <a:t>proporce horních končetin byly relativně podobné lidským</a:t>
            </a:r>
          </a:p>
          <a:p>
            <a:pPr eaLnBrk="1" hangingPunct="1">
              <a:lnSpc>
                <a:spcPct val="90000"/>
              </a:lnSpc>
            </a:pPr>
            <a:r>
              <a:rPr lang="cs-CZ" altLang="cs-CZ" sz="2000" smtClean="0"/>
              <a:t>femur měl dlouhý krček, eliptický průřez laterálního kondylu femuru,</a:t>
            </a:r>
          </a:p>
          <a:p>
            <a:pPr eaLnBrk="1" hangingPunct="1">
              <a:lnSpc>
                <a:spcPct val="90000"/>
              </a:lnSpc>
            </a:pPr>
            <a:r>
              <a:rPr lang="cs-CZ" altLang="cs-CZ" sz="2000" smtClean="0"/>
              <a:t>koleno valgózní, facies patellaris hluboká s vysokým laterálním okrajem; </a:t>
            </a:r>
          </a:p>
          <a:p>
            <a:pPr eaLnBrk="1" hangingPunct="1">
              <a:lnSpc>
                <a:spcPct val="90000"/>
              </a:lnSpc>
            </a:pPr>
            <a:r>
              <a:rPr lang="cs-CZ" altLang="cs-CZ" sz="2000" smtClean="0"/>
              <a:t>metatarsus I. měl zvětšenou hlavici a palec na noze krátký.</a:t>
            </a:r>
          </a:p>
        </p:txBody>
      </p:sp>
      <p:pic>
        <p:nvPicPr>
          <p:cNvPr id="25604" name="Picture 7" descr="Lucy"/>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477000" y="1905000"/>
            <a:ext cx="2401888" cy="4525963"/>
          </a:xfrm>
          <a:noFill/>
        </p:spPr>
      </p:pic>
    </p:spTree>
    <p:extLst>
      <p:ext uri="{BB962C8B-B14F-4D97-AF65-F5344CB8AC3E}">
        <p14:creationId xmlns:p14="http://schemas.microsoft.com/office/powerpoint/2010/main" val="76675784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F:\FYLOGENEZE\footscan2.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3400"/>
            <a:ext cx="3352800" cy="503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3" descr="F:\FYLOGENEZE\footscan.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3000" y="1981200"/>
            <a:ext cx="67310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670319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9142413" cy="533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342620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0"/>
            <a:ext cx="8229600" cy="836712"/>
          </a:xfrm>
        </p:spPr>
        <p:txBody>
          <a:bodyPr>
            <a:normAutofit/>
          </a:bodyPr>
          <a:lstStyle/>
          <a:p>
            <a:r>
              <a:rPr lang="cs-CZ" sz="3600" dirty="0" smtClean="0"/>
              <a:t>Lokomoční funkce končetin člověka</a:t>
            </a:r>
            <a:endParaRPr lang="cs-CZ" sz="3600" dirty="0"/>
          </a:p>
        </p:txBody>
      </p:sp>
      <p:sp>
        <p:nvSpPr>
          <p:cNvPr id="3" name="Zástupný symbol pro obsah 2"/>
          <p:cNvSpPr>
            <a:spLocks noGrp="1"/>
          </p:cNvSpPr>
          <p:nvPr>
            <p:ph idx="1"/>
          </p:nvPr>
        </p:nvSpPr>
        <p:spPr>
          <a:xfrm>
            <a:off x="467544" y="764704"/>
            <a:ext cx="8229600" cy="5112567"/>
          </a:xfrm>
        </p:spPr>
        <p:txBody>
          <a:bodyPr>
            <a:normAutofit/>
          </a:bodyPr>
          <a:lstStyle/>
          <a:p>
            <a:r>
              <a:rPr lang="cs-CZ" sz="2800" dirty="0" smtClean="0"/>
              <a:t>hlavní </a:t>
            </a:r>
            <a:r>
              <a:rPr lang="cs-CZ" sz="2800" dirty="0"/>
              <a:t>funkcí pletence </a:t>
            </a:r>
            <a:r>
              <a:rPr lang="cs-CZ" sz="2800" b="1" dirty="0">
                <a:solidFill>
                  <a:schemeClr val="accent5">
                    <a:lumMod val="75000"/>
                  </a:schemeClr>
                </a:solidFill>
              </a:rPr>
              <a:t>ramenního</a:t>
            </a:r>
            <a:r>
              <a:rPr lang="cs-CZ" sz="2800" dirty="0"/>
              <a:t> a </a:t>
            </a:r>
            <a:r>
              <a:rPr lang="cs-CZ" sz="2800" dirty="0" smtClean="0"/>
              <a:t>HKK u </a:t>
            </a:r>
            <a:r>
              <a:rPr lang="cs-CZ" sz="2800" dirty="0"/>
              <a:t>člověka </a:t>
            </a:r>
            <a:r>
              <a:rPr lang="cs-CZ" sz="2800" dirty="0" smtClean="0"/>
              <a:t>- </a:t>
            </a:r>
            <a:r>
              <a:rPr lang="cs-CZ" sz="2800" b="1" dirty="0">
                <a:solidFill>
                  <a:schemeClr val="accent5">
                    <a:lumMod val="75000"/>
                  </a:schemeClr>
                </a:solidFill>
              </a:rPr>
              <a:t>úchop a </a:t>
            </a:r>
            <a:r>
              <a:rPr lang="cs-CZ" sz="2800" b="1" dirty="0" smtClean="0">
                <a:solidFill>
                  <a:schemeClr val="accent5">
                    <a:lumMod val="75000"/>
                  </a:schemeClr>
                </a:solidFill>
              </a:rPr>
              <a:t>manipulace</a:t>
            </a:r>
          </a:p>
          <a:p>
            <a:r>
              <a:rPr lang="cs-CZ" sz="2800" b="1" dirty="0" smtClean="0">
                <a:solidFill>
                  <a:schemeClr val="accent5">
                    <a:lumMod val="75000"/>
                  </a:schemeClr>
                </a:solidFill>
              </a:rPr>
              <a:t>lokomoční </a:t>
            </a:r>
            <a:r>
              <a:rPr lang="cs-CZ" sz="2800" b="1" dirty="0">
                <a:solidFill>
                  <a:schemeClr val="accent5">
                    <a:lumMod val="75000"/>
                  </a:schemeClr>
                </a:solidFill>
              </a:rPr>
              <a:t>funkce </a:t>
            </a:r>
            <a:r>
              <a:rPr lang="cs-CZ" sz="2800" dirty="0"/>
              <a:t>nevyhasla, ale pouze není funkcí dominantní (</a:t>
            </a:r>
            <a:r>
              <a:rPr lang="cs-CZ" sz="2800" dirty="0" err="1"/>
              <a:t>Véle</a:t>
            </a:r>
            <a:r>
              <a:rPr lang="cs-CZ" sz="2800" dirty="0"/>
              <a:t>, 1997</a:t>
            </a:r>
            <a:r>
              <a:rPr lang="cs-CZ" sz="2800" dirty="0" smtClean="0"/>
              <a:t>) </a:t>
            </a:r>
          </a:p>
          <a:p>
            <a:r>
              <a:rPr lang="cs-CZ" sz="2800" dirty="0" smtClean="0"/>
              <a:t>pro </a:t>
            </a:r>
            <a:r>
              <a:rPr lang="cs-CZ" sz="2800" b="1" dirty="0">
                <a:solidFill>
                  <a:schemeClr val="accent5">
                    <a:lumMod val="75000"/>
                  </a:schemeClr>
                </a:solidFill>
              </a:rPr>
              <a:t>pánevní</a:t>
            </a:r>
            <a:r>
              <a:rPr lang="cs-CZ" sz="2800" dirty="0"/>
              <a:t> </a:t>
            </a:r>
            <a:r>
              <a:rPr lang="cs-CZ" sz="2800" dirty="0" smtClean="0"/>
              <a:t>pletenec a DKK  - </a:t>
            </a:r>
            <a:r>
              <a:rPr lang="cs-CZ" sz="2800" b="1" dirty="0" smtClean="0">
                <a:solidFill>
                  <a:schemeClr val="accent5">
                    <a:lumMod val="75000"/>
                  </a:schemeClr>
                </a:solidFill>
              </a:rPr>
              <a:t>chůze</a:t>
            </a:r>
            <a:r>
              <a:rPr lang="cs-CZ" sz="2800" dirty="0" smtClean="0"/>
              <a:t> jako typická </a:t>
            </a:r>
            <a:r>
              <a:rPr lang="cs-CZ" sz="2800" dirty="0"/>
              <a:t>„lidská“ činnost </a:t>
            </a:r>
            <a:r>
              <a:rPr lang="cs-CZ" sz="2800" dirty="0" smtClean="0"/>
              <a:t>(Janda</a:t>
            </a:r>
            <a:r>
              <a:rPr lang="cs-CZ" sz="2800" dirty="0"/>
              <a:t>, Poláková, Véle, 1966</a:t>
            </a:r>
            <a:r>
              <a:rPr lang="cs-CZ" sz="2800" dirty="0" smtClean="0"/>
              <a:t>)</a:t>
            </a:r>
          </a:p>
          <a:p>
            <a:pPr marL="0" indent="0">
              <a:buNone/>
            </a:pPr>
            <a:r>
              <a:rPr lang="cs-CZ" sz="2800" b="1" dirty="0" smtClean="0"/>
              <a:t>    7 mil. let</a:t>
            </a:r>
          </a:p>
          <a:p>
            <a:r>
              <a:rPr lang="cs-CZ" sz="2800" dirty="0"/>
              <a:t>pro </a:t>
            </a:r>
            <a:r>
              <a:rPr lang="cs-CZ" sz="2800" b="1" dirty="0">
                <a:solidFill>
                  <a:schemeClr val="accent5">
                    <a:lumMod val="75000"/>
                  </a:schemeClr>
                </a:solidFill>
              </a:rPr>
              <a:t>pánevní</a:t>
            </a:r>
            <a:r>
              <a:rPr lang="cs-CZ" sz="2800" dirty="0"/>
              <a:t> </a:t>
            </a:r>
            <a:r>
              <a:rPr lang="cs-CZ" sz="2800" dirty="0" smtClean="0"/>
              <a:t>pletenec a DKK  </a:t>
            </a:r>
            <a:r>
              <a:rPr lang="cs-CZ" sz="2800" dirty="0"/>
              <a:t>- </a:t>
            </a:r>
            <a:r>
              <a:rPr lang="cs-CZ" sz="2800" dirty="0" smtClean="0"/>
              <a:t>jako typická „lidská“ činnost i </a:t>
            </a:r>
            <a:r>
              <a:rPr lang="cs-CZ" sz="2800" b="1" dirty="0" smtClean="0">
                <a:solidFill>
                  <a:schemeClr val="accent5">
                    <a:lumMod val="75000"/>
                  </a:schemeClr>
                </a:solidFill>
              </a:rPr>
              <a:t>běh</a:t>
            </a:r>
            <a:r>
              <a:rPr lang="cs-CZ" sz="2800" dirty="0" smtClean="0"/>
              <a:t>(Lieberman</a:t>
            </a:r>
            <a:r>
              <a:rPr lang="cs-CZ" sz="2800" dirty="0"/>
              <a:t>, </a:t>
            </a:r>
            <a:r>
              <a:rPr lang="cs-CZ" sz="2800" dirty="0" err="1"/>
              <a:t>Bramble</a:t>
            </a:r>
            <a:r>
              <a:rPr lang="cs-CZ" sz="2800" dirty="0"/>
              <a:t>, 2004, 2006)</a:t>
            </a:r>
          </a:p>
          <a:p>
            <a:pPr marL="0" indent="0">
              <a:buNone/>
            </a:pPr>
            <a:r>
              <a:rPr lang="cs-CZ" sz="2800" b="1" dirty="0" smtClean="0"/>
              <a:t>    2 </a:t>
            </a:r>
            <a:r>
              <a:rPr lang="cs-CZ" sz="2800" b="1" dirty="0"/>
              <a:t>mil. let</a:t>
            </a:r>
          </a:p>
          <a:p>
            <a:endParaRPr lang="cs-CZ" sz="2800" b="1" dirty="0" smtClean="0"/>
          </a:p>
        </p:txBody>
      </p:sp>
      <p:pic>
        <p:nvPicPr>
          <p:cNvPr id="4"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93152" y="5085183"/>
            <a:ext cx="3829279" cy="17281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0828636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Obrázek 1" descr="E:\FYLOGENEZE\opice\Paranthropus robustus (2.0 to 1.5 M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2057400"/>
            <a:ext cx="25908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Nadpis 2"/>
          <p:cNvSpPr>
            <a:spLocks noGrp="1"/>
          </p:cNvSpPr>
          <p:nvPr>
            <p:ph type="title"/>
          </p:nvPr>
        </p:nvSpPr>
        <p:spPr>
          <a:xfrm>
            <a:off x="457200" y="274638"/>
            <a:ext cx="8229600" cy="792162"/>
          </a:xfrm>
        </p:spPr>
        <p:txBody>
          <a:bodyPr/>
          <a:lstStyle/>
          <a:p>
            <a:r>
              <a:rPr lang="cs-CZ" altLang="cs-CZ" sz="2800" i="1" smtClean="0"/>
              <a:t>Australopithecus afarensis</a:t>
            </a:r>
            <a:endParaRPr lang="cs-CZ" altLang="cs-CZ" sz="2800" smtClean="0"/>
          </a:p>
        </p:txBody>
      </p:sp>
      <p:sp>
        <p:nvSpPr>
          <p:cNvPr id="28676" name="Zástupný symbol pro obsah 4"/>
          <p:cNvSpPr>
            <a:spLocks noGrp="1"/>
          </p:cNvSpPr>
          <p:nvPr>
            <p:ph sz="half" idx="2"/>
          </p:nvPr>
        </p:nvSpPr>
        <p:spPr>
          <a:xfrm>
            <a:off x="3124200" y="1143000"/>
            <a:ext cx="3200400" cy="4983163"/>
          </a:xfrm>
        </p:spPr>
        <p:txBody>
          <a:bodyPr/>
          <a:lstStyle/>
          <a:p>
            <a:r>
              <a:rPr lang="cs-CZ" altLang="cs-CZ" sz="2000" i="1" smtClean="0"/>
              <a:t>Stopa, která je součástí řady stop nalezených v Laetoli v Tanzanii, představuje přímý důkaz, že hominidi nejen že chodili bipedálně již před 3,6 miliony let, ale byla dokončena addukce palce (Klenerman, Wood,  2006, Dawkins, 2008)</a:t>
            </a:r>
          </a:p>
          <a:p>
            <a:endParaRPr lang="cs-CZ" altLang="cs-CZ" sz="2400" smtClean="0"/>
          </a:p>
        </p:txBody>
      </p:sp>
      <p:pic>
        <p:nvPicPr>
          <p:cNvPr id="28677" name="Obrázek 5" descr="F:\ČLÁNKY\LITERATURA\LIT2013\MONO13\Obrázky_mon\Laeoty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143000"/>
            <a:ext cx="28956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85458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Obrázek 1" descr="E:\FYLOGENEZE\Touma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600200"/>
            <a:ext cx="4464050" cy="290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Nadpis 4"/>
          <p:cNvSpPr>
            <a:spLocks noGrp="1"/>
          </p:cNvSpPr>
          <p:nvPr>
            <p:ph type="title"/>
          </p:nvPr>
        </p:nvSpPr>
        <p:spPr/>
        <p:txBody>
          <a:bodyPr/>
          <a:lstStyle/>
          <a:p>
            <a:r>
              <a:rPr lang="cs-CZ" altLang="cs-CZ" sz="2800" i="1" smtClean="0"/>
              <a:t>Australopithecus afarensis </a:t>
            </a:r>
            <a:r>
              <a:rPr lang="cs-CZ" altLang="cs-CZ" sz="2800" smtClean="0"/>
              <a:t>3,5 mil. let</a:t>
            </a:r>
          </a:p>
        </p:txBody>
      </p:sp>
      <p:sp>
        <p:nvSpPr>
          <p:cNvPr id="29700" name="Zástupný symbol pro obsah 6"/>
          <p:cNvSpPr>
            <a:spLocks noGrp="1"/>
          </p:cNvSpPr>
          <p:nvPr>
            <p:ph sz="half" idx="2"/>
          </p:nvPr>
        </p:nvSpPr>
        <p:spPr>
          <a:xfrm>
            <a:off x="5257800" y="1600200"/>
            <a:ext cx="3733800" cy="4525963"/>
          </a:xfrm>
        </p:spPr>
        <p:txBody>
          <a:bodyPr/>
          <a:lstStyle/>
          <a:p>
            <a:r>
              <a:rPr lang="cs-CZ" altLang="cs-CZ" sz="2000" i="1" smtClean="0"/>
              <a:t>Provedení topografické počítačové simulace stopy z Laetoli uvedené na předcházejícím obrázku v komparaci s průměrnou experimentální stopou současných lidí (n=10). Na pozici A stopa tvora z Laetoli, označená jako G1, na pozici B průměrná stopa 10 současných lidí ve vlhkém jemném písku (podle Cromptonet al., 2012)</a:t>
            </a:r>
          </a:p>
          <a:p>
            <a:endParaRPr lang="cs-CZ" altLang="cs-CZ" smtClean="0"/>
          </a:p>
        </p:txBody>
      </p:sp>
    </p:spTree>
    <p:extLst>
      <p:ext uri="{BB962C8B-B14F-4D97-AF65-F5344CB8AC3E}">
        <p14:creationId xmlns:p14="http://schemas.microsoft.com/office/powerpoint/2010/main" val="156526149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Zástupný symbol pro obsah 2"/>
          <p:cNvSpPr>
            <a:spLocks noGrp="1"/>
          </p:cNvSpPr>
          <p:nvPr>
            <p:ph idx="1"/>
          </p:nvPr>
        </p:nvSpPr>
        <p:spPr>
          <a:xfrm>
            <a:off x="381000" y="4114800"/>
            <a:ext cx="8458200" cy="2590800"/>
          </a:xfrm>
        </p:spPr>
        <p:txBody>
          <a:bodyPr/>
          <a:lstStyle/>
          <a:p>
            <a:r>
              <a:rPr lang="cs-CZ" altLang="cs-CZ" sz="2800" i="1" smtClean="0"/>
              <a:t>Šimpanz a rekonstrukce nohy Ardi (Ardipithecus ramidus) a Lucy (Australopithecus afarensis). Palec nohy Ardy je ještě abdukován do opozice podobně jako u šimpanzů (Pan troglodytes, bonobo). Lucy se s addukovaným palcem vice podobá lidem</a:t>
            </a:r>
            <a:endParaRPr lang="cs-CZ" altLang="cs-CZ" sz="2800" smtClean="0"/>
          </a:p>
        </p:txBody>
      </p:sp>
      <p:pic>
        <p:nvPicPr>
          <p:cNvPr id="31747" name="Picture 2" descr="Primáti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04800"/>
            <a:ext cx="69088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033447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Zástupný symbol pro obsah 2"/>
          <p:cNvSpPr>
            <a:spLocks noGrp="1"/>
          </p:cNvSpPr>
          <p:nvPr>
            <p:ph idx="1"/>
          </p:nvPr>
        </p:nvSpPr>
        <p:spPr>
          <a:xfrm>
            <a:off x="5734050" y="1143000"/>
            <a:ext cx="3409950" cy="4876800"/>
          </a:xfrm>
        </p:spPr>
        <p:txBody>
          <a:bodyPr/>
          <a:lstStyle/>
          <a:p>
            <a:pPr marL="0" indent="0">
              <a:buFontTx/>
              <a:buNone/>
            </a:pPr>
            <a:r>
              <a:rPr lang="cs-CZ" altLang="cs-CZ" i="1" smtClean="0"/>
              <a:t>Ardipithecus ramidus</a:t>
            </a:r>
          </a:p>
          <a:p>
            <a:pPr marL="0" indent="0">
              <a:buFontTx/>
              <a:buNone/>
            </a:pPr>
            <a:endParaRPr lang="cs-CZ" altLang="cs-CZ" i="1" smtClean="0"/>
          </a:p>
          <a:p>
            <a:pPr marL="0" indent="0">
              <a:buFontTx/>
              <a:buNone/>
            </a:pPr>
            <a:r>
              <a:rPr lang="cs-CZ" altLang="cs-CZ" sz="2400" smtClean="0"/>
              <a:t>Rekonstrukce druhu  </a:t>
            </a:r>
            <a:r>
              <a:rPr lang="cs-CZ" altLang="cs-CZ" sz="2400" i="1" smtClean="0"/>
              <a:t>Ardipithecus ramidus </a:t>
            </a:r>
            <a:r>
              <a:rPr lang="cs-CZ" altLang="cs-CZ" sz="2400" smtClean="0"/>
              <a:t>-poměrně spekulativní na základě sporadických kosterních pozůstatků, abdukovaný palec na noze </a:t>
            </a:r>
            <a:r>
              <a:rPr lang="cs-CZ" altLang="cs-CZ" sz="1800" smtClean="0"/>
              <a:t>(Lovejoy et al., 2009)</a:t>
            </a:r>
          </a:p>
          <a:p>
            <a:pPr marL="0" indent="0">
              <a:buFontTx/>
              <a:buNone/>
            </a:pPr>
            <a:endParaRPr lang="cs-CZ" altLang="cs-CZ" sz="2400" i="1" smtClean="0"/>
          </a:p>
        </p:txBody>
      </p:sp>
      <p:pic>
        <p:nvPicPr>
          <p:cNvPr id="32771" name="Obrázek 3" descr="G:\FYLOGENEZE\ARDI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609600"/>
            <a:ext cx="44958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515900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52400" y="152400"/>
            <a:ext cx="8686800" cy="4525963"/>
          </a:xfrm>
        </p:spPr>
        <p:txBody>
          <a:bodyPr/>
          <a:lstStyle/>
          <a:p>
            <a:pPr marL="0" indent="0">
              <a:buFontTx/>
              <a:buNone/>
              <a:defRPr/>
            </a:pPr>
            <a:r>
              <a:rPr lang="cs-CZ" sz="2000" dirty="0"/>
              <a:t>Stavba akrálních částí zadních končetin vybraných primátů a nohy </a:t>
            </a:r>
            <a:r>
              <a:rPr lang="cs-CZ" sz="2000" dirty="0" smtClean="0"/>
              <a:t>člověka</a:t>
            </a:r>
          </a:p>
          <a:p>
            <a:pPr marL="0" indent="0">
              <a:buFontTx/>
              <a:buNone/>
              <a:defRPr/>
            </a:pPr>
            <a:r>
              <a:rPr lang="cs-CZ" sz="2000" dirty="0" smtClean="0"/>
              <a:t> </a:t>
            </a:r>
          </a:p>
          <a:p>
            <a:pPr>
              <a:defRPr/>
            </a:pPr>
            <a:r>
              <a:rPr lang="cs-CZ" sz="1800" dirty="0" smtClean="0"/>
              <a:t>lemur </a:t>
            </a:r>
            <a:r>
              <a:rPr lang="cs-CZ" sz="1800" dirty="0"/>
              <a:t>(Lemur </a:t>
            </a:r>
            <a:r>
              <a:rPr lang="cs-CZ" sz="1800" dirty="0" err="1"/>
              <a:t>madagascar</a:t>
            </a:r>
            <a:r>
              <a:rPr lang="cs-CZ" sz="1800" dirty="0"/>
              <a:t>), </a:t>
            </a:r>
            <a:endParaRPr lang="cs-CZ" sz="1800" dirty="0" smtClean="0"/>
          </a:p>
          <a:p>
            <a:pPr>
              <a:defRPr/>
            </a:pPr>
            <a:r>
              <a:rPr lang="cs-CZ" sz="1800" dirty="0" smtClean="0"/>
              <a:t>nártoun </a:t>
            </a:r>
            <a:r>
              <a:rPr lang="cs-CZ" sz="1800" dirty="0"/>
              <a:t>(</a:t>
            </a:r>
            <a:r>
              <a:rPr lang="cs-CZ" sz="1800" dirty="0" err="1"/>
              <a:t>Tarsius</a:t>
            </a:r>
            <a:r>
              <a:rPr lang="cs-CZ" sz="1800" dirty="0"/>
              <a:t> </a:t>
            </a:r>
            <a:r>
              <a:rPr lang="cs-CZ" sz="1800" dirty="0" err="1"/>
              <a:t>pumilus</a:t>
            </a:r>
            <a:r>
              <a:rPr lang="cs-CZ" sz="1800" dirty="0"/>
              <a:t>, T. </a:t>
            </a:r>
            <a:r>
              <a:rPr lang="cs-CZ" sz="1800" dirty="0" err="1"/>
              <a:t>syrichta</a:t>
            </a:r>
            <a:r>
              <a:rPr lang="cs-CZ" sz="1800" dirty="0"/>
              <a:t>, T. </a:t>
            </a:r>
            <a:r>
              <a:rPr lang="cs-CZ" sz="1800" dirty="0" err="1"/>
              <a:t>tarsier</a:t>
            </a:r>
            <a:r>
              <a:rPr lang="cs-CZ" sz="1800" dirty="0"/>
              <a:t>, T. </a:t>
            </a:r>
            <a:r>
              <a:rPr lang="cs-CZ" sz="1800" dirty="0" err="1"/>
              <a:t>bancanus</a:t>
            </a:r>
            <a:r>
              <a:rPr lang="cs-CZ" sz="1800" dirty="0" smtClean="0"/>
              <a:t>),</a:t>
            </a:r>
          </a:p>
          <a:p>
            <a:pPr>
              <a:defRPr/>
            </a:pPr>
            <a:r>
              <a:rPr lang="cs-CZ" sz="1800" dirty="0" smtClean="0"/>
              <a:t>Makak </a:t>
            </a:r>
            <a:r>
              <a:rPr lang="cs-CZ" sz="1800" dirty="0" err="1"/>
              <a:t>rhesus</a:t>
            </a:r>
            <a:r>
              <a:rPr lang="cs-CZ" sz="1800" dirty="0"/>
              <a:t> (</a:t>
            </a:r>
            <a:r>
              <a:rPr lang="cs-CZ" sz="1800" dirty="0" err="1"/>
              <a:t>Macaca</a:t>
            </a:r>
            <a:r>
              <a:rPr lang="cs-CZ" sz="1800" dirty="0"/>
              <a:t> </a:t>
            </a:r>
            <a:r>
              <a:rPr lang="cs-CZ" sz="1800" dirty="0" err="1"/>
              <a:t>mulatta</a:t>
            </a:r>
            <a:r>
              <a:rPr lang="cs-CZ" sz="1800" dirty="0"/>
              <a:t>), </a:t>
            </a:r>
            <a:endParaRPr lang="cs-CZ" sz="1800" dirty="0" smtClean="0"/>
          </a:p>
          <a:p>
            <a:pPr>
              <a:defRPr/>
            </a:pPr>
            <a:r>
              <a:rPr lang="cs-CZ" sz="1800" dirty="0" smtClean="0"/>
              <a:t>Chápan </a:t>
            </a:r>
            <a:r>
              <a:rPr lang="cs-CZ" sz="1800" dirty="0"/>
              <a:t>středoamerický (</a:t>
            </a:r>
            <a:r>
              <a:rPr lang="cs-CZ" sz="1800" dirty="0" err="1"/>
              <a:t>Ateles</a:t>
            </a:r>
            <a:r>
              <a:rPr lang="cs-CZ" sz="1800" dirty="0"/>
              <a:t> </a:t>
            </a:r>
            <a:r>
              <a:rPr lang="cs-CZ" sz="1800" dirty="0" err="1"/>
              <a:t>geoffroyi</a:t>
            </a:r>
            <a:r>
              <a:rPr lang="cs-CZ" sz="1800" dirty="0"/>
              <a:t>), </a:t>
            </a:r>
            <a:endParaRPr lang="cs-CZ" sz="1800" dirty="0" smtClean="0"/>
          </a:p>
          <a:p>
            <a:pPr>
              <a:defRPr/>
            </a:pPr>
            <a:r>
              <a:rPr lang="cs-CZ" sz="1800" dirty="0" err="1" smtClean="0"/>
              <a:t>Gibon</a:t>
            </a:r>
            <a:r>
              <a:rPr lang="cs-CZ" sz="1800" dirty="0" smtClean="0"/>
              <a:t> </a:t>
            </a:r>
            <a:r>
              <a:rPr lang="cs-CZ" sz="1800" dirty="0"/>
              <a:t>(</a:t>
            </a:r>
            <a:r>
              <a:rPr lang="cs-CZ" sz="1800" dirty="0" err="1"/>
              <a:t>Hylobates</a:t>
            </a:r>
            <a:r>
              <a:rPr lang="cs-CZ" sz="1800" dirty="0"/>
              <a:t> </a:t>
            </a:r>
            <a:r>
              <a:rPr lang="cs-CZ" sz="1800" dirty="0" err="1"/>
              <a:t>lar</a:t>
            </a:r>
            <a:r>
              <a:rPr lang="cs-CZ" sz="1800" dirty="0"/>
              <a:t>), člověk </a:t>
            </a:r>
            <a:r>
              <a:rPr lang="cs-CZ" sz="1800" dirty="0" err="1"/>
              <a:t>Fleagle</a:t>
            </a:r>
            <a:r>
              <a:rPr lang="cs-CZ" sz="1800" dirty="0"/>
              <a:t>, 2013)</a:t>
            </a:r>
          </a:p>
        </p:txBody>
      </p:sp>
      <p:pic>
        <p:nvPicPr>
          <p:cNvPr id="33795" name="Obrázek 3" descr="F:\ČLÁNKY\LITERATURA\LIT2013\MONO13\Obrázky_mon\Abd_palec_noh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2667000"/>
            <a:ext cx="6172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81384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3" descr="noh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228600"/>
            <a:ext cx="5864225" cy="343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Obdélník 4"/>
          <p:cNvSpPr>
            <a:spLocks noChangeArrowheads="1"/>
          </p:cNvSpPr>
          <p:nvPr/>
        </p:nvSpPr>
        <p:spPr bwMode="auto">
          <a:xfrm>
            <a:off x="914400" y="3962400"/>
            <a:ext cx="7735888"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800" i="1"/>
              <a:t>Plosky nohy vybraných vyšších nonhumánních primátů a člověka. Úchopová funkce palce v opozici proti ostatním prstům je ztracena. Palec je zato efektivně zapojen při dokončení odrazu nohy v efektivní lidské bipedální lokomoci.</a:t>
            </a:r>
            <a:endParaRPr lang="cs-CZ" altLang="cs-CZ" sz="1800"/>
          </a:p>
          <a:p>
            <a:pPr eaLnBrk="1" hangingPunct="1">
              <a:spcBef>
                <a:spcPct val="0"/>
              </a:spcBef>
              <a:buFontTx/>
              <a:buNone/>
            </a:pPr>
            <a:r>
              <a:rPr lang="cs-CZ" altLang="cs-CZ" sz="1800" i="1"/>
              <a:t>A - Gorila pobřežní (Gorilla gorilla) </a:t>
            </a:r>
            <a:endParaRPr lang="cs-CZ" altLang="cs-CZ" sz="1800"/>
          </a:p>
          <a:p>
            <a:pPr eaLnBrk="1" hangingPunct="1">
              <a:spcBef>
                <a:spcPct val="0"/>
              </a:spcBef>
              <a:buFontTx/>
              <a:buNone/>
            </a:pPr>
            <a:r>
              <a:rPr lang="cs-CZ" altLang="cs-CZ" sz="1800" i="1"/>
              <a:t>B - Gorila horská (Gorilla beringei beringei)</a:t>
            </a:r>
            <a:endParaRPr lang="cs-CZ" altLang="cs-CZ" sz="1800"/>
          </a:p>
          <a:p>
            <a:pPr eaLnBrk="1" hangingPunct="1">
              <a:spcBef>
                <a:spcPct val="0"/>
              </a:spcBef>
              <a:buFontTx/>
              <a:buNone/>
            </a:pPr>
            <a:r>
              <a:rPr lang="cs-CZ" altLang="cs-CZ" sz="1800" i="1"/>
              <a:t>C - Šimpanz učenlivý (Pan troglodytes)</a:t>
            </a:r>
            <a:endParaRPr lang="cs-CZ" altLang="cs-CZ" sz="1800"/>
          </a:p>
          <a:p>
            <a:pPr eaLnBrk="1" hangingPunct="1">
              <a:spcBef>
                <a:spcPct val="0"/>
              </a:spcBef>
              <a:buFontTx/>
              <a:buNone/>
            </a:pPr>
            <a:r>
              <a:rPr lang="cs-CZ" altLang="cs-CZ" sz="1800" i="1"/>
              <a:t>D - Homo sapiens sapiens</a:t>
            </a:r>
            <a:endParaRPr lang="cs-CZ" altLang="cs-CZ" sz="1800"/>
          </a:p>
        </p:txBody>
      </p:sp>
    </p:spTree>
    <p:extLst>
      <p:ext uri="{BB962C8B-B14F-4D97-AF65-F5344CB8AC3E}">
        <p14:creationId xmlns:p14="http://schemas.microsoft.com/office/powerpoint/2010/main" val="151138565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Zástupný symbol pro obsah 2"/>
          <p:cNvSpPr>
            <a:spLocks noGrp="1"/>
          </p:cNvSpPr>
          <p:nvPr>
            <p:ph idx="1"/>
          </p:nvPr>
        </p:nvSpPr>
        <p:spPr>
          <a:xfrm>
            <a:off x="457200" y="1143000"/>
            <a:ext cx="8534400" cy="1524000"/>
          </a:xfrm>
        </p:spPr>
        <p:txBody>
          <a:bodyPr/>
          <a:lstStyle/>
          <a:p>
            <a:pPr marL="0" indent="0" algn="ctr">
              <a:buFontTx/>
              <a:buNone/>
            </a:pPr>
            <a:r>
              <a:rPr lang="cs-CZ" altLang="cs-CZ" sz="3600" smtClean="0"/>
              <a:t>Lidský mozek řídí ruku opice, </a:t>
            </a:r>
          </a:p>
          <a:p>
            <a:pPr marL="0" indent="0" algn="ctr">
              <a:buFontTx/>
              <a:buNone/>
            </a:pPr>
            <a:r>
              <a:rPr lang="cs-CZ" altLang="cs-CZ" sz="3600" smtClean="0"/>
              <a:t>ale nohu člověka.</a:t>
            </a:r>
          </a:p>
        </p:txBody>
      </p:sp>
      <p:pic>
        <p:nvPicPr>
          <p:cNvPr id="35843" name="obrázek 151" descr="noh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3200400"/>
            <a:ext cx="4122738"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obrázek 8" descr="F:\FYLOGENEZE\opice\Ruka šimp_člověk_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3352800"/>
            <a:ext cx="22098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121462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Nadpis 1"/>
          <p:cNvSpPr>
            <a:spLocks noGrp="1"/>
          </p:cNvSpPr>
          <p:nvPr>
            <p:ph type="title"/>
          </p:nvPr>
        </p:nvSpPr>
        <p:spPr>
          <a:xfrm>
            <a:off x="457200" y="0"/>
            <a:ext cx="8229600" cy="990600"/>
          </a:xfrm>
        </p:spPr>
        <p:txBody>
          <a:bodyPr/>
          <a:lstStyle/>
          <a:p>
            <a:r>
              <a:rPr lang="cs-CZ" altLang="cs-CZ" sz="3200" smtClean="0"/>
              <a:t>m. gluteus maximus</a:t>
            </a:r>
          </a:p>
        </p:txBody>
      </p:sp>
      <p:pic>
        <p:nvPicPr>
          <p:cNvPr id="37891" name="Zástupný symbol pro obsah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a:xfrm>
            <a:off x="0" y="1219200"/>
            <a:ext cx="2840038" cy="4525963"/>
          </a:xfrm>
        </p:spPr>
      </p:pic>
      <p:pic>
        <p:nvPicPr>
          <p:cNvPr id="37892" name="obrázek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1371600"/>
            <a:ext cx="439737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653387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Nadpis 1"/>
          <p:cNvSpPr>
            <a:spLocks noGrp="1"/>
          </p:cNvSpPr>
          <p:nvPr>
            <p:ph type="title"/>
          </p:nvPr>
        </p:nvSpPr>
        <p:spPr>
          <a:xfrm>
            <a:off x="457200" y="228600"/>
            <a:ext cx="4419600" cy="488950"/>
          </a:xfrm>
        </p:spPr>
        <p:txBody>
          <a:bodyPr>
            <a:normAutofit fontScale="90000"/>
          </a:bodyPr>
          <a:lstStyle/>
          <a:p>
            <a:r>
              <a:rPr lang="cs-CZ" altLang="cs-CZ" sz="2800" smtClean="0"/>
              <a:t>m. gluteus maximus</a:t>
            </a:r>
          </a:p>
        </p:txBody>
      </p:sp>
      <p:sp>
        <p:nvSpPr>
          <p:cNvPr id="39939" name="Zástupný symbol pro text 3"/>
          <p:cNvSpPr>
            <a:spLocks noGrp="1"/>
          </p:cNvSpPr>
          <p:nvPr>
            <p:ph type="body" sz="half" idx="2"/>
          </p:nvPr>
        </p:nvSpPr>
        <p:spPr>
          <a:xfrm>
            <a:off x="304800" y="990600"/>
            <a:ext cx="8382000" cy="2514600"/>
          </a:xfrm>
        </p:spPr>
        <p:txBody>
          <a:bodyPr/>
          <a:lstStyle/>
          <a:p>
            <a:r>
              <a:rPr lang="cs-CZ" altLang="cs-CZ" sz="2400" smtClean="0"/>
              <a:t>PolyEMG záznam aktivace svalu m. gluteus maximus při pomalé (4 km*hod</a:t>
            </a:r>
            <a:r>
              <a:rPr lang="cs-CZ" altLang="cs-CZ" sz="2400" baseline="30000" smtClean="0"/>
              <a:t>-1</a:t>
            </a:r>
            <a:r>
              <a:rPr lang="cs-CZ" altLang="cs-CZ" sz="2400" smtClean="0"/>
              <a:t>) a rychlé (6,5 km*hod</a:t>
            </a:r>
            <a:r>
              <a:rPr lang="cs-CZ" altLang="cs-CZ" sz="2400" baseline="30000" smtClean="0"/>
              <a:t>-1</a:t>
            </a:r>
            <a:r>
              <a:rPr lang="cs-CZ" altLang="cs-CZ" sz="2400" smtClean="0"/>
              <a:t>)</a:t>
            </a:r>
            <a:r>
              <a:rPr lang="cs-CZ" altLang="cs-CZ" sz="2400" b="1" smtClean="0"/>
              <a:t> </a:t>
            </a:r>
            <a:r>
              <a:rPr lang="cs-CZ" altLang="cs-CZ" sz="2400" smtClean="0"/>
              <a:t>chůzi. Časové osa - vzorkovací frekvence 200 *sec</a:t>
            </a:r>
            <a:r>
              <a:rPr lang="cs-CZ" altLang="cs-CZ" sz="2400" baseline="30000" smtClean="0"/>
              <a:t>-1</a:t>
            </a:r>
            <a:r>
              <a:rPr lang="cs-CZ" altLang="cs-CZ" sz="2400" smtClean="0"/>
              <a:t>. Evidentní nárůst plochy pod EMG křivkou v pracovní veličině ze </a:t>
            </a:r>
            <a:r>
              <a:rPr lang="cs-CZ" altLang="cs-CZ" sz="2400" b="1" smtClean="0"/>
              <a:t>134µV*sec</a:t>
            </a:r>
            <a:r>
              <a:rPr lang="cs-CZ" altLang="cs-CZ" sz="2400" smtClean="0"/>
              <a:t> při chůzi 4 km*hod</a:t>
            </a:r>
            <a:r>
              <a:rPr lang="cs-CZ" altLang="cs-CZ" sz="2400" baseline="30000" smtClean="0"/>
              <a:t>-1</a:t>
            </a:r>
            <a:r>
              <a:rPr lang="cs-CZ" altLang="cs-CZ" sz="2400" smtClean="0"/>
              <a:t> na hodnotu </a:t>
            </a:r>
            <a:r>
              <a:rPr lang="cs-CZ" altLang="cs-CZ" sz="2400" b="1" smtClean="0"/>
              <a:t>463 µV*sec</a:t>
            </a:r>
            <a:r>
              <a:rPr lang="cs-CZ" altLang="cs-CZ" sz="2400" smtClean="0"/>
              <a:t> při chůzi 6,5 km*hod</a:t>
            </a:r>
            <a:r>
              <a:rPr lang="cs-CZ" altLang="cs-CZ" sz="2400" baseline="30000" smtClean="0"/>
              <a:t>-1</a:t>
            </a:r>
            <a:r>
              <a:rPr lang="cs-CZ" altLang="cs-CZ" sz="2400" smtClean="0"/>
              <a:t>, což je zvýšení na </a:t>
            </a:r>
            <a:r>
              <a:rPr lang="cs-CZ" altLang="cs-CZ" sz="2400" b="1" smtClean="0"/>
              <a:t>340% </a:t>
            </a:r>
          </a:p>
        </p:txBody>
      </p:sp>
      <p:pic>
        <p:nvPicPr>
          <p:cNvPr id="39940" name="Zástupný symbol pro obsah 4"/>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a:xfrm>
            <a:off x="304800" y="3810000"/>
            <a:ext cx="8839200" cy="2819400"/>
          </a:xfrm>
        </p:spPr>
      </p:pic>
    </p:spTree>
    <p:extLst>
      <p:ext uri="{BB962C8B-B14F-4D97-AF65-F5344CB8AC3E}">
        <p14:creationId xmlns:p14="http://schemas.microsoft.com/office/powerpoint/2010/main" val="85302063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Nadpis 1"/>
          <p:cNvSpPr>
            <a:spLocks noGrp="1"/>
          </p:cNvSpPr>
          <p:nvPr>
            <p:ph type="title"/>
          </p:nvPr>
        </p:nvSpPr>
        <p:spPr>
          <a:xfrm>
            <a:off x="457200" y="76200"/>
            <a:ext cx="3008313" cy="381000"/>
          </a:xfrm>
        </p:spPr>
        <p:txBody>
          <a:bodyPr>
            <a:normAutofit fontScale="90000"/>
          </a:bodyPr>
          <a:lstStyle/>
          <a:p>
            <a:r>
              <a:rPr lang="cs-CZ" altLang="cs-CZ" smtClean="0"/>
              <a:t>m. gluteus maximus</a:t>
            </a:r>
          </a:p>
        </p:txBody>
      </p:sp>
      <p:sp>
        <p:nvSpPr>
          <p:cNvPr id="41987" name="Zástupný symbol pro text 3"/>
          <p:cNvSpPr>
            <a:spLocks noGrp="1"/>
          </p:cNvSpPr>
          <p:nvPr>
            <p:ph type="body" sz="half" idx="2"/>
          </p:nvPr>
        </p:nvSpPr>
        <p:spPr>
          <a:xfrm>
            <a:off x="381000" y="533400"/>
            <a:ext cx="8382000" cy="1295400"/>
          </a:xfrm>
        </p:spPr>
        <p:txBody>
          <a:bodyPr/>
          <a:lstStyle/>
          <a:p>
            <a:r>
              <a:rPr lang="cs-CZ" altLang="cs-CZ" sz="2000" smtClean="0"/>
              <a:t>Porovnání aktivace svalu m. gluteus maximus při bruslení na inline a na inline s holemi (Kračmar et al., 2006)</a:t>
            </a:r>
          </a:p>
        </p:txBody>
      </p:sp>
      <p:pic>
        <p:nvPicPr>
          <p:cNvPr id="41988" name="Zástupný symbol pro obsah 4" descr="F:\ČLÁNKY\LITERATURA\LIT2013\MONO13\Obrázky_mon\In_line.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a:xfrm>
            <a:off x="609600" y="1600200"/>
            <a:ext cx="7391400" cy="4238625"/>
          </a:xfrm>
        </p:spPr>
      </p:pic>
    </p:spTree>
    <p:extLst>
      <p:ext uri="{BB962C8B-B14F-4D97-AF65-F5344CB8AC3E}">
        <p14:creationId xmlns:p14="http://schemas.microsoft.com/office/powerpoint/2010/main" val="24326593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8263" y="128588"/>
            <a:ext cx="6465887" cy="6599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7978619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Zástupný symbol pro obsah 4" descr="F:\ČLÁNKY\LITERATURA\LIT2013\MONO13\Obrázky_mon\hokej3.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a:xfrm>
            <a:off x="3048000" y="838200"/>
            <a:ext cx="5943600" cy="5029200"/>
          </a:xfrm>
        </p:spPr>
      </p:pic>
      <p:sp>
        <p:nvSpPr>
          <p:cNvPr id="43011" name="Obdélník 5"/>
          <p:cNvSpPr>
            <a:spLocks noChangeArrowheads="1"/>
          </p:cNvSpPr>
          <p:nvPr/>
        </p:nvSpPr>
        <p:spPr bwMode="auto">
          <a:xfrm>
            <a:off x="609600" y="1219200"/>
            <a:ext cx="2438400"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cs-CZ" sz="2400"/>
              <a:t>Anteverze pánve při bruslení nejúspěšnějšího českého hokejisty posledních dvou desetiletí </a:t>
            </a:r>
          </a:p>
        </p:txBody>
      </p:sp>
    </p:spTree>
    <p:extLst>
      <p:ext uri="{BB962C8B-B14F-4D97-AF65-F5344CB8AC3E}">
        <p14:creationId xmlns:p14="http://schemas.microsoft.com/office/powerpoint/2010/main" val="284592076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Nadpis 1"/>
          <p:cNvSpPr>
            <a:spLocks noGrp="1"/>
          </p:cNvSpPr>
          <p:nvPr>
            <p:ph type="title"/>
          </p:nvPr>
        </p:nvSpPr>
        <p:spPr/>
        <p:txBody>
          <a:bodyPr/>
          <a:lstStyle/>
          <a:p>
            <a:r>
              <a:rPr lang="cs-CZ" altLang="cs-CZ" smtClean="0"/>
              <a:t>m. gluteus medius</a:t>
            </a:r>
          </a:p>
        </p:txBody>
      </p:sp>
      <p:pic>
        <p:nvPicPr>
          <p:cNvPr id="44035" name="Zástupný symbol pro obsah 4" descr="F:\Travell.Simons\gl.medius..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a:xfrm>
            <a:off x="533400" y="1981200"/>
            <a:ext cx="2133600" cy="2895600"/>
          </a:xfrm>
        </p:spPr>
      </p:pic>
      <p:pic>
        <p:nvPicPr>
          <p:cNvPr id="44036" name="Obrázek 5" descr="F:\ČLÁNKY\LITERATURA\LIT2013\MONO13\Obrázky_mon\trentelenbur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762000"/>
            <a:ext cx="3505200" cy="493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218781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Nadpis 1"/>
          <p:cNvSpPr>
            <a:spLocks noGrp="1"/>
          </p:cNvSpPr>
          <p:nvPr>
            <p:ph type="title"/>
          </p:nvPr>
        </p:nvSpPr>
        <p:spPr>
          <a:xfrm>
            <a:off x="457200" y="273050"/>
            <a:ext cx="3008313" cy="565150"/>
          </a:xfrm>
        </p:spPr>
        <p:txBody>
          <a:bodyPr/>
          <a:lstStyle/>
          <a:p>
            <a:r>
              <a:rPr lang="cs-CZ" altLang="cs-CZ" smtClean="0"/>
              <a:t>m. gluteus medius</a:t>
            </a:r>
          </a:p>
        </p:txBody>
      </p:sp>
      <p:sp>
        <p:nvSpPr>
          <p:cNvPr id="45059" name="Zástupný symbol pro text 3"/>
          <p:cNvSpPr>
            <a:spLocks noGrp="1"/>
          </p:cNvSpPr>
          <p:nvPr>
            <p:ph type="body" sz="half" idx="2"/>
          </p:nvPr>
        </p:nvSpPr>
        <p:spPr>
          <a:xfrm>
            <a:off x="457200" y="914400"/>
            <a:ext cx="2895600" cy="4800600"/>
          </a:xfrm>
        </p:spPr>
        <p:txBody>
          <a:bodyPr>
            <a:normAutofit lnSpcReduction="10000"/>
          </a:bodyPr>
          <a:lstStyle/>
          <a:p>
            <a:r>
              <a:rPr lang="cs-CZ" altLang="cs-CZ" sz="1800" smtClean="0"/>
              <a:t>Plocha pod EMG křivkou průměrného pracovního cyklu (n=60), (Hrouzová, 2010)</a:t>
            </a:r>
          </a:p>
          <a:p>
            <a:endParaRPr lang="cs-CZ" altLang="cs-CZ" sz="1800" smtClean="0"/>
          </a:p>
          <a:p>
            <a:endParaRPr lang="cs-CZ" altLang="cs-CZ" sz="1800" smtClean="0"/>
          </a:p>
          <a:p>
            <a:endParaRPr lang="cs-CZ" altLang="cs-CZ" sz="1800" smtClean="0"/>
          </a:p>
          <a:p>
            <a:endParaRPr lang="cs-CZ" altLang="cs-CZ" sz="1800" smtClean="0"/>
          </a:p>
          <a:p>
            <a:endParaRPr lang="cs-CZ" altLang="cs-CZ" sz="1800" smtClean="0"/>
          </a:p>
          <a:p>
            <a:r>
              <a:rPr lang="cs-CZ" altLang="cs-CZ" sz="1800" smtClean="0"/>
              <a:t>Separovaný záznam svalů m. latissimus dorsi dx a m. gluteus medius sin při vybraném krokovém cyklu při chůzi a při chůzi s holemi (upraveno z Kračmar, Vystrčilová, Psotová, 2007)</a:t>
            </a:r>
          </a:p>
        </p:txBody>
      </p:sp>
      <p:pic>
        <p:nvPicPr>
          <p:cNvPr id="45060" name="Obrázek 6" descr="F:\ČLÁNKY\LITERATURA\LIT2013\MONO13\Obrázky\glut_m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228600"/>
            <a:ext cx="5472113"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6" descr="STABILIZA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4267200"/>
            <a:ext cx="5853113"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067534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Nadpis 1"/>
          <p:cNvSpPr>
            <a:spLocks noGrp="1"/>
          </p:cNvSpPr>
          <p:nvPr>
            <p:ph type="title"/>
          </p:nvPr>
        </p:nvSpPr>
        <p:spPr>
          <a:xfrm>
            <a:off x="457200" y="273050"/>
            <a:ext cx="3008313" cy="793750"/>
          </a:xfrm>
        </p:spPr>
        <p:txBody>
          <a:bodyPr/>
          <a:lstStyle/>
          <a:p>
            <a:r>
              <a:rPr lang="cs-CZ" altLang="cs-CZ" smtClean="0"/>
              <a:t>m. gluteus medius</a:t>
            </a:r>
          </a:p>
        </p:txBody>
      </p:sp>
      <p:sp>
        <p:nvSpPr>
          <p:cNvPr id="46083" name="Zástupný symbol pro text 3"/>
          <p:cNvSpPr>
            <a:spLocks noGrp="1"/>
          </p:cNvSpPr>
          <p:nvPr>
            <p:ph type="body" sz="half" idx="2"/>
          </p:nvPr>
        </p:nvSpPr>
        <p:spPr>
          <a:xfrm>
            <a:off x="457200" y="1981200"/>
            <a:ext cx="3008313" cy="4144963"/>
          </a:xfrm>
        </p:spPr>
        <p:txBody>
          <a:bodyPr/>
          <a:lstStyle/>
          <a:p>
            <a:r>
              <a:rPr lang="cs-CZ" altLang="cs-CZ" sz="1800" smtClean="0"/>
              <a:t>Diagonální funkční propojení svalového řetězce na dorzální straně trupu s kontralaterální oblastí pánve a dolní končetiny (upraveno z Kračmar, Vystrčilová, Psotová, 2007)</a:t>
            </a:r>
          </a:p>
        </p:txBody>
      </p:sp>
      <p:pic>
        <p:nvPicPr>
          <p:cNvPr id="46084" name="Picture 4"/>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a:xfrm>
            <a:off x="4038600" y="1524000"/>
            <a:ext cx="4495800" cy="2971800"/>
          </a:xfrm>
        </p:spPr>
      </p:pic>
    </p:spTree>
    <p:extLst>
      <p:ext uri="{BB962C8B-B14F-4D97-AF65-F5344CB8AC3E}">
        <p14:creationId xmlns:p14="http://schemas.microsoft.com/office/powerpoint/2010/main" val="199614073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4"/>
          <p:cNvSpPr>
            <a:spLocks noGrp="1" noChangeArrowheads="1"/>
          </p:cNvSpPr>
          <p:nvPr>
            <p:ph type="title"/>
          </p:nvPr>
        </p:nvSpPr>
        <p:spPr>
          <a:xfrm>
            <a:off x="0" y="274638"/>
            <a:ext cx="2590800" cy="6354762"/>
          </a:xfrm>
        </p:spPr>
        <p:txBody>
          <a:bodyPr/>
          <a:lstStyle/>
          <a:p>
            <a:pPr eaLnBrk="1" hangingPunct="1"/>
            <a:r>
              <a:rPr lang="cs-CZ" altLang="cs-CZ" sz="2800" smtClean="0"/>
              <a:t>Rovina týlního otvoru </a:t>
            </a:r>
            <a:br>
              <a:rPr lang="cs-CZ" altLang="cs-CZ" sz="2800" smtClean="0"/>
            </a:br>
            <a:r>
              <a:rPr lang="cs-CZ" altLang="cs-CZ" sz="2800" smtClean="0"/>
              <a:t>u současného člověka a nonhumánního primáta (</a:t>
            </a:r>
            <a:r>
              <a:rPr lang="cs-CZ" altLang="cs-CZ" sz="2000" smtClean="0"/>
              <a:t>upraveno podle Novotný, 2007</a:t>
            </a:r>
            <a:r>
              <a:rPr lang="cs-CZ" altLang="cs-CZ" sz="2800" smtClean="0"/>
              <a:t>)</a:t>
            </a:r>
          </a:p>
        </p:txBody>
      </p:sp>
      <p:pic>
        <p:nvPicPr>
          <p:cNvPr id="47107" name="Picture 6" descr="kostry,TÝLNÍ OTVO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2514600" y="493713"/>
            <a:ext cx="6477000" cy="5967412"/>
          </a:xfrm>
          <a:noFill/>
        </p:spPr>
      </p:pic>
    </p:spTree>
    <p:extLst>
      <p:ext uri="{BB962C8B-B14F-4D97-AF65-F5344CB8AC3E}">
        <p14:creationId xmlns:p14="http://schemas.microsoft.com/office/powerpoint/2010/main" val="260724038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4"/>
          <p:cNvSpPr>
            <a:spLocks noGrp="1" noChangeArrowheads="1"/>
          </p:cNvSpPr>
          <p:nvPr>
            <p:ph type="title"/>
          </p:nvPr>
        </p:nvSpPr>
        <p:spPr>
          <a:xfrm>
            <a:off x="7010400" y="274638"/>
            <a:ext cx="1676400" cy="5973762"/>
          </a:xfrm>
        </p:spPr>
        <p:txBody>
          <a:bodyPr/>
          <a:lstStyle/>
          <a:p>
            <a:pPr eaLnBrk="1" hangingPunct="1"/>
            <a:r>
              <a:rPr lang="cs-CZ" altLang="cs-CZ" sz="2000" smtClean="0"/>
              <a:t>Lokalizace týlního otvoru na lidské lebce (označeno černě) z diagonálního dolního pohledu s naznačením jeho posunu na kraniálním skeletu v průběhu hominizace</a:t>
            </a:r>
          </a:p>
        </p:txBody>
      </p:sp>
      <p:pic>
        <p:nvPicPr>
          <p:cNvPr id="48131" name="Picture 6" descr="týlní otvo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81000" y="685800"/>
            <a:ext cx="6096000" cy="5656263"/>
          </a:xfrm>
          <a:noFill/>
        </p:spPr>
      </p:pic>
    </p:spTree>
    <p:extLst>
      <p:ext uri="{BB962C8B-B14F-4D97-AF65-F5344CB8AC3E}">
        <p14:creationId xmlns:p14="http://schemas.microsoft.com/office/powerpoint/2010/main" val="301845560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descr="F:\FYLOGENEZE\lebka_for.magnum.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47800"/>
            <a:ext cx="9144000" cy="429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5" name="Picture 5" descr="F:\FYLOGENEZE\lebka_šimpanz_3D.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777734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F:\FYLOGENEZE\lebky.bmp"/>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450" y="3276600"/>
            <a:ext cx="909955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9" name="Picture 3" descr="F:\FYLOGENEZE\lebka_šimpanz.bmp"/>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81200" y="304800"/>
            <a:ext cx="71628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Šipka doprava 3"/>
          <p:cNvSpPr/>
          <p:nvPr/>
        </p:nvSpPr>
        <p:spPr>
          <a:xfrm rot="13624613">
            <a:off x="5986463" y="2219325"/>
            <a:ext cx="609600"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dirty="0">
              <a:solidFill>
                <a:srgbClr val="C00000"/>
              </a:solidFill>
            </a:endParaRPr>
          </a:p>
        </p:txBody>
      </p:sp>
      <p:sp>
        <p:nvSpPr>
          <p:cNvPr id="7" name="Šipka doprava 6"/>
          <p:cNvSpPr/>
          <p:nvPr/>
        </p:nvSpPr>
        <p:spPr>
          <a:xfrm rot="13624613">
            <a:off x="8740775" y="1377951"/>
            <a:ext cx="352425" cy="2921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dirty="0">
              <a:solidFill>
                <a:srgbClr val="C00000"/>
              </a:solidFill>
            </a:endParaRPr>
          </a:p>
        </p:txBody>
      </p:sp>
      <p:sp>
        <p:nvSpPr>
          <p:cNvPr id="8" name="Šipka doprava 7"/>
          <p:cNvSpPr/>
          <p:nvPr/>
        </p:nvSpPr>
        <p:spPr>
          <a:xfrm rot="17738745">
            <a:off x="6965950" y="3352801"/>
            <a:ext cx="352425" cy="2921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dirty="0">
              <a:solidFill>
                <a:srgbClr val="C00000"/>
              </a:solidFill>
            </a:endParaRPr>
          </a:p>
        </p:txBody>
      </p:sp>
    </p:spTree>
    <p:extLst>
      <p:ext uri="{BB962C8B-B14F-4D97-AF65-F5344CB8AC3E}">
        <p14:creationId xmlns:p14="http://schemas.microsoft.com/office/powerpoint/2010/main" val="134085626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Obrázek 1" descr="F:\ČLÁNKY\LITERATURA\LIT2013\MONO13\Obrázky_mon\Týl.otvo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914400"/>
            <a:ext cx="653415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Nadpis 6"/>
          <p:cNvSpPr>
            <a:spLocks noGrp="1"/>
          </p:cNvSpPr>
          <p:nvPr>
            <p:ph type="title"/>
          </p:nvPr>
        </p:nvSpPr>
        <p:spPr>
          <a:xfrm>
            <a:off x="457200" y="273050"/>
            <a:ext cx="8458200" cy="412750"/>
          </a:xfrm>
        </p:spPr>
        <p:txBody>
          <a:bodyPr/>
          <a:lstStyle/>
          <a:p>
            <a:r>
              <a:rPr lang="cs-CZ" altLang="cs-CZ" i="1" smtClean="0"/>
              <a:t>Úhel mezi rovinou foramen magnum (FM) a orbitální rovinou (OP)</a:t>
            </a:r>
            <a:endParaRPr lang="cs-CZ" altLang="cs-CZ" smtClean="0"/>
          </a:p>
        </p:txBody>
      </p:sp>
      <p:sp>
        <p:nvSpPr>
          <p:cNvPr id="51204" name="Zástupný symbol pro text 4"/>
          <p:cNvSpPr>
            <a:spLocks noGrp="1"/>
          </p:cNvSpPr>
          <p:nvPr>
            <p:ph type="body" sz="half" idx="2"/>
          </p:nvPr>
        </p:nvSpPr>
        <p:spPr>
          <a:xfrm>
            <a:off x="6496050" y="1371600"/>
            <a:ext cx="2647950" cy="5181600"/>
          </a:xfrm>
        </p:spPr>
        <p:txBody>
          <a:bodyPr/>
          <a:lstStyle/>
          <a:p>
            <a:r>
              <a:rPr lang="cs-CZ" altLang="cs-CZ" sz="1800" i="1" smtClean="0"/>
              <a:t>Homo sapiens (a), Pan troglodytes (b), Australopithecus africanus (c) a rekonstruovaného vzorku TM 266 - Sahelanthropus tchadensis (d) (upraveno dle Zollikoferet al., 2005). Rovina FM je kolmá na výstup míchy z lebky (červené šipky), rovina OP je kolmá na převažující horizontální směr optické orientace při lokomoci (modré šipky)</a:t>
            </a:r>
          </a:p>
          <a:p>
            <a:endParaRPr lang="cs-CZ" altLang="cs-CZ" sz="1600" smtClean="0"/>
          </a:p>
        </p:txBody>
      </p:sp>
    </p:spTree>
    <p:extLst>
      <p:ext uri="{BB962C8B-B14F-4D97-AF65-F5344CB8AC3E}">
        <p14:creationId xmlns:p14="http://schemas.microsoft.com/office/powerpoint/2010/main" val="383373054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4"/>
          <p:cNvSpPr>
            <a:spLocks noGrp="1" noChangeArrowheads="1"/>
          </p:cNvSpPr>
          <p:nvPr>
            <p:ph type="title"/>
          </p:nvPr>
        </p:nvSpPr>
        <p:spPr>
          <a:xfrm>
            <a:off x="457200" y="274638"/>
            <a:ext cx="8229600" cy="792162"/>
          </a:xfrm>
        </p:spPr>
        <p:txBody>
          <a:bodyPr>
            <a:normAutofit fontScale="90000"/>
          </a:bodyPr>
          <a:lstStyle/>
          <a:p>
            <a:pPr eaLnBrk="1" hangingPunct="1"/>
            <a:r>
              <a:rPr lang="cs-CZ" altLang="cs-CZ" sz="2800" smtClean="0"/>
              <a:t>Udržování horizontálního pohledu v přirozené posturální situaci nonhumánního primáta</a:t>
            </a:r>
          </a:p>
        </p:txBody>
      </p:sp>
      <p:pic>
        <p:nvPicPr>
          <p:cNvPr id="52227" name="Picture 6" descr="gorila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905000" y="1555750"/>
            <a:ext cx="6778625" cy="5302250"/>
          </a:xfrm>
          <a:noFill/>
        </p:spPr>
      </p:pic>
    </p:spTree>
    <p:extLst>
      <p:ext uri="{BB962C8B-B14F-4D97-AF65-F5344CB8AC3E}">
        <p14:creationId xmlns:p14="http://schemas.microsoft.com/office/powerpoint/2010/main" val="42540936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9592" y="188640"/>
            <a:ext cx="6696744" cy="64978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8955553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Obrázek 2" descr="G:\ČLÁNKY\LITERATURA\LIT2013\MONO13\Obrázky_mon\Theropithecus brumpt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76200"/>
            <a:ext cx="5110163"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Zástupný symbol pro obsah 4"/>
          <p:cNvSpPr>
            <a:spLocks noGrp="1"/>
          </p:cNvSpPr>
          <p:nvPr>
            <p:ph sz="half" idx="2"/>
          </p:nvPr>
        </p:nvSpPr>
        <p:spPr>
          <a:xfrm>
            <a:off x="0" y="3048000"/>
            <a:ext cx="9144000" cy="3810000"/>
          </a:xfrm>
        </p:spPr>
        <p:txBody>
          <a:bodyPr/>
          <a:lstStyle/>
          <a:p>
            <a:r>
              <a:rPr lang="cs-CZ" altLang="cs-CZ" sz="2400" smtClean="0"/>
              <a:t>Rekonstrukce kostry primáta pod označením KNM-WT 39368, </a:t>
            </a:r>
            <a:r>
              <a:rPr lang="cs-CZ" altLang="cs-CZ" sz="2400" i="1" smtClean="0"/>
              <a:t>Theropithecus brumpti </a:t>
            </a:r>
            <a:r>
              <a:rPr lang="cs-CZ" altLang="cs-CZ" sz="2400" smtClean="0"/>
              <a:t>(Omo, západní Turkana) s dochovanými prvky uvedenými v žluté barvě.</a:t>
            </a:r>
          </a:p>
          <a:p>
            <a:r>
              <a:rPr lang="cs-CZ" altLang="cs-CZ" sz="2400" smtClean="0"/>
              <a:t>postkraniální části nedostatečně zachovalé, vzorek rekonstruován na základě jiných fosilních nálezů (Jablonski et al., 2002). </a:t>
            </a:r>
          </a:p>
          <a:p>
            <a:r>
              <a:rPr lang="cs-CZ" altLang="cs-CZ" sz="2400" smtClean="0"/>
              <a:t>Napojení páteře na lebku související s polohou týlního otvoru daleko od obličejové části a směřujícího podle lidských měřítek dorzálně a kaudálně </a:t>
            </a:r>
          </a:p>
        </p:txBody>
      </p:sp>
    </p:spTree>
    <p:extLst>
      <p:ext uri="{BB962C8B-B14F-4D97-AF65-F5344CB8AC3E}">
        <p14:creationId xmlns:p14="http://schemas.microsoft.com/office/powerpoint/2010/main" val="281953383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normAutofit fontScale="90000"/>
          </a:bodyPr>
          <a:lstStyle/>
          <a:p>
            <a:pPr eaLnBrk="1" hangingPunct="1"/>
            <a:r>
              <a:rPr lang="cs-CZ" altLang="cs-CZ" sz="3200" smtClean="0"/>
              <a:t>Dorzální flexe krční páteře pro zachování pohledu vpřed při sníženém postavení</a:t>
            </a:r>
            <a:r>
              <a:rPr lang="cs-CZ" altLang="cs-CZ" sz="4000" smtClean="0"/>
              <a:t> </a:t>
            </a:r>
          </a:p>
        </p:txBody>
      </p:sp>
      <p:pic>
        <p:nvPicPr>
          <p:cNvPr id="54275" name="Picture 4"/>
          <p:cNvPicPr>
            <a:picLocks noChangeAspect="1" noChangeArrowheads="1"/>
          </p:cNvPicPr>
          <p:nvPr/>
        </p:nvPicPr>
        <p:blipFill>
          <a:blip r:embed="rId3" cstate="print">
            <a:lum bright="-12000" contrast="24000"/>
            <a:extLst>
              <a:ext uri="{28A0092B-C50C-407E-A947-70E740481C1C}">
                <a14:useLocalDpi xmlns:a14="http://schemas.microsoft.com/office/drawing/2010/main" val="0"/>
              </a:ext>
            </a:extLst>
          </a:blip>
          <a:srcRect/>
          <a:stretch>
            <a:fillRect/>
          </a:stretch>
        </p:blipFill>
        <p:spPr bwMode="auto">
          <a:xfrm>
            <a:off x="457200" y="3276600"/>
            <a:ext cx="206216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Picture 5" descr="lyže,špatně"/>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7800" y="1355725"/>
            <a:ext cx="3886200"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Picture 6" descr="kolo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95600" y="3911600"/>
            <a:ext cx="3733800"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8" name="Picture 7" descr="plavco2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00200" y="1524000"/>
            <a:ext cx="3305175"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070048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52400"/>
            <a:ext cx="26797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Picture 5" descr="Marti2a"/>
          <p:cNvPicPr>
            <a:picLocks noGrp="1" noChangeAspect="1" noChangeArrowheads="1"/>
          </p:cNvPicPr>
          <p:nvPr>
            <p:ph type="body" idx="1"/>
          </p:nvPr>
        </p:nvPicPr>
        <p:blipFill>
          <a:blip r:embed="rId4">
            <a:lum bright="-18000" contrast="30000"/>
            <a:extLst>
              <a:ext uri="{28A0092B-C50C-407E-A947-70E740481C1C}">
                <a14:useLocalDpi xmlns:a14="http://schemas.microsoft.com/office/drawing/2010/main" val="0"/>
              </a:ext>
            </a:extLst>
          </a:blip>
          <a:srcRect/>
          <a:stretch>
            <a:fillRect/>
          </a:stretch>
        </p:blipFill>
        <p:spPr>
          <a:xfrm>
            <a:off x="4876800" y="3581400"/>
            <a:ext cx="4111625" cy="2981325"/>
          </a:xfrm>
          <a:noFill/>
        </p:spPr>
      </p:pic>
      <p:sp>
        <p:nvSpPr>
          <p:cNvPr id="55300" name="Rectangle 6"/>
          <p:cNvSpPr>
            <a:spLocks noChangeArrowheads="1"/>
          </p:cNvSpPr>
          <p:nvPr/>
        </p:nvSpPr>
        <p:spPr bwMode="auto">
          <a:xfrm>
            <a:off x="457200" y="5118100"/>
            <a:ext cx="3886200"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cs-CZ" altLang="cs-CZ" sz="1800"/>
              <a:t>Dorzální flexe krční páteře při předklonu trupu – pozice a. Extenze krční páteře při vzpřímené postavě – pozice b. Obě pozice udržují horizontální optickou orientaci </a:t>
            </a:r>
          </a:p>
        </p:txBody>
      </p:sp>
      <p:sp>
        <p:nvSpPr>
          <p:cNvPr id="55301" name="Rectangle 7"/>
          <p:cNvSpPr>
            <a:spLocks noChangeArrowheads="1"/>
          </p:cNvSpPr>
          <p:nvPr/>
        </p:nvSpPr>
        <p:spPr bwMode="auto">
          <a:xfrm>
            <a:off x="5562600" y="2057400"/>
            <a:ext cx="3324225"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cs-CZ" altLang="cs-CZ" sz="1800"/>
              <a:t>Pozice a – synkinéze pohybu očí dolů s dorzální flexí krční páteře. Pozice b – synkinéze pohybu očí vzhůru s napřímením  krční páteře</a:t>
            </a:r>
          </a:p>
        </p:txBody>
      </p:sp>
    </p:spTree>
    <p:extLst>
      <p:ext uri="{BB962C8B-B14F-4D97-AF65-F5344CB8AC3E}">
        <p14:creationId xmlns:p14="http://schemas.microsoft.com/office/powerpoint/2010/main" val="49133412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Nadpis 1"/>
          <p:cNvSpPr>
            <a:spLocks noGrp="1"/>
          </p:cNvSpPr>
          <p:nvPr>
            <p:ph type="title"/>
          </p:nvPr>
        </p:nvSpPr>
        <p:spPr>
          <a:xfrm>
            <a:off x="1676400" y="274638"/>
            <a:ext cx="5867400" cy="487362"/>
          </a:xfrm>
        </p:spPr>
        <p:txBody>
          <a:bodyPr>
            <a:normAutofit fontScale="90000"/>
          </a:bodyPr>
          <a:lstStyle/>
          <a:p>
            <a:r>
              <a:rPr lang="cs-CZ" altLang="cs-CZ" smtClean="0"/>
              <a:t>osteofyty</a:t>
            </a:r>
          </a:p>
        </p:txBody>
      </p:sp>
      <p:pic>
        <p:nvPicPr>
          <p:cNvPr id="56323" name="Zástupný symbol pro obsah 3" descr="F:\ČLÁNKY\LITERATURA\LIT2013\MONO13\Obrázky_mon\osteofyty_C_páteř.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a:xfrm>
            <a:off x="533400" y="1295400"/>
            <a:ext cx="3124200" cy="4829175"/>
          </a:xfrm>
        </p:spPr>
      </p:pic>
      <p:pic>
        <p:nvPicPr>
          <p:cNvPr id="56324" name="Obrázek 4" descr="G:\ČLÁNKY\LITERATURA\LIT2013\MONO13\Obrázky_mon\osteofyt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295400"/>
            <a:ext cx="421322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416541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Obrázek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52400"/>
            <a:ext cx="70866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391054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Nadpis 1"/>
          <p:cNvSpPr>
            <a:spLocks noGrp="1"/>
          </p:cNvSpPr>
          <p:nvPr>
            <p:ph type="title"/>
          </p:nvPr>
        </p:nvSpPr>
        <p:spPr/>
        <p:txBody>
          <a:bodyPr/>
          <a:lstStyle/>
          <a:p>
            <a:r>
              <a:rPr lang="cs-CZ" altLang="cs-CZ" smtClean="0"/>
              <a:t>Synkinéza očních bulbů</a:t>
            </a:r>
          </a:p>
        </p:txBody>
      </p:sp>
      <p:pic>
        <p:nvPicPr>
          <p:cNvPr id="58371" name="Picture 4" descr="E:\Obrázky\synkinéza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143000"/>
            <a:ext cx="9124950" cy="481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2" name="TextovéPole 7"/>
          <p:cNvSpPr txBox="1">
            <a:spLocks noChangeArrowheads="1"/>
          </p:cNvSpPr>
          <p:nvPr/>
        </p:nvSpPr>
        <p:spPr bwMode="auto">
          <a:xfrm>
            <a:off x="0" y="6096000"/>
            <a:ext cx="91440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2600"/>
              <a:t>   Naznačen směr přirozené optické orientace pro lokomoci</a:t>
            </a:r>
          </a:p>
        </p:txBody>
      </p:sp>
    </p:spTree>
    <p:extLst>
      <p:ext uri="{BB962C8B-B14F-4D97-AF65-F5344CB8AC3E}">
        <p14:creationId xmlns:p14="http://schemas.microsoft.com/office/powerpoint/2010/main" val="240226892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Zástupný symbol pro obsah 3" descr="F:\ČLÁNKY\LITERATURA\LIT2014\MONO14\Obrázky_mon\Cyklobrýle.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a:xfrm>
            <a:off x="2514600" y="1905000"/>
            <a:ext cx="4286250" cy="3267075"/>
          </a:xfrm>
        </p:spPr>
      </p:pic>
    </p:spTree>
    <p:extLst>
      <p:ext uri="{BB962C8B-B14F-4D97-AF65-F5344CB8AC3E}">
        <p14:creationId xmlns:p14="http://schemas.microsoft.com/office/powerpoint/2010/main" val="393261763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eaLnBrk="1" hangingPunct="1"/>
            <a:r>
              <a:rPr lang="cs-CZ" altLang="cs-CZ" smtClean="0"/>
              <a:t>Volba ???</a:t>
            </a:r>
          </a:p>
        </p:txBody>
      </p:sp>
      <p:pic>
        <p:nvPicPr>
          <p:cNvPr id="60419" name="Picture 4" descr="kol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514600"/>
            <a:ext cx="3352800" cy="328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0" name="Picture 5" descr="kolo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2362200"/>
            <a:ext cx="5029200" cy="396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460072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90488"/>
            <a:ext cx="7777163"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360151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9" name="Object 3"/>
          <p:cNvGraphicFramePr>
            <a:graphicFrameLocks noGrp="1" noChangeAspect="1"/>
          </p:cNvGraphicFramePr>
          <p:nvPr>
            <p:ph type="subTitle" idx="4294967295"/>
          </p:nvPr>
        </p:nvGraphicFramePr>
        <p:xfrm>
          <a:off x="2555875" y="-4763"/>
          <a:ext cx="6588125" cy="4943476"/>
        </p:xfrm>
        <a:graphic>
          <a:graphicData uri="http://schemas.openxmlformats.org/presentationml/2006/ole">
            <mc:AlternateContent xmlns:mc="http://schemas.openxmlformats.org/markup-compatibility/2006">
              <mc:Choice xmlns:v="urn:schemas-microsoft-com:vml" Requires="v">
                <p:oleObj spid="_x0000_s10250" name="Rastrový obrázek" r:id="rId4" imgW="11069595" imgH="8306960" progId="Paint.Picture">
                  <p:embed/>
                </p:oleObj>
              </mc:Choice>
              <mc:Fallback>
                <p:oleObj name="Rastrový obrázek" r:id="rId4" imgW="11069595" imgH="8306960"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5875" y="-4763"/>
                        <a:ext cx="6588125" cy="4943476"/>
                      </a:xfrm>
                      <a:prstGeom prst="rect">
                        <a:avLst/>
                      </a:prstGeom>
                    </p:spPr>
                  </p:pic>
                </p:oleObj>
              </mc:Fallback>
            </mc:AlternateContent>
          </a:graphicData>
        </a:graphic>
      </p:graphicFrame>
      <p:graphicFrame>
        <p:nvGraphicFramePr>
          <p:cNvPr id="4102" name="Object 6"/>
          <p:cNvGraphicFramePr>
            <a:graphicFrameLocks noChangeAspect="1"/>
          </p:cNvGraphicFramePr>
          <p:nvPr/>
        </p:nvGraphicFramePr>
        <p:xfrm>
          <a:off x="0" y="3213100"/>
          <a:ext cx="2819400" cy="3644900"/>
        </p:xfrm>
        <a:graphic>
          <a:graphicData uri="http://schemas.openxmlformats.org/presentationml/2006/ole">
            <mc:AlternateContent xmlns:mc="http://schemas.openxmlformats.org/markup-compatibility/2006">
              <mc:Choice xmlns:v="urn:schemas-microsoft-com:vml" Requires="v">
                <p:oleObj spid="_x0000_s10251" name="Rastrový obrázek" r:id="rId6" imgW="9685714" imgH="12527124" progId="Paint.Picture">
                  <p:embed/>
                </p:oleObj>
              </mc:Choice>
              <mc:Fallback>
                <p:oleObj name="Rastrový obrázek" r:id="rId6" imgW="9685714" imgH="12527124" progId="Paint.Picture">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213100"/>
                        <a:ext cx="2819400" cy="364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40503439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Lokomoční funkce končetin člověka</a:t>
            </a:r>
          </a:p>
        </p:txBody>
      </p:sp>
      <p:sp>
        <p:nvSpPr>
          <p:cNvPr id="3" name="Zástupný symbol pro obsah 2"/>
          <p:cNvSpPr>
            <a:spLocks noGrp="1"/>
          </p:cNvSpPr>
          <p:nvPr>
            <p:ph idx="1"/>
          </p:nvPr>
        </p:nvSpPr>
        <p:spPr>
          <a:xfrm>
            <a:off x="457200" y="1844824"/>
            <a:ext cx="5122912" cy="4680520"/>
          </a:xfrm>
        </p:spPr>
        <p:txBody>
          <a:bodyPr/>
          <a:lstStyle/>
          <a:p>
            <a:r>
              <a:rPr lang="cs-CZ" dirty="0"/>
              <a:t>bazální forma lokomoce pro ramenní pletenec – pohyb HKK při spontánním plazení</a:t>
            </a:r>
          </a:p>
          <a:p>
            <a:r>
              <a:rPr lang="cs-CZ" b="1" dirty="0" smtClean="0"/>
              <a:t>370 mil. let</a:t>
            </a:r>
            <a:endParaRPr lang="cs-CZ" b="1" dirty="0"/>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2851" y="1196752"/>
            <a:ext cx="3381149" cy="5267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106129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body" idx="1"/>
          </p:nvPr>
        </p:nvSpPr>
        <p:spPr>
          <a:xfrm>
            <a:off x="-180975" y="0"/>
            <a:ext cx="9540875" cy="6858000"/>
          </a:xfrm>
        </p:spPr>
        <p:txBody>
          <a:bodyPr/>
          <a:lstStyle/>
          <a:p>
            <a:pPr>
              <a:lnSpc>
                <a:spcPct val="90000"/>
              </a:lnSpc>
              <a:buFontTx/>
              <a:buNone/>
            </a:pPr>
            <a:r>
              <a:rPr lang="cs-CZ" altLang="cs-CZ" sz="4000"/>
              <a:t>  </a:t>
            </a:r>
            <a:r>
              <a:rPr lang="cs-CZ" altLang="cs-CZ" sz="4000" b="1"/>
              <a:t>Chybné nastavení - z oblasti nejsilnější propriocepce – z krční páteře. </a:t>
            </a:r>
          </a:p>
          <a:p>
            <a:pPr>
              <a:lnSpc>
                <a:spcPct val="90000"/>
              </a:lnSpc>
              <a:buFontTx/>
              <a:buNone/>
            </a:pPr>
            <a:r>
              <a:rPr lang="cs-CZ" altLang="cs-CZ" sz="4000" b="1"/>
              <a:t>  Vzájemné řetězení ukazuje i ovlivnění postury z akrálních oblastí. Špatný úchop nebo nastavení ruky a špatný „úchop terénu“ nohou -  zřetězí decentraci do vzdálených oblastí. </a:t>
            </a:r>
          </a:p>
          <a:p>
            <a:pPr>
              <a:lnSpc>
                <a:spcPct val="90000"/>
              </a:lnSpc>
              <a:buFontTx/>
              <a:buNone/>
            </a:pPr>
            <a:r>
              <a:rPr lang="cs-CZ" altLang="cs-CZ" sz="4000" b="1"/>
              <a:t> O silném ovlivnění hybné soustavy z akrálních částí – ruka, noha - svědčí silná aference soustředěná na dlani a plosce.</a:t>
            </a:r>
          </a:p>
        </p:txBody>
      </p:sp>
    </p:spTree>
    <p:extLst>
      <p:ext uri="{BB962C8B-B14F-4D97-AF65-F5344CB8AC3E}">
        <p14:creationId xmlns:p14="http://schemas.microsoft.com/office/powerpoint/2010/main" val="159043335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90488"/>
            <a:ext cx="7777163" cy="6626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377079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651" name="Object 3"/>
          <p:cNvGraphicFramePr>
            <a:graphicFrameLocks noGrp="1" noChangeAspect="1"/>
          </p:cNvGraphicFramePr>
          <p:nvPr>
            <p:ph idx="1"/>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11270" name="Rastrový obrázek" r:id="rId4" imgW="24685714" imgH="18514286" progId="Paint.Picture">
                  <p:embed/>
                </p:oleObj>
              </mc:Choice>
              <mc:Fallback>
                <p:oleObj name="Rastrový obrázek" r:id="rId4" imgW="24685714" imgH="18514286"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134464269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23" name="Object 3"/>
          <p:cNvGraphicFramePr>
            <a:graphicFrameLocks noGrp="1" noChangeAspect="1"/>
          </p:cNvGraphicFramePr>
          <p:nvPr>
            <p:ph/>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12294" name="Rastrový obrázek" r:id="rId4" imgW="24685714" imgH="18514286" progId="Paint.Picture">
                  <p:embed/>
                </p:oleObj>
              </mc:Choice>
              <mc:Fallback>
                <p:oleObj name="Rastrový obrázek" r:id="rId4" imgW="24685714" imgH="18514286"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424643576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type="body" idx="1"/>
          </p:nvPr>
        </p:nvSpPr>
        <p:spPr>
          <a:xfrm>
            <a:off x="323850" y="188913"/>
            <a:ext cx="8640763" cy="6669087"/>
          </a:xfrm>
        </p:spPr>
        <p:txBody>
          <a:bodyPr/>
          <a:lstStyle/>
          <a:p>
            <a:r>
              <a:rPr lang="cs-CZ" altLang="cs-CZ" sz="4000" b="1">
                <a:solidFill>
                  <a:srgbClr val="FF3300"/>
                </a:solidFill>
              </a:rPr>
              <a:t>extenze osového orgánu, </a:t>
            </a:r>
          </a:p>
          <a:p>
            <a:r>
              <a:rPr lang="cs-CZ" altLang="cs-CZ" sz="4000" b="1">
                <a:solidFill>
                  <a:srgbClr val="FFFF00"/>
                </a:solidFill>
              </a:rPr>
              <a:t>zevní rotace v kořenových kloubech,</a:t>
            </a:r>
            <a:r>
              <a:rPr lang="cs-CZ" altLang="cs-CZ" sz="4000" b="1"/>
              <a:t> </a:t>
            </a:r>
          </a:p>
          <a:p>
            <a:r>
              <a:rPr lang="cs-CZ" altLang="cs-CZ" sz="4000" b="1">
                <a:solidFill>
                  <a:srgbClr val="000099"/>
                </a:solidFill>
              </a:rPr>
              <a:t>vyvážené postavení akrálních částí.</a:t>
            </a:r>
            <a:r>
              <a:rPr lang="cs-CZ" altLang="cs-CZ" b="1"/>
              <a:t> </a:t>
            </a:r>
          </a:p>
          <a:p>
            <a:pPr>
              <a:buFontTx/>
              <a:buNone/>
            </a:pPr>
            <a:r>
              <a:rPr lang="cs-CZ" altLang="cs-CZ" b="1"/>
              <a:t>   </a:t>
            </a:r>
          </a:p>
          <a:p>
            <a:pPr>
              <a:buFontTx/>
              <a:buNone/>
            </a:pPr>
            <a:r>
              <a:rPr lang="cs-CZ" altLang="cs-CZ" b="1" i="1"/>
              <a:t>Toto nastavení uvádí do centrovaného postavení ostatní klouby</a:t>
            </a:r>
            <a:r>
              <a:rPr lang="cs-CZ" altLang="cs-CZ" b="1"/>
              <a:t>, vzniká předpoklad optimalizace zátěže kloubů v průběhu pohybu prostřednictvím funkční centrace kloubů, klouby budou pracovat s anatomicky limitovaným minimálním plošným zatížením v celé své možné exkurzi.</a:t>
            </a:r>
            <a:r>
              <a:rPr lang="cs-CZ" altLang="cs-CZ"/>
              <a:t> </a:t>
            </a:r>
          </a:p>
        </p:txBody>
      </p:sp>
    </p:spTree>
    <p:extLst>
      <p:ext uri="{BB962C8B-B14F-4D97-AF65-F5344CB8AC3E}">
        <p14:creationId xmlns:p14="http://schemas.microsoft.com/office/powerpoint/2010/main" val="351631594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44" name="Object 4"/>
          <p:cNvGraphicFramePr>
            <a:graphicFrameLocks noChangeAspect="1"/>
          </p:cNvGraphicFramePr>
          <p:nvPr/>
        </p:nvGraphicFramePr>
        <p:xfrm>
          <a:off x="1973263" y="0"/>
          <a:ext cx="5197475" cy="6858000"/>
        </p:xfrm>
        <a:graphic>
          <a:graphicData uri="http://schemas.openxmlformats.org/presentationml/2006/ole">
            <mc:AlternateContent xmlns:mc="http://schemas.openxmlformats.org/markup-compatibility/2006">
              <mc:Choice xmlns:v="urn:schemas-microsoft-com:vml" Requires="v">
                <p:oleObj spid="_x0000_s13318" name="Rastrový obrázek" r:id="rId4" imgW="16451971" imgH="21710505" progId="Paint.Picture">
                  <p:embed/>
                </p:oleObj>
              </mc:Choice>
              <mc:Fallback>
                <p:oleObj name="Rastrový obrázek" r:id="rId4" imgW="16451971" imgH="21710505"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3263" y="0"/>
                        <a:ext cx="51974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35105212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0483" name="Rectangle 3"/>
          <p:cNvSpPr>
            <a:spLocks noGrp="1" noChangeArrowheads="1"/>
          </p:cNvSpPr>
          <p:nvPr>
            <p:ph type="body" sz="half" idx="1"/>
          </p:nvPr>
        </p:nvSpPr>
        <p:spPr>
          <a:xfrm>
            <a:off x="0" y="188913"/>
            <a:ext cx="9144000" cy="3527425"/>
          </a:xfrm>
        </p:spPr>
        <p:txBody>
          <a:bodyPr/>
          <a:lstStyle/>
          <a:p>
            <a:r>
              <a:rPr lang="cs-CZ" altLang="cs-CZ" b="1">
                <a:solidFill>
                  <a:srgbClr val="FFFF66"/>
                </a:solidFill>
              </a:rPr>
              <a:t>Základní posturální i hybné stereotypy jsou velmi silně fixovány v oblasti subkortikální, k posilování dochází denně. Držení těla a např. chůze nebo vstávání ze sedu se nachází mimo volní kontrolu a jejich přebudování je velmi obtížné.</a:t>
            </a:r>
            <a:r>
              <a:rPr lang="cs-CZ" altLang="cs-CZ"/>
              <a:t> </a:t>
            </a:r>
          </a:p>
        </p:txBody>
      </p:sp>
      <p:graphicFrame>
        <p:nvGraphicFramePr>
          <p:cNvPr id="20484" name="Object 4"/>
          <p:cNvGraphicFramePr>
            <a:graphicFrameLocks noGrp="1" noChangeAspect="1"/>
          </p:cNvGraphicFramePr>
          <p:nvPr>
            <p:ph sz="half" idx="2"/>
          </p:nvPr>
        </p:nvGraphicFramePr>
        <p:xfrm>
          <a:off x="2555875" y="2852738"/>
          <a:ext cx="4818063" cy="3829050"/>
        </p:xfrm>
        <a:graphic>
          <a:graphicData uri="http://schemas.openxmlformats.org/presentationml/2006/ole">
            <mc:AlternateContent xmlns:mc="http://schemas.openxmlformats.org/markup-compatibility/2006">
              <mc:Choice xmlns:v="urn:schemas-microsoft-com:vml" Requires="v">
                <p:oleObj spid="_x0000_s14342" name="Rastrový obrázek" r:id="rId4" imgW="11161905" imgH="7392432" progId="Obraz programu Malování">
                  <p:embed/>
                </p:oleObj>
              </mc:Choice>
              <mc:Fallback>
                <p:oleObj name="Rastrový obrázek" r:id="rId4" imgW="11161905" imgH="7392432" progId="Obraz programu Malování">
                  <p:embed/>
                  <p:pic>
                    <p:nvPicPr>
                      <p:cNvPr id="0" name=""/>
                      <p:cNvPicPr>
                        <a:picLocks noChangeAspect="1" noChangeArrowheads="1"/>
                      </p:cNvPicPr>
                      <p:nvPr/>
                    </p:nvPicPr>
                    <p:blipFill>
                      <a:blip r:embed="rId5">
                        <a:lum bright="-24000" contrast="24000"/>
                        <a:extLst>
                          <a:ext uri="{28A0092B-C50C-407E-A947-70E740481C1C}">
                            <a14:useLocalDpi xmlns:a14="http://schemas.microsoft.com/office/drawing/2010/main" val="0"/>
                          </a:ext>
                        </a:extLst>
                      </a:blip>
                      <a:srcRect/>
                      <a:stretch>
                        <a:fillRect/>
                      </a:stretch>
                    </p:blipFill>
                    <p:spPr bwMode="auto">
                      <a:xfrm>
                        <a:off x="2555875" y="2852738"/>
                        <a:ext cx="4818063" cy="3829050"/>
                      </a:xfrm>
                      <a:prstGeom prst="rect">
                        <a:avLst/>
                      </a:prstGeom>
                      <a:noFill/>
                      <a:ln w="9525">
                        <a:solidFill>
                          <a:srgbClr val="99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409956815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685800" y="381000"/>
            <a:ext cx="7772400" cy="1143000"/>
          </a:xfrm>
        </p:spPr>
        <p:txBody>
          <a:bodyPr/>
          <a:lstStyle/>
          <a:p>
            <a:r>
              <a:rPr lang="cs-CZ" altLang="cs-CZ" sz="6600" b="1" i="1" dirty="0">
                <a:solidFill>
                  <a:schemeClr val="accent3">
                    <a:lumMod val="50000"/>
                  </a:schemeClr>
                </a:solidFill>
              </a:rPr>
              <a:t>Z</a:t>
            </a:r>
            <a:r>
              <a:rPr lang="cs-CZ" altLang="cs-CZ" b="1" i="1" dirty="0">
                <a:solidFill>
                  <a:schemeClr val="accent3">
                    <a:lumMod val="50000"/>
                  </a:schemeClr>
                </a:solidFill>
              </a:rPr>
              <a:t>ÁVĚR</a:t>
            </a:r>
          </a:p>
        </p:txBody>
      </p:sp>
      <p:sp>
        <p:nvSpPr>
          <p:cNvPr id="21507" name="Rectangle 3"/>
          <p:cNvSpPr>
            <a:spLocks noGrp="1" noChangeArrowheads="1"/>
          </p:cNvSpPr>
          <p:nvPr>
            <p:ph type="body" idx="1"/>
          </p:nvPr>
        </p:nvSpPr>
        <p:spPr>
          <a:xfrm>
            <a:off x="457200" y="1447800"/>
            <a:ext cx="8497888" cy="4543425"/>
          </a:xfrm>
        </p:spPr>
        <p:txBody>
          <a:bodyPr/>
          <a:lstStyle/>
          <a:p>
            <a:pPr>
              <a:lnSpc>
                <a:spcPct val="80000"/>
              </a:lnSpc>
              <a:buFontTx/>
              <a:buNone/>
            </a:pPr>
            <a:r>
              <a:rPr lang="cs-CZ" altLang="cs-CZ" sz="4400" b="1" dirty="0"/>
              <a:t>  </a:t>
            </a:r>
            <a:r>
              <a:rPr lang="cs-CZ" altLang="cs-CZ" sz="4400" b="1" dirty="0">
                <a:solidFill>
                  <a:srgbClr val="00B050"/>
                </a:solidFill>
              </a:rPr>
              <a:t>Schopnost vytvořit správnou orientovanou </a:t>
            </a:r>
            <a:r>
              <a:rPr lang="cs-CZ" altLang="cs-CZ" sz="4400" b="1" dirty="0" err="1">
                <a:solidFill>
                  <a:srgbClr val="00B050"/>
                </a:solidFill>
              </a:rPr>
              <a:t>posturu</a:t>
            </a:r>
            <a:r>
              <a:rPr lang="cs-CZ" altLang="cs-CZ" sz="4400" b="1" dirty="0">
                <a:solidFill>
                  <a:srgbClr val="00B050"/>
                </a:solidFill>
              </a:rPr>
              <a:t> </a:t>
            </a:r>
            <a:r>
              <a:rPr lang="cs-CZ" altLang="cs-CZ" sz="4400" b="1" dirty="0"/>
              <a:t>v úvodní fázi sportovního pohybu podle zásad lidské posturální ontogeneze můžeme považovat za bazální předpoklad pro </a:t>
            </a:r>
            <a:r>
              <a:rPr lang="cs-CZ" altLang="cs-CZ" sz="4800" b="1" i="1" dirty="0"/>
              <a:t>technický</a:t>
            </a:r>
            <a:r>
              <a:rPr lang="cs-CZ" altLang="cs-CZ" sz="4400" b="1" dirty="0"/>
              <a:t> a tím i </a:t>
            </a:r>
            <a:r>
              <a:rPr lang="cs-CZ" altLang="cs-CZ" sz="4800" b="1" i="1" dirty="0"/>
              <a:t>výkonnostní </a:t>
            </a:r>
            <a:r>
              <a:rPr lang="cs-CZ" altLang="cs-CZ" sz="4400" b="1" dirty="0"/>
              <a:t>růst sportovce (zlatá klec).</a:t>
            </a:r>
            <a:r>
              <a:rPr lang="cs-CZ" altLang="cs-CZ" sz="2800" dirty="0"/>
              <a:t> </a:t>
            </a:r>
          </a:p>
        </p:txBody>
      </p:sp>
    </p:spTree>
    <p:extLst>
      <p:ext uri="{BB962C8B-B14F-4D97-AF65-F5344CB8AC3E}">
        <p14:creationId xmlns:p14="http://schemas.microsoft.com/office/powerpoint/2010/main" val="419764074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4278" name="Object 6"/>
          <p:cNvGraphicFramePr>
            <a:graphicFrameLocks noGrp="1" noChangeAspect="1"/>
          </p:cNvGraphicFramePr>
          <p:nvPr>
            <p:ph sz="half" idx="1"/>
          </p:nvPr>
        </p:nvGraphicFramePr>
        <p:xfrm>
          <a:off x="1042988" y="1981200"/>
          <a:ext cx="3095625" cy="4114800"/>
        </p:xfrm>
        <a:graphic>
          <a:graphicData uri="http://schemas.openxmlformats.org/presentationml/2006/ole">
            <mc:AlternateContent xmlns:mc="http://schemas.openxmlformats.org/markup-compatibility/2006">
              <mc:Choice xmlns:v="urn:schemas-microsoft-com:vml" Requires="v">
                <p:oleObj spid="_x0000_s15370" name="Rastrový obrázek" r:id="rId4" imgW="9431066" imgH="12533333" progId="Paint.Picture">
                  <p:embed/>
                </p:oleObj>
              </mc:Choice>
              <mc:Fallback>
                <p:oleObj name="Rastrový obrázek" r:id="rId4" imgW="9431066" imgH="12533333"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2988" y="1981200"/>
                        <a:ext cx="3095625" cy="4114800"/>
                      </a:xfrm>
                      <a:prstGeom prst="rect">
                        <a:avLst/>
                      </a:prstGeom>
                    </p:spPr>
                  </p:pic>
                </p:oleObj>
              </mc:Fallback>
            </mc:AlternateContent>
          </a:graphicData>
        </a:graphic>
      </p:graphicFrame>
      <p:graphicFrame>
        <p:nvGraphicFramePr>
          <p:cNvPr id="54279" name="Object 7"/>
          <p:cNvGraphicFramePr>
            <a:graphicFrameLocks noGrp="1" noChangeAspect="1"/>
          </p:cNvGraphicFramePr>
          <p:nvPr>
            <p:ph sz="half" idx="2"/>
          </p:nvPr>
        </p:nvGraphicFramePr>
        <p:xfrm>
          <a:off x="4960938" y="1981200"/>
          <a:ext cx="3182937" cy="4114800"/>
        </p:xfrm>
        <a:graphic>
          <a:graphicData uri="http://schemas.openxmlformats.org/presentationml/2006/ole">
            <mc:AlternateContent xmlns:mc="http://schemas.openxmlformats.org/markup-compatibility/2006">
              <mc:Choice xmlns:v="urn:schemas-microsoft-com:vml" Requires="v">
                <p:oleObj spid="_x0000_s15371" name="Rastrový obrázek" r:id="rId6" imgW="9685714" imgH="12527124" progId="Paint.Picture">
                  <p:embed/>
                </p:oleObj>
              </mc:Choice>
              <mc:Fallback>
                <p:oleObj name="Rastrový obrázek" r:id="rId6" imgW="9685714" imgH="12527124" progId="Paint.Picture">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60938" y="1981200"/>
                        <a:ext cx="3182937"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74653008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4"/>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a:noFill/>
        </p:spPr>
      </p:pic>
    </p:spTree>
    <p:extLst>
      <p:ext uri="{BB962C8B-B14F-4D97-AF65-F5344CB8AC3E}">
        <p14:creationId xmlns:p14="http://schemas.microsoft.com/office/powerpoint/2010/main" val="31124671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555776" y="98190"/>
            <a:ext cx="2160240" cy="6759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395536" y="146978"/>
            <a:ext cx="2016224" cy="6646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2" name="Objekt 1"/>
          <p:cNvGraphicFramePr>
            <a:graphicFrameLocks noChangeAspect="1"/>
          </p:cNvGraphicFramePr>
          <p:nvPr>
            <p:extLst>
              <p:ext uri="{D42A27DB-BD31-4B8C-83A1-F6EECF244321}">
                <p14:modId xmlns:p14="http://schemas.microsoft.com/office/powerpoint/2010/main" val="3476857802"/>
              </p:ext>
            </p:extLst>
          </p:nvPr>
        </p:nvGraphicFramePr>
        <p:xfrm>
          <a:off x="4849368" y="1052736"/>
          <a:ext cx="4348076" cy="3312368"/>
        </p:xfrm>
        <a:graphic>
          <a:graphicData uri="http://schemas.openxmlformats.org/presentationml/2006/ole">
            <mc:AlternateContent xmlns:mc="http://schemas.openxmlformats.org/markup-compatibility/2006">
              <mc:Choice xmlns:v="urn:schemas-microsoft-com:vml" Requires="v">
                <p:oleObj spid="_x0000_s7175" name="Rastrový obrázek" r:id="rId5" imgW="11526859" imgH="8333333" progId="PBrush">
                  <p:embed/>
                </p:oleObj>
              </mc:Choice>
              <mc:Fallback>
                <p:oleObj name="Rastrový obrázek" r:id="rId5" imgW="11526859" imgH="8333333" progId="PBrush">
                  <p:embed/>
                  <p:pic>
                    <p:nvPicPr>
                      <p:cNvPr id="0" name="Object 19"/>
                      <p:cNvPicPr>
                        <a:picLocks noChangeAspect="1" noChangeArrowheads="1"/>
                      </p:cNvPicPr>
                      <p:nvPr/>
                    </p:nvPicPr>
                    <p:blipFill>
                      <a:blip r:embed="rId6">
                        <a:lum bright="6000"/>
                        <a:extLst>
                          <a:ext uri="{28A0092B-C50C-407E-A947-70E740481C1C}">
                            <a14:useLocalDpi xmlns:a14="http://schemas.microsoft.com/office/drawing/2010/main" val="0"/>
                          </a:ext>
                        </a:extLst>
                      </a:blip>
                      <a:srcRect/>
                      <a:stretch>
                        <a:fillRect/>
                      </a:stretch>
                    </p:blipFill>
                    <p:spPr bwMode="auto">
                      <a:xfrm>
                        <a:off x="4849368" y="1052736"/>
                        <a:ext cx="4348076" cy="3312368"/>
                      </a:xfrm>
                      <a:prstGeom prst="rect">
                        <a:avLst/>
                      </a:prstGeom>
                      <a:noFill/>
                      <a:ln>
                        <a:noFill/>
                      </a:ln>
                      <a:effectLst/>
                    </p:spPr>
                  </p:pic>
                </p:oleObj>
              </mc:Fallback>
            </mc:AlternateContent>
          </a:graphicData>
        </a:graphic>
      </p:graphicFrame>
      <p:sp>
        <p:nvSpPr>
          <p:cNvPr id="6" name="Šipka nahoru 5"/>
          <p:cNvSpPr/>
          <p:nvPr/>
        </p:nvSpPr>
        <p:spPr>
          <a:xfrm rot="3288714">
            <a:off x="287523" y="397128"/>
            <a:ext cx="216024" cy="792088"/>
          </a:xfrm>
          <a:prstGeom prst="up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FF0000"/>
              </a:solidFill>
            </a:endParaRPr>
          </a:p>
        </p:txBody>
      </p:sp>
      <p:sp>
        <p:nvSpPr>
          <p:cNvPr id="7" name="Šipka nahoru 6"/>
          <p:cNvSpPr/>
          <p:nvPr/>
        </p:nvSpPr>
        <p:spPr>
          <a:xfrm rot="3253127">
            <a:off x="2303748" y="4941168"/>
            <a:ext cx="216024" cy="792088"/>
          </a:xfrm>
          <a:prstGeom prst="up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FF0000"/>
              </a:solidFill>
            </a:endParaRPr>
          </a:p>
        </p:txBody>
      </p:sp>
      <p:sp>
        <p:nvSpPr>
          <p:cNvPr id="8" name="Šipka nahoru 7"/>
          <p:cNvSpPr/>
          <p:nvPr/>
        </p:nvSpPr>
        <p:spPr>
          <a:xfrm rot="13965292">
            <a:off x="6572824" y="910364"/>
            <a:ext cx="216024" cy="792088"/>
          </a:xfrm>
          <a:prstGeom prst="up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FF0000"/>
              </a:solidFill>
            </a:endParaRPr>
          </a:p>
        </p:txBody>
      </p:sp>
      <p:sp>
        <p:nvSpPr>
          <p:cNvPr id="9" name="Šipka nahoru 8"/>
          <p:cNvSpPr/>
          <p:nvPr/>
        </p:nvSpPr>
        <p:spPr>
          <a:xfrm rot="13965292">
            <a:off x="7940975" y="946006"/>
            <a:ext cx="216024" cy="792088"/>
          </a:xfrm>
          <a:prstGeom prst="up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FF0000"/>
              </a:solidFill>
            </a:endParaRPr>
          </a:p>
        </p:txBody>
      </p:sp>
    </p:spTree>
    <p:extLst>
      <p:ext uri="{BB962C8B-B14F-4D97-AF65-F5344CB8AC3E}">
        <p14:creationId xmlns:p14="http://schemas.microsoft.com/office/powerpoint/2010/main" val="418902312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5"/>
          <p:cNvSpPr>
            <a:spLocks noGrp="1" noChangeArrowheads="1"/>
          </p:cNvSpPr>
          <p:nvPr>
            <p:ph type="title"/>
          </p:nvPr>
        </p:nvSpPr>
        <p:spPr>
          <a:xfrm>
            <a:off x="611188" y="0"/>
            <a:ext cx="7772400" cy="1143000"/>
          </a:xfrm>
        </p:spPr>
        <p:txBody>
          <a:bodyPr/>
          <a:lstStyle/>
          <a:p>
            <a:pPr eaLnBrk="1" hangingPunct="1"/>
            <a:r>
              <a:rPr lang="cs-CZ" altLang="cs-CZ" smtClean="0"/>
              <a:t>EMG</a:t>
            </a:r>
          </a:p>
        </p:txBody>
      </p:sp>
      <p:pic>
        <p:nvPicPr>
          <p:cNvPr id="3075" name="Picture 4" descr="Cpáteř"/>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1700213"/>
            <a:ext cx="9144000" cy="4273550"/>
          </a:xfrm>
          <a:noFill/>
        </p:spPr>
      </p:pic>
    </p:spTree>
    <p:extLst>
      <p:ext uri="{BB962C8B-B14F-4D97-AF65-F5344CB8AC3E}">
        <p14:creationId xmlns:p14="http://schemas.microsoft.com/office/powerpoint/2010/main" val="193806831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5"/>
          <p:cNvSpPr>
            <a:spLocks noGrp="1" noChangeArrowheads="1"/>
          </p:cNvSpPr>
          <p:nvPr>
            <p:ph type="title"/>
          </p:nvPr>
        </p:nvSpPr>
        <p:spPr>
          <a:xfrm>
            <a:off x="685800" y="115888"/>
            <a:ext cx="8062913" cy="1944687"/>
          </a:xfrm>
        </p:spPr>
        <p:txBody>
          <a:bodyPr/>
          <a:lstStyle/>
          <a:p>
            <a:pPr eaLnBrk="1" hangingPunct="1"/>
            <a:r>
              <a:rPr lang="cs-CZ" altLang="cs-CZ" smtClean="0"/>
              <a:t>m.sternocleidomastoideus dx. </a:t>
            </a:r>
            <a:br>
              <a:rPr lang="cs-CZ" altLang="cs-CZ" smtClean="0"/>
            </a:br>
            <a:r>
              <a:rPr lang="cs-CZ" altLang="cs-CZ" smtClean="0"/>
              <a:t>m. pectoralis major dx.</a:t>
            </a:r>
          </a:p>
        </p:txBody>
      </p:sp>
      <p:pic>
        <p:nvPicPr>
          <p:cNvPr id="4099" name="Picture 8" descr="elekt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828800" y="1981200"/>
            <a:ext cx="5486400" cy="4114800"/>
          </a:xfrm>
        </p:spPr>
      </p:pic>
    </p:spTree>
    <p:extLst>
      <p:ext uri="{BB962C8B-B14F-4D97-AF65-F5344CB8AC3E}">
        <p14:creationId xmlns:p14="http://schemas.microsoft.com/office/powerpoint/2010/main" val="301457780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9" descr="C páteř"/>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3582988" y="0"/>
            <a:ext cx="5561012" cy="6858000"/>
          </a:xfrm>
          <a:noFill/>
        </p:spPr>
      </p:pic>
      <p:graphicFrame>
        <p:nvGraphicFramePr>
          <p:cNvPr id="5123" name="Object 12"/>
          <p:cNvGraphicFramePr>
            <a:graphicFrameLocks noGrp="1" noChangeAspect="1"/>
          </p:cNvGraphicFramePr>
          <p:nvPr>
            <p:ph sz="half" idx="2"/>
          </p:nvPr>
        </p:nvGraphicFramePr>
        <p:xfrm>
          <a:off x="0" y="549275"/>
          <a:ext cx="3760788" cy="5843588"/>
        </p:xfrm>
        <a:graphic>
          <a:graphicData uri="http://schemas.openxmlformats.org/presentationml/2006/ole">
            <mc:AlternateContent xmlns:mc="http://schemas.openxmlformats.org/markup-compatibility/2006">
              <mc:Choice xmlns:v="urn:schemas-microsoft-com:vml" Requires="v">
                <p:oleObj spid="_x0000_s16389" name="Rastrový obrázek" r:id="rId5" imgW="7571429" imgH="11761905" progId="Paint.Picture">
                  <p:embed/>
                </p:oleObj>
              </mc:Choice>
              <mc:Fallback>
                <p:oleObj name="Rastrový obrázek" r:id="rId5" imgW="7571429" imgH="11761905" progId="Paint.Pictur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49275"/>
                        <a:ext cx="3760788" cy="5843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127234839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0875" y="0"/>
            <a:ext cx="5713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5" descr="Cpáteř+akra"/>
          <p:cNvPicPr>
            <a:picLocks noChangeAspect="1" noChangeArrowheads="1"/>
          </p:cNvPicPr>
          <p:nvPr/>
        </p:nvPicPr>
        <p:blipFill>
          <a:blip r:embed="rId4" cstate="print">
            <a:lum bright="12000"/>
            <a:extLst>
              <a:ext uri="{28A0092B-C50C-407E-A947-70E740481C1C}">
                <a14:useLocalDpi xmlns:a14="http://schemas.microsoft.com/office/drawing/2010/main" val="0"/>
              </a:ext>
            </a:extLst>
          </a:blip>
          <a:srcRect/>
          <a:stretch>
            <a:fillRect/>
          </a:stretch>
        </p:blipFill>
        <p:spPr bwMode="auto">
          <a:xfrm>
            <a:off x="684213" y="188913"/>
            <a:ext cx="1933575"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310007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Ště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123825"/>
            <a:ext cx="7704137" cy="664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tangle 3"/>
          <p:cNvSpPr>
            <a:spLocks noChangeArrowheads="1"/>
          </p:cNvSpPr>
          <p:nvPr/>
        </p:nvSpPr>
        <p:spPr bwMode="auto">
          <a:xfrm>
            <a:off x="179388" y="96838"/>
            <a:ext cx="8713787"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cs-CZ" altLang="cs-CZ" b="1">
                <a:solidFill>
                  <a:srgbClr val="FEE66E"/>
                </a:solidFill>
                <a:cs typeface="Times New Roman" pitchFamily="18" charset="0"/>
              </a:rPr>
              <a:t>dlouhodobá zátěž bez porušení struktury</a:t>
            </a:r>
          </a:p>
          <a:p>
            <a:pPr algn="ctr" eaLnBrk="1" hangingPunct="1"/>
            <a:r>
              <a:rPr lang="cs-CZ" altLang="cs-CZ" b="1">
                <a:solidFill>
                  <a:srgbClr val="FEE66E"/>
                </a:solidFill>
                <a:cs typeface="Times New Roman" pitchFamily="18" charset="0"/>
              </a:rPr>
              <a:t>pohybové stereotypy v „mantinelech“ posturální ontogeneze </a:t>
            </a:r>
          </a:p>
          <a:p>
            <a:pPr algn="ctr" eaLnBrk="1" hangingPunct="1"/>
            <a:r>
              <a:rPr lang="cs-CZ" altLang="cs-CZ" b="1">
                <a:solidFill>
                  <a:srgbClr val="FEE66E"/>
                </a:solidFill>
                <a:cs typeface="Times New Roman" pitchFamily="18" charset="0"/>
              </a:rPr>
              <a:t>funkční centrace kloubů </a:t>
            </a:r>
          </a:p>
        </p:txBody>
      </p:sp>
    </p:spTree>
    <p:extLst>
      <p:ext uri="{BB962C8B-B14F-4D97-AF65-F5344CB8AC3E}">
        <p14:creationId xmlns:p14="http://schemas.microsoft.com/office/powerpoint/2010/main" val="83619122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7156" name="Object 4"/>
          <p:cNvGraphicFramePr>
            <a:graphicFrameLocks noChangeAspect="1"/>
          </p:cNvGraphicFramePr>
          <p:nvPr/>
        </p:nvGraphicFramePr>
        <p:xfrm>
          <a:off x="0" y="115888"/>
          <a:ext cx="9144000" cy="6611937"/>
        </p:xfrm>
        <a:graphic>
          <a:graphicData uri="http://schemas.openxmlformats.org/presentationml/2006/ole">
            <mc:AlternateContent xmlns:mc="http://schemas.openxmlformats.org/markup-compatibility/2006">
              <mc:Choice xmlns:v="urn:schemas-microsoft-com:vml" Requires="v">
                <p:oleObj spid="_x0000_s17413" name="Rastrový obrázek" r:id="rId4" imgW="11526859" imgH="8333333" progId="Obraz programu Malování">
                  <p:embed/>
                </p:oleObj>
              </mc:Choice>
              <mc:Fallback>
                <p:oleObj name="Rastrový obrázek" r:id="rId4" imgW="11526859" imgH="8333333" progId="Obraz programu Malování">
                  <p:embed/>
                  <p:pic>
                    <p:nvPicPr>
                      <p:cNvPr id="0" name=""/>
                      <p:cNvPicPr>
                        <a:picLocks noChangeAspect="1" noChangeArrowheads="1"/>
                      </p:cNvPicPr>
                      <p:nvPr/>
                    </p:nvPicPr>
                    <p:blipFill>
                      <a:blip r:embed="rId5">
                        <a:lum bright="6000"/>
                        <a:extLst>
                          <a:ext uri="{28A0092B-C50C-407E-A947-70E740481C1C}">
                            <a14:useLocalDpi xmlns:a14="http://schemas.microsoft.com/office/drawing/2010/main" val="0"/>
                          </a:ext>
                        </a:extLst>
                      </a:blip>
                      <a:srcRect/>
                      <a:stretch>
                        <a:fillRect/>
                      </a:stretch>
                    </p:blipFill>
                    <p:spPr bwMode="auto">
                      <a:xfrm>
                        <a:off x="0" y="115888"/>
                        <a:ext cx="9144000" cy="6611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9373038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77156"/>
                                        </p:tgtEl>
                                        <p:attrNameLst>
                                          <p:attrName>style.visibility</p:attrName>
                                        </p:attrNameLst>
                                      </p:cBhvr>
                                      <p:to>
                                        <p:strVal val="visible"/>
                                      </p:to>
                                    </p:set>
                                    <p:animEffect transition="in" filter="dissolve">
                                      <p:cBhvr>
                                        <p:cTn id="7" dur="500"/>
                                        <p:tgtEl>
                                          <p:spTgt spid="177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F:\SPORTOVNÍ STUDIE\vojta2.JP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3850" y="620713"/>
            <a:ext cx="6969125" cy="580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2367852"/>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cs-CZ" altLang="cs-CZ" smtClean="0"/>
              <a:t>KOLO</a:t>
            </a:r>
          </a:p>
        </p:txBody>
      </p:sp>
      <p:pic>
        <p:nvPicPr>
          <p:cNvPr id="10243" name="Picture 4"/>
          <p:cNvPicPr>
            <a:picLocks noGrp="1" noChangeAspect="1" noChangeArrowheads="1"/>
          </p:cNvPicPr>
          <p:nvPr>
            <p:ph idx="1"/>
          </p:nvPr>
        </p:nvPicPr>
        <p:blipFill>
          <a:blip r:embed="rId3">
            <a:clrChange>
              <a:clrFrom>
                <a:srgbClr val="FFFFFF"/>
              </a:clrFrom>
              <a:clrTo>
                <a:srgbClr val="FFFFFF">
                  <a:alpha val="0"/>
                </a:srgbClr>
              </a:clrTo>
            </a:clrChange>
            <a:lum bright="-6000" contrast="12000"/>
            <a:extLst>
              <a:ext uri="{28A0092B-C50C-407E-A947-70E740481C1C}">
                <a14:useLocalDpi xmlns:a14="http://schemas.microsoft.com/office/drawing/2010/main" val="0"/>
              </a:ext>
            </a:extLst>
          </a:blip>
          <a:srcRect/>
          <a:stretch>
            <a:fillRect/>
          </a:stretch>
        </p:blipFill>
        <p:spPr>
          <a:xfrm>
            <a:off x="1115616" y="1340767"/>
            <a:ext cx="7114109" cy="5246023"/>
          </a:xfrm>
          <a:noFill/>
        </p:spPr>
      </p:pic>
    </p:spTree>
    <p:extLst>
      <p:ext uri="{BB962C8B-B14F-4D97-AF65-F5344CB8AC3E}">
        <p14:creationId xmlns:p14="http://schemas.microsoft.com/office/powerpoint/2010/main" val="59926355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descr="22"/>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a:stretch>
            <a:fillRect/>
          </a:stretch>
        </p:blipFill>
        <p:spPr bwMode="auto">
          <a:xfrm>
            <a:off x="1835150" y="317500"/>
            <a:ext cx="5976938" cy="574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260233"/>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descr="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746125"/>
            <a:ext cx="7129462" cy="541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149321"/>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526</TotalTime>
  <Words>1902</Words>
  <Application>Microsoft Office PowerPoint</Application>
  <PresentationFormat>Předvádění na obrazovce (4:3)</PresentationFormat>
  <Paragraphs>285</Paragraphs>
  <Slides>102</Slides>
  <Notes>33</Notes>
  <HiddenSlides>0</HiddenSlides>
  <MMClips>0</MMClips>
  <ScaleCrop>false</ScaleCrop>
  <HeadingPairs>
    <vt:vector size="6" baseType="variant">
      <vt:variant>
        <vt:lpstr>Motiv</vt:lpstr>
      </vt:variant>
      <vt:variant>
        <vt:i4>1</vt:i4>
      </vt:variant>
      <vt:variant>
        <vt:lpstr>Vložené servery OLE</vt:lpstr>
      </vt:variant>
      <vt:variant>
        <vt:i4>1</vt:i4>
      </vt:variant>
      <vt:variant>
        <vt:lpstr>Nadpisy snímků</vt:lpstr>
      </vt:variant>
      <vt:variant>
        <vt:i4>102</vt:i4>
      </vt:variant>
    </vt:vector>
  </HeadingPairs>
  <TitlesOfParts>
    <vt:vector size="104" baseType="lpstr">
      <vt:lpstr>Motiv sady Office</vt:lpstr>
      <vt:lpstr>Rastrový obrázek</vt:lpstr>
      <vt:lpstr>Přirozená lidská lokomoce  </vt:lpstr>
      <vt:lpstr>Kvadrupedální zkřížený lokomoční vzor</vt:lpstr>
      <vt:lpstr>Prezentace aplikace PowerPoint</vt:lpstr>
      <vt:lpstr>Fázická činnost</vt:lpstr>
      <vt:lpstr>Lokomoční funkce končetin člověka</vt:lpstr>
      <vt:lpstr>Prezentace aplikace PowerPoint</vt:lpstr>
      <vt:lpstr>Prezentace aplikace PowerPoint</vt:lpstr>
      <vt:lpstr>Lokomoční funkce končetin člověka</vt:lpstr>
      <vt:lpstr>Prezentace aplikace PowerPoint</vt:lpstr>
      <vt:lpstr>Přirozená lidská lokomoce</vt:lpstr>
      <vt:lpstr>Přirozená lidská lokomoce</vt:lpstr>
      <vt:lpstr>Přirozená lidská lokomoce</vt:lpstr>
      <vt:lpstr>Prezentace aplikace PowerPoint</vt:lpstr>
      <vt:lpstr>Prezentace aplikace PowerPoint</vt:lpstr>
      <vt:lpstr>Přirozená lidská lokomoce</vt:lpstr>
      <vt:lpstr> Mimo kineziologický obsah lidské lokomoce:  generování síly  nebo pouze  udržování postury </vt:lpstr>
      <vt:lpstr>Mezi uvedenými dvěma skupinami</vt:lpstr>
      <vt:lpstr>Prezentace aplikace PowerPoint</vt:lpstr>
      <vt:lpstr>Přirozená lidská lokomoce</vt:lpstr>
      <vt:lpstr>Přirozená lidská lokomoce</vt:lpstr>
      <vt:lpstr>Prezentace aplikace PowerPoint</vt:lpstr>
      <vt:lpstr>Prezentace aplikace PowerPoint</vt:lpstr>
      <vt:lpstr>Prezentace aplikace PowerPoint</vt:lpstr>
      <vt:lpstr>Prezentace aplikace PowerPoint</vt:lpstr>
      <vt:lpstr>Prezentace aplikace PowerPoint</vt:lpstr>
      <vt:lpstr>Závěr 1</vt:lpstr>
      <vt:lpstr>Závěr 2</vt:lpstr>
      <vt:lpstr>Závěr 3</vt:lpstr>
      <vt:lpstr>Závěr 4</vt:lpstr>
      <vt:lpstr>Závěr 5</vt:lpstr>
      <vt:lpstr>Závěr 6</vt:lpstr>
      <vt:lpstr>Závěr</vt:lpstr>
      <vt:lpstr>DOPORUČENÍ</vt:lpstr>
      <vt:lpstr>Omezení platnosti</vt:lpstr>
      <vt:lpstr>Komparativní kineziologická analýza záběru vpřed na kajaku a v pádlovacím bazénu – Michala Mrůzková </vt:lpstr>
      <vt:lpstr>Prezentace aplikace PowerPoint</vt:lpstr>
      <vt:lpstr>Prezentace aplikace PowerPoint</vt:lpstr>
      <vt:lpstr>Prezentace aplikace PowerPoint</vt:lpstr>
      <vt:lpstr>Prezentace aplikace PowerPoint</vt:lpstr>
      <vt:lpstr>Prezentace aplikace PowerPoint</vt:lpstr>
      <vt:lpstr>Závěr</vt:lpstr>
      <vt:lpstr>Prezentace aplikace PowerPoint</vt:lpstr>
      <vt:lpstr>Postura při sportovní lokomoci</vt:lpstr>
      <vt:lpstr>Vymezení lidské lokomoce realizované přes pletenec ramenní</vt:lpstr>
      <vt:lpstr>Prezentace aplikace PowerPoint</vt:lpstr>
      <vt:lpstr>Zařazení sportovní lokomoce prostřednictvím pletence ramenního do lokomoční evoluce primátů</vt:lpstr>
      <vt:lpstr>adaptace postkraniálního skeletu archaických australopitéků na bipední lokomoci (Conroy, 1997)</vt:lpstr>
      <vt:lpstr>Prezentace aplikace PowerPoint</vt:lpstr>
      <vt:lpstr>Prezentace aplikace PowerPoint</vt:lpstr>
      <vt:lpstr>Australopithecus afarensis</vt:lpstr>
      <vt:lpstr>Australopithecus afarensis 3,5 mil. let</vt:lpstr>
      <vt:lpstr>Prezentace aplikace PowerPoint</vt:lpstr>
      <vt:lpstr>Prezentace aplikace PowerPoint</vt:lpstr>
      <vt:lpstr>Prezentace aplikace PowerPoint</vt:lpstr>
      <vt:lpstr>Prezentace aplikace PowerPoint</vt:lpstr>
      <vt:lpstr>Prezentace aplikace PowerPoint</vt:lpstr>
      <vt:lpstr>m. gluteus maximus</vt:lpstr>
      <vt:lpstr>m. gluteus maximus</vt:lpstr>
      <vt:lpstr>m. gluteus maximus</vt:lpstr>
      <vt:lpstr>Prezentace aplikace PowerPoint</vt:lpstr>
      <vt:lpstr>m. gluteus medius</vt:lpstr>
      <vt:lpstr>m. gluteus medius</vt:lpstr>
      <vt:lpstr>m. gluteus medius</vt:lpstr>
      <vt:lpstr>Rovina týlního otvoru  u současného člověka a nonhumánního primáta (upraveno podle Novotný, 2007)</vt:lpstr>
      <vt:lpstr>Lokalizace týlního otvoru na lidské lebce (označeno černě) z diagonálního dolního pohledu s naznačením jeho posunu na kraniálním skeletu v průběhu hominizace</vt:lpstr>
      <vt:lpstr>Prezentace aplikace PowerPoint</vt:lpstr>
      <vt:lpstr>Prezentace aplikace PowerPoint</vt:lpstr>
      <vt:lpstr>Úhel mezi rovinou foramen magnum (FM) a orbitální rovinou (OP)</vt:lpstr>
      <vt:lpstr>Udržování horizontálního pohledu v přirozené posturální situaci nonhumánního primáta</vt:lpstr>
      <vt:lpstr>Prezentace aplikace PowerPoint</vt:lpstr>
      <vt:lpstr>Dorzální flexe krční páteře pro zachování pohledu vpřed při sníženém postavení </vt:lpstr>
      <vt:lpstr>Prezentace aplikace PowerPoint</vt:lpstr>
      <vt:lpstr>osteofyty</vt:lpstr>
      <vt:lpstr>Prezentace aplikace PowerPoint</vt:lpstr>
      <vt:lpstr>Synkinéza očních bulbů</vt:lpstr>
      <vt:lpstr>Prezentace aplikace PowerPoint</vt:lpstr>
      <vt:lpstr>Volba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ZÁVĚR</vt:lpstr>
      <vt:lpstr>Prezentace aplikace PowerPoint</vt:lpstr>
      <vt:lpstr>Prezentace aplikace PowerPoint</vt:lpstr>
      <vt:lpstr>EMG</vt:lpstr>
      <vt:lpstr>m.sternocleidomastoideus dx.  m. pectoralis major dx.</vt:lpstr>
      <vt:lpstr>Prezentace aplikace PowerPoint</vt:lpstr>
      <vt:lpstr>Prezentace aplikace PowerPoint</vt:lpstr>
      <vt:lpstr>Prezentace aplikace PowerPoint</vt:lpstr>
      <vt:lpstr>Prezentace aplikace PowerPoint</vt:lpstr>
      <vt:lpstr>Prezentace aplikace PowerPoint</vt:lpstr>
      <vt:lpstr>KOLO</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Přirozená lidská lokomoce</dc:title>
  <dc:creator>Uzivatel</dc:creator>
  <cp:lastModifiedBy>Uzivatel</cp:lastModifiedBy>
  <cp:revision>26</cp:revision>
  <dcterms:created xsi:type="dcterms:W3CDTF">2014-10-08T10:54:03Z</dcterms:created>
  <dcterms:modified xsi:type="dcterms:W3CDTF">2014-11-20T11:16:49Z</dcterms:modified>
</cp:coreProperties>
</file>