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67" r:id="rId19"/>
    <p:sldId id="274" r:id="rId20"/>
    <p:sldId id="275" r:id="rId2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8F8F8"/>
    <a:srgbClr val="EAEAEA"/>
    <a:srgbClr val="DDDDDD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2" autoAdjust="0"/>
    <p:restoredTop sz="94660"/>
  </p:normalViewPr>
  <p:slideViewPr>
    <p:cSldViewPr>
      <p:cViewPr varScale="1">
        <p:scale>
          <a:sx n="113" d="100"/>
          <a:sy n="113" d="100"/>
        </p:scale>
        <p:origin x="14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FA703B-68D5-4FE9-AD6B-9850BD58CD6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5279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338CE-0450-49D4-9B3D-0EAD8BF0399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3118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D73B57-5A6F-45E8-9778-71F8C3AA444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04005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E8F88-8D7E-4E61-9766-80458F88DB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008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6DD4A-5C8F-48FF-8933-A6A3FE6DDBC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0835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A06667-3FEB-4924-97DF-7C2B0E93CAA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434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A4F7E6-71F2-4E1E-BBA2-4805E9FF20F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7846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DF083-87BE-4AB5-89C9-A7DB2A57BFF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93665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6FF569-DBF1-418A-AC4D-8D797FF21A8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36337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98354F-97FF-4050-A50B-C860D9CD1ED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0004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9FA9B-23D1-446C-AC80-498AB142488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8584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0626572-4121-4020-B9EA-C1AEE64D347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200400" y="533400"/>
            <a:ext cx="594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>
                <a:solidFill>
                  <a:srgbClr val="F8F8F8"/>
                </a:solidFill>
                <a:latin typeface="Tw Cen MT" panose="020B0602020104020603" pitchFamily="34" charset="-18"/>
              </a:rPr>
              <a:t>Vodní záchranná služba ČČK</a:t>
            </a:r>
            <a:endParaRPr lang="cs-CZ" altLang="cs-CZ" sz="3200" b="1">
              <a:solidFill>
                <a:srgbClr val="EAEAEA"/>
              </a:solidFill>
              <a:latin typeface="Tw Cen MT" panose="020B0602020104020603" pitchFamily="34" charset="-18"/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0" y="22098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4400" b="1" dirty="0" smtClean="0">
                <a:solidFill>
                  <a:schemeClr val="accent2"/>
                </a:solidFill>
                <a:latin typeface="Tw Cen MT" panose="020B0602020104020603" pitchFamily="34" charset="-18"/>
              </a:rPr>
              <a:t>Zajištění bezpečnosti při závodech</a:t>
            </a:r>
            <a:endParaRPr lang="cs-CZ" altLang="cs-CZ" sz="4400" b="1" dirty="0">
              <a:solidFill>
                <a:schemeClr val="accent2"/>
              </a:solidFill>
              <a:latin typeface="Tw Cen MT" panose="020B0602020104020603" pitchFamily="34" charset="-1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6165304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Ing. Ondřej Novák, </a:t>
            </a:r>
            <a:r>
              <a:rPr lang="cs-CZ" b="1" dirty="0" err="1" smtClean="0"/>
              <a:t>DiS</a:t>
            </a:r>
            <a:r>
              <a:rPr lang="cs-CZ" b="1" dirty="0" smtClean="0"/>
              <a:t>., Ph.D.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3200400" y="533400"/>
            <a:ext cx="594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smtClean="0">
                <a:solidFill>
                  <a:srgbClr val="EAEAEA"/>
                </a:solidFill>
                <a:latin typeface="Tw Cen MT" panose="020B0602020104020603" pitchFamily="34" charset="-18"/>
              </a:rPr>
              <a:t>Zajištění technické záchrany</a:t>
            </a:r>
            <a:endParaRPr lang="cs-CZ" altLang="cs-CZ" sz="3200" b="1" dirty="0">
              <a:solidFill>
                <a:srgbClr val="EAEAEA"/>
              </a:solidFill>
              <a:latin typeface="Tw Cen MT" panose="020B0602020104020603" pitchFamily="34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Materiálně technické zabezpečení</a:t>
            </a:r>
          </a:p>
          <a:p>
            <a:pPr lvl="1"/>
            <a:r>
              <a:rPr lang="cs-CZ" dirty="0" smtClean="0"/>
              <a:t>OOP záchranářů</a:t>
            </a:r>
          </a:p>
          <a:p>
            <a:pPr lvl="2"/>
            <a:r>
              <a:rPr lang="cs-CZ" dirty="0" smtClean="0"/>
              <a:t>Vesta se sdruženým hrudním popruhem s dostatečným </a:t>
            </a:r>
            <a:r>
              <a:rPr lang="cs-CZ" dirty="0" smtClean="0"/>
              <a:t>výtlakem</a:t>
            </a:r>
            <a:r>
              <a:rPr lang="en-US" dirty="0" smtClean="0"/>
              <a:t> + n</a:t>
            </a:r>
            <a:r>
              <a:rPr lang="cs-CZ" smtClean="0"/>
              <a:t>ůž</a:t>
            </a:r>
            <a:endParaRPr lang="cs-CZ" dirty="0" smtClean="0"/>
          </a:p>
          <a:p>
            <a:pPr lvl="2"/>
            <a:r>
              <a:rPr lang="cs-CZ" dirty="0" smtClean="0"/>
              <a:t>Helma</a:t>
            </a:r>
          </a:p>
          <a:p>
            <a:pPr lvl="1"/>
            <a:r>
              <a:rPr lang="cs-CZ" dirty="0" smtClean="0"/>
              <a:t>Lana / házecí pytlíky</a:t>
            </a:r>
          </a:p>
          <a:p>
            <a:pPr lvl="1"/>
            <a:r>
              <a:rPr lang="cs-CZ" dirty="0" smtClean="0"/>
              <a:t>Ploché </a:t>
            </a:r>
            <a:r>
              <a:rPr lang="cs-CZ" dirty="0" err="1" smtClean="0"/>
              <a:t>smyce</a:t>
            </a:r>
            <a:r>
              <a:rPr lang="cs-CZ" dirty="0" smtClean="0"/>
              <a:t> na kotvení</a:t>
            </a:r>
          </a:p>
          <a:p>
            <a:pPr lvl="1"/>
            <a:r>
              <a:rPr lang="cs-CZ" dirty="0" smtClean="0"/>
              <a:t>Karabiny s pojistkami zámků</a:t>
            </a:r>
          </a:p>
          <a:p>
            <a:pPr lvl="1"/>
            <a:r>
              <a:rPr lang="cs-CZ" dirty="0" smtClean="0"/>
              <a:t>Plavidla</a:t>
            </a:r>
          </a:p>
        </p:txBody>
      </p:sp>
    </p:spTree>
    <p:extLst>
      <p:ext uri="{BB962C8B-B14F-4D97-AF65-F5344CB8AC3E}">
        <p14:creationId xmlns:p14="http://schemas.microsoft.com/office/powerpoint/2010/main" val="157237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3200400" y="533400"/>
            <a:ext cx="594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smtClean="0">
                <a:solidFill>
                  <a:srgbClr val="EAEAEA"/>
                </a:solidFill>
                <a:latin typeface="Tw Cen MT" panose="020B0602020104020603" pitchFamily="34" charset="-18"/>
              </a:rPr>
              <a:t>Zajištění technické záchrany</a:t>
            </a:r>
            <a:endParaRPr lang="cs-CZ" altLang="cs-CZ" sz="3200" b="1" dirty="0">
              <a:solidFill>
                <a:srgbClr val="EAEAEA"/>
              </a:solidFill>
              <a:latin typeface="Tw Cen MT" panose="020B0602020104020603" pitchFamily="34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Techniky záchrany</a:t>
            </a:r>
          </a:p>
          <a:p>
            <a:pPr lvl="1"/>
            <a:r>
              <a:rPr lang="cs-CZ" dirty="0" smtClean="0"/>
              <a:t>Materiál </a:t>
            </a:r>
            <a:r>
              <a:rPr lang="cs-CZ" dirty="0" err="1" smtClean="0"/>
              <a:t>vs</a:t>
            </a:r>
            <a:r>
              <a:rPr lang="cs-CZ" dirty="0" smtClean="0"/>
              <a:t> Osoby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Neupoutaný zachránce</a:t>
            </a:r>
          </a:p>
          <a:p>
            <a:pPr lvl="1"/>
            <a:r>
              <a:rPr lang="cs-CZ" dirty="0" smtClean="0"/>
              <a:t>Upoutaný zachránce</a:t>
            </a:r>
          </a:p>
          <a:p>
            <a:pPr lvl="1"/>
            <a:r>
              <a:rPr lang="cs-CZ" dirty="0" smtClean="0"/>
              <a:t>Plavidlo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Házecí pytlík</a:t>
            </a:r>
          </a:p>
        </p:txBody>
      </p:sp>
    </p:spTree>
    <p:extLst>
      <p:ext uri="{BB962C8B-B14F-4D97-AF65-F5344CB8AC3E}">
        <p14:creationId xmlns:p14="http://schemas.microsoft.com/office/powerpoint/2010/main" val="145947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3200400" y="533400"/>
            <a:ext cx="594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smtClean="0">
                <a:solidFill>
                  <a:srgbClr val="EAEAEA"/>
                </a:solidFill>
                <a:latin typeface="Tw Cen MT" panose="020B0602020104020603" pitchFamily="34" charset="-18"/>
              </a:rPr>
              <a:t>Zajištění technické záchrany</a:t>
            </a:r>
            <a:endParaRPr lang="cs-CZ" altLang="cs-CZ" sz="3200" b="1" dirty="0">
              <a:solidFill>
                <a:srgbClr val="EAEAEA"/>
              </a:solidFill>
              <a:latin typeface="Tw Cen MT" panose="020B0602020104020603" pitchFamily="34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Neupoutaný zachránce</a:t>
            </a:r>
          </a:p>
          <a:p>
            <a:pPr lvl="1"/>
            <a:r>
              <a:rPr lang="cs-CZ" dirty="0" smtClean="0"/>
              <a:t>Rizikové</a:t>
            </a:r>
          </a:p>
          <a:p>
            <a:pPr lvl="1"/>
            <a:r>
              <a:rPr lang="cs-CZ" dirty="0" smtClean="0"/>
              <a:t>Jen v zcela bezpečných a jednoduchých místech</a:t>
            </a:r>
          </a:p>
          <a:p>
            <a:pPr lvl="1"/>
            <a:r>
              <a:rPr lang="cs-CZ" dirty="0" smtClean="0"/>
              <a:t>Malá rychlost proudu</a:t>
            </a:r>
          </a:p>
          <a:p>
            <a:pPr lvl="1"/>
            <a:r>
              <a:rPr lang="cs-CZ" dirty="0" smtClean="0"/>
              <a:t>Snadné vytažení věcí na břeh</a:t>
            </a:r>
          </a:p>
          <a:p>
            <a:pPr lvl="1"/>
            <a:r>
              <a:rPr lang="cs-CZ" dirty="0" smtClean="0"/>
              <a:t>Jednoduché na provedení</a:t>
            </a:r>
          </a:p>
          <a:p>
            <a:pPr lvl="1"/>
            <a:r>
              <a:rPr lang="cs-CZ" dirty="0" smtClean="0"/>
              <a:t>Flexibilní pohyb po břehu</a:t>
            </a:r>
          </a:p>
        </p:txBody>
      </p:sp>
    </p:spTree>
    <p:extLst>
      <p:ext uri="{BB962C8B-B14F-4D97-AF65-F5344CB8AC3E}">
        <p14:creationId xmlns:p14="http://schemas.microsoft.com/office/powerpoint/2010/main" val="228610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3200400" y="533400"/>
            <a:ext cx="594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smtClean="0">
                <a:solidFill>
                  <a:srgbClr val="EAEAEA"/>
                </a:solidFill>
                <a:latin typeface="Tw Cen MT" panose="020B0602020104020603" pitchFamily="34" charset="-18"/>
              </a:rPr>
              <a:t>Zajištění technické záchrany</a:t>
            </a:r>
            <a:endParaRPr lang="cs-CZ" altLang="cs-CZ" sz="3200" b="1" dirty="0">
              <a:solidFill>
                <a:srgbClr val="EAEAEA"/>
              </a:solidFill>
              <a:latin typeface="Tw Cen MT" panose="020B0602020104020603" pitchFamily="34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Upoutaný zachránce</a:t>
            </a:r>
          </a:p>
          <a:p>
            <a:pPr lvl="1"/>
            <a:r>
              <a:rPr lang="cs-CZ" dirty="0" smtClean="0"/>
              <a:t>Ideálně ve dvou osobách</a:t>
            </a:r>
          </a:p>
          <a:p>
            <a:pPr lvl="1"/>
            <a:r>
              <a:rPr lang="cs-CZ" dirty="0" smtClean="0"/>
              <a:t>Náročné na výběr místa</a:t>
            </a:r>
          </a:p>
          <a:p>
            <a:pPr lvl="2"/>
            <a:r>
              <a:rPr lang="cs-CZ" dirty="0" smtClean="0"/>
              <a:t>Bezpečné místo pro skok</a:t>
            </a:r>
          </a:p>
          <a:p>
            <a:pPr lvl="2"/>
            <a:r>
              <a:rPr lang="cs-CZ" dirty="0" smtClean="0"/>
              <a:t>Dostatečně velký protiproud na výkyv lana</a:t>
            </a:r>
          </a:p>
          <a:p>
            <a:pPr lvl="1"/>
            <a:r>
              <a:rPr lang="cs-CZ" dirty="0" smtClean="0"/>
              <a:t>Velmi efektivní</a:t>
            </a:r>
          </a:p>
          <a:p>
            <a:pPr lvl="1"/>
            <a:r>
              <a:rPr lang="cs-CZ" dirty="0" smtClean="0"/>
              <a:t>Bezpečné</a:t>
            </a:r>
          </a:p>
          <a:p>
            <a:pPr lvl="1"/>
            <a:r>
              <a:rPr lang="cs-CZ" dirty="0" smtClean="0"/>
              <a:t>Málo flexibilní</a:t>
            </a:r>
          </a:p>
        </p:txBody>
      </p:sp>
    </p:spTree>
    <p:extLst>
      <p:ext uri="{BB962C8B-B14F-4D97-AF65-F5344CB8AC3E}">
        <p14:creationId xmlns:p14="http://schemas.microsoft.com/office/powerpoint/2010/main" val="130347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3200400" y="533400"/>
            <a:ext cx="594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smtClean="0">
                <a:solidFill>
                  <a:srgbClr val="EAEAEA"/>
                </a:solidFill>
                <a:latin typeface="Tw Cen MT" panose="020B0602020104020603" pitchFamily="34" charset="-18"/>
              </a:rPr>
              <a:t>Zajištění technické záchrany</a:t>
            </a:r>
            <a:endParaRPr lang="cs-CZ" altLang="cs-CZ" sz="3200" b="1" dirty="0">
              <a:solidFill>
                <a:srgbClr val="EAEAEA"/>
              </a:solidFill>
              <a:latin typeface="Tw Cen MT" panose="020B0602020104020603" pitchFamily="34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Upoutaný zachránce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168815"/>
            <a:ext cx="6120680" cy="45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9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3200400" y="533400"/>
            <a:ext cx="594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smtClean="0">
                <a:solidFill>
                  <a:srgbClr val="EAEAEA"/>
                </a:solidFill>
                <a:latin typeface="Tw Cen MT" panose="020B0602020104020603" pitchFamily="34" charset="-18"/>
              </a:rPr>
              <a:t>Zajištění technické záchrany</a:t>
            </a:r>
            <a:endParaRPr lang="cs-CZ" altLang="cs-CZ" sz="3200" b="1" dirty="0">
              <a:solidFill>
                <a:srgbClr val="EAEAEA"/>
              </a:solidFill>
              <a:latin typeface="Tw Cen MT" panose="020B0602020104020603" pitchFamily="34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Upoutaný zachránce</a:t>
            </a:r>
          </a:p>
          <a:p>
            <a:pPr lvl="1"/>
            <a:r>
              <a:rPr lang="cs-CZ" dirty="0" smtClean="0"/>
              <a:t>Skok na hrudník, kontrola lana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424" y="2713708"/>
            <a:ext cx="3291951" cy="2468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552" y="3201070"/>
            <a:ext cx="3291951" cy="2468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532" y="3805734"/>
            <a:ext cx="3291951" cy="2468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4293096"/>
            <a:ext cx="3291951" cy="246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5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3200400" y="533400"/>
            <a:ext cx="594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smtClean="0">
                <a:solidFill>
                  <a:srgbClr val="EAEAEA"/>
                </a:solidFill>
                <a:latin typeface="Tw Cen MT" panose="020B0602020104020603" pitchFamily="34" charset="-18"/>
              </a:rPr>
              <a:t>Zajištění technické záchrany</a:t>
            </a:r>
            <a:endParaRPr lang="cs-CZ" altLang="cs-CZ" sz="3200" b="1" dirty="0">
              <a:solidFill>
                <a:srgbClr val="EAEAEA"/>
              </a:solidFill>
              <a:latin typeface="Tw Cen MT" panose="020B0602020104020603" pitchFamily="34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Plavidlo</a:t>
            </a:r>
          </a:p>
          <a:p>
            <a:pPr lvl="1"/>
            <a:r>
              <a:rPr lang="cs-CZ" dirty="0" smtClean="0"/>
              <a:t>Upoutané – raft</a:t>
            </a:r>
          </a:p>
          <a:p>
            <a:pPr lvl="2"/>
            <a:r>
              <a:rPr lang="cs-CZ" dirty="0" smtClean="0"/>
              <a:t>Vysoce efektivní</a:t>
            </a:r>
          </a:p>
          <a:p>
            <a:pPr lvl="2"/>
            <a:r>
              <a:rPr lang="cs-CZ" dirty="0" smtClean="0"/>
              <a:t>Málo flexibilní</a:t>
            </a:r>
          </a:p>
          <a:p>
            <a:pPr lvl="2"/>
            <a:r>
              <a:rPr lang="cs-CZ" dirty="0" smtClean="0"/>
              <a:t>Dlouhá příprava</a:t>
            </a:r>
          </a:p>
          <a:p>
            <a:pPr lvl="1"/>
            <a:r>
              <a:rPr lang="cs-CZ" dirty="0" smtClean="0"/>
              <a:t>Neupoutané – </a:t>
            </a:r>
            <a:r>
              <a:rPr lang="cs-CZ" dirty="0" err="1" smtClean="0"/>
              <a:t>safety</a:t>
            </a:r>
            <a:r>
              <a:rPr lang="cs-CZ" dirty="0" smtClean="0"/>
              <a:t> kajakáři</a:t>
            </a:r>
          </a:p>
          <a:p>
            <a:pPr lvl="2"/>
            <a:r>
              <a:rPr lang="cs-CZ" dirty="0" smtClean="0"/>
              <a:t>Jednoduchý terén, kde lze loď dotlačit ke břehu</a:t>
            </a:r>
          </a:p>
          <a:p>
            <a:pPr lvl="2"/>
            <a:r>
              <a:rPr lang="cs-CZ" dirty="0" smtClean="0"/>
              <a:t>Flexibilní</a:t>
            </a:r>
          </a:p>
          <a:p>
            <a:pPr lvl="2"/>
            <a:r>
              <a:rPr lang="cs-CZ" dirty="0" smtClean="0"/>
              <a:t>Problematická záchrana osob v bezvědomí</a:t>
            </a:r>
          </a:p>
        </p:txBody>
      </p:sp>
    </p:spTree>
    <p:extLst>
      <p:ext uri="{BB962C8B-B14F-4D97-AF65-F5344CB8AC3E}">
        <p14:creationId xmlns:p14="http://schemas.microsoft.com/office/powerpoint/2010/main" val="224399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3200400" y="533400"/>
            <a:ext cx="594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smtClean="0">
                <a:solidFill>
                  <a:srgbClr val="EAEAEA"/>
                </a:solidFill>
                <a:latin typeface="Tw Cen MT" panose="020B0602020104020603" pitchFamily="34" charset="-18"/>
              </a:rPr>
              <a:t>Zajištění technické záchrany</a:t>
            </a:r>
            <a:endParaRPr lang="cs-CZ" altLang="cs-CZ" sz="3200" b="1" dirty="0">
              <a:solidFill>
                <a:srgbClr val="EAEAEA"/>
              </a:solidFill>
              <a:latin typeface="Tw Cen MT" panose="020B0602020104020603" pitchFamily="34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Házecí pytlík</a:t>
            </a:r>
          </a:p>
          <a:p>
            <a:pPr lvl="1"/>
            <a:r>
              <a:rPr lang="cs-CZ" dirty="0" smtClean="0"/>
              <a:t>Pouze na záchranu osob</a:t>
            </a:r>
          </a:p>
          <a:p>
            <a:pPr lvl="1"/>
            <a:r>
              <a:rPr lang="cs-CZ" dirty="0" smtClean="0"/>
              <a:t>Flexibilní</a:t>
            </a:r>
          </a:p>
          <a:p>
            <a:pPr lvl="1"/>
            <a:r>
              <a:rPr lang="cs-CZ" dirty="0" smtClean="0"/>
              <a:t>Nutný delší trénink dovednosti - odhad</a:t>
            </a:r>
          </a:p>
          <a:p>
            <a:pPr lvl="1"/>
            <a:r>
              <a:rPr lang="cs-CZ" dirty="0" smtClean="0"/>
              <a:t>Ideálně více pytlíků na jednom stanovišti</a:t>
            </a:r>
          </a:p>
          <a:p>
            <a:pPr lvl="1"/>
            <a:r>
              <a:rPr lang="cs-CZ" dirty="0" smtClean="0"/>
              <a:t>Nevhodné na slalomové závody - dráty</a:t>
            </a:r>
          </a:p>
          <a:p>
            <a:pPr lvl="1"/>
            <a:r>
              <a:rPr lang="cs-CZ" dirty="0" smtClean="0"/>
              <a:t>Nevhodné při velkém množství lodí na jednou  </a:t>
            </a:r>
          </a:p>
        </p:txBody>
      </p:sp>
    </p:spTree>
    <p:extLst>
      <p:ext uri="{BB962C8B-B14F-4D97-AF65-F5344CB8AC3E}">
        <p14:creationId xmlns:p14="http://schemas.microsoft.com/office/powerpoint/2010/main" val="309854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3200400" y="533400"/>
            <a:ext cx="594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smtClean="0">
                <a:solidFill>
                  <a:srgbClr val="EAEAEA"/>
                </a:solidFill>
                <a:latin typeface="Tw Cen MT" panose="020B0602020104020603" pitchFamily="34" charset="-18"/>
              </a:rPr>
              <a:t>Zajištění technické záchrany</a:t>
            </a:r>
            <a:endParaRPr lang="cs-CZ" altLang="cs-CZ" sz="3200" b="1" dirty="0">
              <a:solidFill>
                <a:srgbClr val="EAEAEA"/>
              </a:solidFill>
              <a:latin typeface="Tw Cen MT" panose="020B0602020104020603" pitchFamily="34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Personální zabezpečení</a:t>
            </a:r>
          </a:p>
          <a:p>
            <a:pPr lvl="1"/>
            <a:r>
              <a:rPr lang="cs-CZ" dirty="0" smtClean="0"/>
              <a:t>Vedoucího záchrany</a:t>
            </a:r>
          </a:p>
          <a:p>
            <a:pPr lvl="1"/>
            <a:r>
              <a:rPr lang="cs-CZ" dirty="0" smtClean="0"/>
              <a:t>Členové týmu</a:t>
            </a:r>
          </a:p>
          <a:p>
            <a:pPr lvl="2"/>
            <a:r>
              <a:rPr lang="cs-CZ" dirty="0" smtClean="0"/>
              <a:t>Znalosti</a:t>
            </a:r>
          </a:p>
          <a:p>
            <a:pPr lvl="2"/>
            <a:r>
              <a:rPr lang="cs-CZ" dirty="0" smtClean="0"/>
              <a:t>Výcvik</a:t>
            </a:r>
          </a:p>
          <a:p>
            <a:pPr lvl="2"/>
            <a:r>
              <a:rPr lang="cs-CZ" dirty="0" smtClean="0"/>
              <a:t>Trénink</a:t>
            </a:r>
          </a:p>
          <a:p>
            <a:pPr lvl="2"/>
            <a:r>
              <a:rPr lang="cs-CZ" dirty="0" smtClean="0"/>
              <a:t>Voda a transport</a:t>
            </a:r>
          </a:p>
          <a:p>
            <a:pPr lvl="2"/>
            <a:endParaRPr lang="cs-CZ" dirty="0"/>
          </a:p>
          <a:p>
            <a:pPr lvl="1"/>
            <a:r>
              <a:rPr lang="cs-CZ" dirty="0" smtClean="0"/>
              <a:t>Záchranný tým je potřeba cvičit, doplňovat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128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3200400" y="533400"/>
            <a:ext cx="5943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dirty="0" smtClean="0">
                <a:solidFill>
                  <a:srgbClr val="F8F8F8"/>
                </a:solidFill>
                <a:latin typeface="Tw Cen MT" panose="020B0602020104020603" pitchFamily="34" charset="-18"/>
              </a:rPr>
              <a:t>Závěr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Zdravotní zajištění závodů</a:t>
            </a:r>
          </a:p>
          <a:p>
            <a:r>
              <a:rPr lang="cs-CZ" dirty="0" smtClean="0"/>
              <a:t>Zajištění technické záchrany v průběhu závodu</a:t>
            </a:r>
          </a:p>
          <a:p>
            <a:pPr lvl="1"/>
            <a:r>
              <a:rPr lang="cs-CZ" dirty="0" smtClean="0"/>
              <a:t>Teoretická část</a:t>
            </a:r>
          </a:p>
          <a:p>
            <a:pPr lvl="1"/>
            <a:r>
              <a:rPr lang="cs-CZ" dirty="0" smtClean="0"/>
              <a:t>Praktická část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625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3200400" y="533400"/>
            <a:ext cx="594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dirty="0" smtClean="0">
                <a:solidFill>
                  <a:srgbClr val="F8F8F8"/>
                </a:solidFill>
                <a:latin typeface="Tw Cen MT" panose="020B0602020104020603" pitchFamily="34" charset="-18"/>
              </a:rPr>
              <a:t>Úvod</a:t>
            </a:r>
            <a:endParaRPr lang="cs-CZ" altLang="cs-CZ" sz="3200" b="1" dirty="0">
              <a:solidFill>
                <a:srgbClr val="EAEAEA"/>
              </a:solidFill>
              <a:latin typeface="Tw Cen MT" panose="020B0602020104020603" pitchFamily="34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Zdravotní zajištění závodů</a:t>
            </a:r>
          </a:p>
          <a:p>
            <a:r>
              <a:rPr lang="cs-CZ" dirty="0" smtClean="0"/>
              <a:t>Zajištění technické záchrany v průběhu závodu</a:t>
            </a:r>
          </a:p>
          <a:p>
            <a:pPr lvl="1"/>
            <a:r>
              <a:rPr lang="cs-CZ" dirty="0" smtClean="0"/>
              <a:t>Teoretická část</a:t>
            </a:r>
          </a:p>
          <a:p>
            <a:pPr lvl="1"/>
            <a:r>
              <a:rPr lang="cs-CZ" dirty="0" smtClean="0"/>
              <a:t>Praktická část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 smtClean="0"/>
              <a:t>Děkuji za pozornost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426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3200400" y="533400"/>
            <a:ext cx="594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dirty="0" smtClean="0">
                <a:solidFill>
                  <a:srgbClr val="EAEAEA"/>
                </a:solidFill>
                <a:latin typeface="Tw Cen MT" panose="020B0602020104020603" pitchFamily="34" charset="-18"/>
              </a:rPr>
              <a:t>Zdravotní zajištění závodů</a:t>
            </a:r>
            <a:endParaRPr lang="cs-CZ" altLang="cs-CZ" sz="3200" b="1" dirty="0">
              <a:solidFill>
                <a:srgbClr val="EAEAEA"/>
              </a:solidFill>
              <a:latin typeface="Tw Cen MT" panose="020B0602020104020603" pitchFamily="34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Informování ZZS</a:t>
            </a:r>
            <a:endParaRPr lang="cs-CZ" dirty="0"/>
          </a:p>
          <a:p>
            <a:pPr lvl="1"/>
            <a:r>
              <a:rPr lang="cs-CZ" dirty="0" smtClean="0"/>
              <a:t>Definování přístupových bodů a tras</a:t>
            </a:r>
          </a:p>
          <a:p>
            <a:pPr lvl="1"/>
            <a:r>
              <a:rPr lang="cs-CZ" dirty="0" smtClean="0"/>
              <a:t>Pravděpodobný počet účastníků</a:t>
            </a:r>
          </a:p>
          <a:p>
            <a:pPr lvl="1"/>
            <a:r>
              <a:rPr lang="cs-CZ" dirty="0" smtClean="0"/>
              <a:t>Kontaktní osoba a telefon</a:t>
            </a:r>
          </a:p>
          <a:p>
            <a:r>
              <a:rPr lang="cs-CZ" dirty="0" smtClean="0"/>
              <a:t>Zajištění zdravotníka pro neodkladnou první pomoc</a:t>
            </a:r>
            <a:endParaRPr lang="en-US" dirty="0" smtClean="0"/>
          </a:p>
          <a:p>
            <a:r>
              <a:rPr lang="en-US" dirty="0" err="1" smtClean="0"/>
              <a:t>Definov</a:t>
            </a:r>
            <a:r>
              <a:rPr lang="cs-CZ" dirty="0" err="1" smtClean="0"/>
              <a:t>ání</a:t>
            </a:r>
            <a:r>
              <a:rPr lang="cs-CZ" dirty="0" smtClean="0"/>
              <a:t> postupu v případě nehody</a:t>
            </a:r>
          </a:p>
        </p:txBody>
      </p:sp>
    </p:spTree>
    <p:extLst>
      <p:ext uri="{BB962C8B-B14F-4D97-AF65-F5344CB8AC3E}">
        <p14:creationId xmlns:p14="http://schemas.microsoft.com/office/powerpoint/2010/main" val="167528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3200400" y="533400"/>
            <a:ext cx="594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dirty="0" smtClean="0">
                <a:solidFill>
                  <a:srgbClr val="EAEAEA"/>
                </a:solidFill>
                <a:latin typeface="Tw Cen MT" panose="020B0602020104020603" pitchFamily="34" charset="-18"/>
              </a:rPr>
              <a:t>Zdravotní zajištění závodů</a:t>
            </a:r>
            <a:endParaRPr lang="cs-CZ" altLang="cs-CZ" sz="3200" b="1" dirty="0">
              <a:solidFill>
                <a:srgbClr val="EAEAEA"/>
              </a:solidFill>
              <a:latin typeface="Tw Cen MT" panose="020B0602020104020603" pitchFamily="34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Situace k neodkladnému řešení</a:t>
            </a:r>
          </a:p>
          <a:p>
            <a:pPr lvl="1"/>
            <a:r>
              <a:rPr lang="cs-CZ" dirty="0" smtClean="0"/>
              <a:t>Zástava masivního krvácení</a:t>
            </a:r>
          </a:p>
          <a:p>
            <a:pPr lvl="1"/>
            <a:r>
              <a:rPr lang="cs-CZ" dirty="0" smtClean="0"/>
              <a:t>Dušení</a:t>
            </a:r>
          </a:p>
          <a:p>
            <a:pPr lvl="1"/>
            <a:r>
              <a:rPr lang="cs-CZ" dirty="0" smtClean="0"/>
              <a:t>Zástava dechu (srdeční činnosti)</a:t>
            </a:r>
          </a:p>
          <a:p>
            <a:pPr lvl="1"/>
            <a:r>
              <a:rPr lang="cs-CZ" dirty="0" smtClean="0"/>
              <a:t>Osoby po tonutí</a:t>
            </a:r>
          </a:p>
          <a:p>
            <a:pPr lvl="1"/>
            <a:r>
              <a:rPr lang="cs-CZ" dirty="0" smtClean="0"/>
              <a:t>Osoby v bezvědomí</a:t>
            </a:r>
          </a:p>
        </p:txBody>
      </p:sp>
    </p:spTree>
    <p:extLst>
      <p:ext uri="{BB962C8B-B14F-4D97-AF65-F5344CB8AC3E}">
        <p14:creationId xmlns:p14="http://schemas.microsoft.com/office/powerpoint/2010/main" val="415888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3200400" y="533400"/>
            <a:ext cx="594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dirty="0" smtClean="0">
                <a:solidFill>
                  <a:srgbClr val="EAEAEA"/>
                </a:solidFill>
                <a:latin typeface="Tw Cen MT" panose="020B0602020104020603" pitchFamily="34" charset="-18"/>
              </a:rPr>
              <a:t>Zdravotní zajištění závodů</a:t>
            </a:r>
            <a:endParaRPr lang="cs-CZ" altLang="cs-CZ" sz="3200" b="1" dirty="0">
              <a:solidFill>
                <a:srgbClr val="EAEAEA"/>
              </a:solidFill>
              <a:latin typeface="Tw Cen MT" panose="020B0602020104020603" pitchFamily="34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Lékař / zdravotník / </a:t>
            </a:r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smtClean="0"/>
              <a:t>responder</a:t>
            </a:r>
            <a:endParaRPr lang="cs-CZ" dirty="0" smtClean="0"/>
          </a:p>
          <a:p>
            <a:r>
              <a:rPr lang="cs-CZ" dirty="0" smtClean="0"/>
              <a:t>Minimální zdravotnické vybavení</a:t>
            </a:r>
          </a:p>
          <a:p>
            <a:pPr lvl="1"/>
            <a:r>
              <a:rPr lang="cs-CZ" dirty="0" smtClean="0"/>
              <a:t>AED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cs-CZ" dirty="0" err="1" smtClean="0"/>
              <a:t>Samorozpínací</a:t>
            </a:r>
            <a:r>
              <a:rPr lang="cs-CZ" dirty="0" smtClean="0"/>
              <a:t> dýchací vak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cs-CZ" dirty="0" smtClean="0"/>
              <a:t>s maskou</a:t>
            </a:r>
            <a:endParaRPr lang="en-US" dirty="0" smtClean="0"/>
          </a:p>
          <a:p>
            <a:pPr lvl="1"/>
            <a:r>
              <a:rPr lang="en-US" dirty="0" smtClean="0"/>
              <a:t>Pocket </a:t>
            </a:r>
            <a:r>
              <a:rPr lang="en-US" dirty="0" err="1" smtClean="0"/>
              <a:t>maska</a:t>
            </a:r>
            <a:endParaRPr lang="cs-CZ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3" b="16705"/>
          <a:stretch/>
        </p:blipFill>
        <p:spPr>
          <a:xfrm>
            <a:off x="2555776" y="2675181"/>
            <a:ext cx="2466975" cy="118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217" y="3356992"/>
            <a:ext cx="2858264" cy="1947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938162"/>
            <a:ext cx="240982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4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3200400" y="533400"/>
            <a:ext cx="594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smtClean="0">
                <a:solidFill>
                  <a:srgbClr val="EAEAEA"/>
                </a:solidFill>
                <a:latin typeface="Tw Cen MT" panose="020B0602020104020603" pitchFamily="34" charset="-18"/>
              </a:rPr>
              <a:t>Zajištění technické záchrany</a:t>
            </a:r>
            <a:endParaRPr lang="cs-CZ" altLang="cs-CZ" sz="3200" b="1" dirty="0">
              <a:solidFill>
                <a:srgbClr val="EAEAEA"/>
              </a:solidFill>
              <a:latin typeface="Tw Cen MT" panose="020B0602020104020603" pitchFamily="34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Typ závodu – definice rizik</a:t>
            </a:r>
          </a:p>
          <a:p>
            <a:r>
              <a:rPr lang="cs-CZ" dirty="0" smtClean="0"/>
              <a:t>Identifikace nebezpečných míst</a:t>
            </a:r>
          </a:p>
          <a:p>
            <a:r>
              <a:rPr lang="cs-CZ" dirty="0" smtClean="0"/>
              <a:t>Identifikace míst vhodných pro záchranu</a:t>
            </a:r>
          </a:p>
          <a:p>
            <a:r>
              <a:rPr lang="cs-CZ" dirty="0" smtClean="0"/>
              <a:t>Materiálně technické zabezpečení</a:t>
            </a:r>
          </a:p>
          <a:p>
            <a:r>
              <a:rPr lang="cs-CZ" dirty="0" smtClean="0"/>
              <a:t>Techniky záchrany</a:t>
            </a:r>
          </a:p>
          <a:p>
            <a:r>
              <a:rPr lang="cs-CZ" dirty="0" smtClean="0"/>
              <a:t>Personální zabezpečení</a:t>
            </a:r>
          </a:p>
        </p:txBody>
      </p:sp>
    </p:spTree>
    <p:extLst>
      <p:ext uri="{BB962C8B-B14F-4D97-AF65-F5344CB8AC3E}">
        <p14:creationId xmlns:p14="http://schemas.microsoft.com/office/powerpoint/2010/main" val="273504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3200400" y="533400"/>
            <a:ext cx="594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smtClean="0">
                <a:solidFill>
                  <a:srgbClr val="EAEAEA"/>
                </a:solidFill>
                <a:latin typeface="Tw Cen MT" panose="020B0602020104020603" pitchFamily="34" charset="-18"/>
              </a:rPr>
              <a:t>Zajištění technické záchrany</a:t>
            </a:r>
            <a:endParaRPr lang="cs-CZ" altLang="cs-CZ" sz="3200" b="1" dirty="0">
              <a:solidFill>
                <a:srgbClr val="EAEAEA"/>
              </a:solidFill>
              <a:latin typeface="Tw Cen MT" panose="020B0602020104020603" pitchFamily="34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Typ závodu – definice rizik</a:t>
            </a:r>
          </a:p>
          <a:p>
            <a:pPr lvl="1"/>
            <a:r>
              <a:rPr lang="cs-CZ" dirty="0" smtClean="0"/>
              <a:t>Obtížnost tratě</a:t>
            </a:r>
          </a:p>
          <a:p>
            <a:pPr lvl="1"/>
            <a:r>
              <a:rPr lang="cs-CZ" dirty="0" smtClean="0"/>
              <a:t>Délka tratě</a:t>
            </a:r>
          </a:p>
          <a:p>
            <a:pPr lvl="1"/>
            <a:r>
              <a:rPr lang="cs-CZ" dirty="0" smtClean="0"/>
              <a:t>Děti</a:t>
            </a:r>
          </a:p>
          <a:p>
            <a:pPr lvl="1"/>
            <a:r>
              <a:rPr lang="cs-CZ" dirty="0" smtClean="0"/>
              <a:t>Přístupy k trati</a:t>
            </a:r>
          </a:p>
        </p:txBody>
      </p:sp>
    </p:spTree>
    <p:extLst>
      <p:ext uri="{BB962C8B-B14F-4D97-AF65-F5344CB8AC3E}">
        <p14:creationId xmlns:p14="http://schemas.microsoft.com/office/powerpoint/2010/main" val="182605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3200400" y="533400"/>
            <a:ext cx="594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smtClean="0">
                <a:solidFill>
                  <a:srgbClr val="EAEAEA"/>
                </a:solidFill>
                <a:latin typeface="Tw Cen MT" panose="020B0602020104020603" pitchFamily="34" charset="-18"/>
              </a:rPr>
              <a:t>Zajištění technické záchrany</a:t>
            </a:r>
            <a:endParaRPr lang="cs-CZ" altLang="cs-CZ" sz="3200" b="1" dirty="0">
              <a:solidFill>
                <a:srgbClr val="EAEAEA"/>
              </a:solidFill>
              <a:latin typeface="Tw Cen MT" panose="020B0602020104020603" pitchFamily="34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Identifikace nebezpečných míst</a:t>
            </a:r>
          </a:p>
          <a:p>
            <a:pPr lvl="1"/>
            <a:r>
              <a:rPr lang="cs-CZ" dirty="0" smtClean="0"/>
              <a:t>Technicky náročná místa</a:t>
            </a:r>
          </a:p>
          <a:p>
            <a:pPr lvl="1"/>
            <a:r>
              <a:rPr lang="cs-CZ" dirty="0" smtClean="0"/>
              <a:t>Technicky náročná místa na konci tratě!!!</a:t>
            </a:r>
          </a:p>
          <a:p>
            <a:pPr lvl="1"/>
            <a:r>
              <a:rPr lang="cs-CZ" dirty="0" smtClean="0"/>
              <a:t>Nepřístupná místa</a:t>
            </a:r>
          </a:p>
        </p:txBody>
      </p:sp>
    </p:spTree>
    <p:extLst>
      <p:ext uri="{BB962C8B-B14F-4D97-AF65-F5344CB8AC3E}">
        <p14:creationId xmlns:p14="http://schemas.microsoft.com/office/powerpoint/2010/main" val="261545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3200400" y="533400"/>
            <a:ext cx="594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200" b="1" smtClean="0">
                <a:solidFill>
                  <a:srgbClr val="EAEAEA"/>
                </a:solidFill>
                <a:latin typeface="Tw Cen MT" panose="020B0602020104020603" pitchFamily="34" charset="-18"/>
              </a:rPr>
              <a:t>Zajištění technické záchrany</a:t>
            </a:r>
            <a:endParaRPr lang="cs-CZ" altLang="cs-CZ" sz="3200" b="1" dirty="0">
              <a:solidFill>
                <a:srgbClr val="EAEAEA"/>
              </a:solidFill>
              <a:latin typeface="Tw Cen MT" panose="020B0602020104020603" pitchFamily="34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Identifikace míst vhodných pro záchranu</a:t>
            </a:r>
          </a:p>
          <a:p>
            <a:pPr lvl="1"/>
            <a:r>
              <a:rPr lang="cs-CZ" dirty="0" smtClean="0"/>
              <a:t>Poblíž nebezpečných míst</a:t>
            </a:r>
          </a:p>
          <a:p>
            <a:pPr lvl="1"/>
            <a:r>
              <a:rPr lang="cs-CZ" dirty="0" smtClean="0"/>
              <a:t>Bezpečný přístup do vody pro provedení záchrany</a:t>
            </a:r>
          </a:p>
          <a:p>
            <a:pPr lvl="1"/>
            <a:r>
              <a:rPr lang="cs-CZ" dirty="0" smtClean="0"/>
              <a:t>Dostatek vhodného prostoru na vyndání materiálu</a:t>
            </a:r>
          </a:p>
          <a:p>
            <a:pPr lvl="1"/>
            <a:r>
              <a:rPr lang="cs-CZ" dirty="0" smtClean="0"/>
              <a:t>Zajištěný přístup</a:t>
            </a:r>
          </a:p>
          <a:p>
            <a:pPr lvl="1"/>
            <a:r>
              <a:rPr lang="cs-CZ" dirty="0" err="1" smtClean="0"/>
              <a:t>Zajistěná</a:t>
            </a:r>
            <a:r>
              <a:rPr lang="cs-CZ" dirty="0" smtClean="0"/>
              <a:t> odsunová trasa pro zraněného</a:t>
            </a:r>
          </a:p>
        </p:txBody>
      </p:sp>
    </p:spTree>
    <p:extLst>
      <p:ext uri="{BB962C8B-B14F-4D97-AF65-F5344CB8AC3E}">
        <p14:creationId xmlns:p14="http://schemas.microsoft.com/office/powerpoint/2010/main" val="143826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blona">
  <a:themeElements>
    <a:clrScheme name="sablon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ablon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ablo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blon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blon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</Template>
  <TotalTime>446</TotalTime>
  <Words>418</Words>
  <Application>Microsoft Office PowerPoint</Application>
  <PresentationFormat>On-screen Show (4:3)</PresentationFormat>
  <Paragraphs>128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Tw Cen MT</vt:lpstr>
      <vt:lpstr>sablona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Ondra</dc:creator>
  <cp:lastModifiedBy>Ondra</cp:lastModifiedBy>
  <cp:revision>21</cp:revision>
  <dcterms:created xsi:type="dcterms:W3CDTF">2023-10-19T10:42:26Z</dcterms:created>
  <dcterms:modified xsi:type="dcterms:W3CDTF">2023-10-22T09:09:56Z</dcterms:modified>
</cp:coreProperties>
</file>