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sldIdLst>
    <p:sldId id="326" r:id="rId8"/>
    <p:sldId id="339" r:id="rId9"/>
    <p:sldId id="325" r:id="rId10"/>
    <p:sldId id="256" r:id="rId11"/>
    <p:sldId id="328" r:id="rId12"/>
    <p:sldId id="257" r:id="rId13"/>
    <p:sldId id="258" r:id="rId14"/>
    <p:sldId id="259" r:id="rId15"/>
    <p:sldId id="260" r:id="rId16"/>
    <p:sldId id="261" r:id="rId17"/>
    <p:sldId id="262" r:id="rId18"/>
    <p:sldId id="329" r:id="rId19"/>
    <p:sldId id="263" r:id="rId20"/>
    <p:sldId id="264" r:id="rId21"/>
    <p:sldId id="265" r:id="rId22"/>
    <p:sldId id="266" r:id="rId23"/>
    <p:sldId id="267" r:id="rId24"/>
    <p:sldId id="330" r:id="rId25"/>
    <p:sldId id="268" r:id="rId26"/>
    <p:sldId id="269" r:id="rId27"/>
    <p:sldId id="270" r:id="rId28"/>
    <p:sldId id="271" r:id="rId29"/>
    <p:sldId id="272" r:id="rId30"/>
    <p:sldId id="273" r:id="rId31"/>
    <p:sldId id="331" r:id="rId32"/>
    <p:sldId id="274" r:id="rId33"/>
    <p:sldId id="275" r:id="rId34"/>
    <p:sldId id="276" r:id="rId35"/>
    <p:sldId id="277" r:id="rId36"/>
    <p:sldId id="278" r:id="rId37"/>
    <p:sldId id="332" r:id="rId38"/>
    <p:sldId id="279" r:id="rId39"/>
    <p:sldId id="280" r:id="rId40"/>
    <p:sldId id="281" r:id="rId41"/>
    <p:sldId id="282" r:id="rId42"/>
    <p:sldId id="283" r:id="rId43"/>
    <p:sldId id="284" r:id="rId44"/>
    <p:sldId id="285" r:id="rId45"/>
    <p:sldId id="333" r:id="rId46"/>
    <p:sldId id="286" r:id="rId47"/>
    <p:sldId id="287" r:id="rId48"/>
    <p:sldId id="288" r:id="rId49"/>
    <p:sldId id="289" r:id="rId50"/>
    <p:sldId id="290" r:id="rId51"/>
    <p:sldId id="291" r:id="rId52"/>
    <p:sldId id="327" r:id="rId53"/>
    <p:sldId id="293" r:id="rId54"/>
    <p:sldId id="294" r:id="rId55"/>
    <p:sldId id="334" r:id="rId56"/>
    <p:sldId id="295" r:id="rId57"/>
    <p:sldId id="296" r:id="rId58"/>
    <p:sldId id="297" r:id="rId59"/>
    <p:sldId id="335" r:id="rId60"/>
    <p:sldId id="298" r:id="rId61"/>
    <p:sldId id="299" r:id="rId62"/>
    <p:sldId id="300" r:id="rId63"/>
    <p:sldId id="301" r:id="rId64"/>
    <p:sldId id="302" r:id="rId65"/>
    <p:sldId id="336" r:id="rId66"/>
    <p:sldId id="303" r:id="rId67"/>
    <p:sldId id="304" r:id="rId68"/>
    <p:sldId id="305" r:id="rId69"/>
    <p:sldId id="306" r:id="rId70"/>
    <p:sldId id="307" r:id="rId71"/>
    <p:sldId id="337" r:id="rId72"/>
    <p:sldId id="308" r:id="rId73"/>
    <p:sldId id="309" r:id="rId74"/>
    <p:sldId id="310" r:id="rId75"/>
    <p:sldId id="311" r:id="rId76"/>
    <p:sldId id="312" r:id="rId77"/>
    <p:sldId id="313" r:id="rId78"/>
    <p:sldId id="318" r:id="rId79"/>
    <p:sldId id="319" r:id="rId80"/>
    <p:sldId id="320" r:id="rId81"/>
    <p:sldId id="321" r:id="rId82"/>
    <p:sldId id="314" r:id="rId83"/>
    <p:sldId id="322" r:id="rId84"/>
    <p:sldId id="323" r:id="rId85"/>
    <p:sldId id="324" r:id="rId86"/>
    <p:sldId id="338" r:id="rId8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A8E518A0-492D-48AD-853C-8DFE8D524B79}" type="datetimeFigureOut">
              <a:rPr lang="cs-CZ" smtClean="0"/>
              <a:t>11.12.2018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1C6481-D8AD-4751-B1E8-850FBCBE5694}" type="slidenum">
              <a:rPr lang="cs-CZ" smtClean="0"/>
              <a:t>‹#›</a:t>
            </a:fld>
            <a:endParaRPr lang="cs-CZ"/>
          </a:p>
        </p:txBody>
      </p:sp>
    </p:spTree>
    <p:extLst>
      <p:ext uri="{BB962C8B-B14F-4D97-AF65-F5344CB8AC3E}">
        <p14:creationId xmlns:p14="http://schemas.microsoft.com/office/powerpoint/2010/main" val="1370553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8E518A0-492D-48AD-853C-8DFE8D524B79}" type="datetimeFigureOut">
              <a:rPr lang="cs-CZ" smtClean="0"/>
              <a:t>11.12.2018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1C6481-D8AD-4751-B1E8-850FBCBE5694}" type="slidenum">
              <a:rPr lang="cs-CZ" smtClean="0"/>
              <a:t>‹#›</a:t>
            </a:fld>
            <a:endParaRPr lang="cs-CZ"/>
          </a:p>
        </p:txBody>
      </p:sp>
    </p:spTree>
    <p:extLst>
      <p:ext uri="{BB962C8B-B14F-4D97-AF65-F5344CB8AC3E}">
        <p14:creationId xmlns:p14="http://schemas.microsoft.com/office/powerpoint/2010/main" val="1107555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8E518A0-492D-48AD-853C-8DFE8D524B79}" type="datetimeFigureOut">
              <a:rPr lang="cs-CZ" smtClean="0"/>
              <a:t>11.12.2018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1C6481-D8AD-4751-B1E8-850FBCBE5694}" type="slidenum">
              <a:rPr lang="cs-CZ" smtClean="0"/>
              <a:t>‹#›</a:t>
            </a:fld>
            <a:endParaRPr lang="cs-CZ"/>
          </a:p>
        </p:txBody>
      </p:sp>
    </p:spTree>
    <p:extLst>
      <p:ext uri="{BB962C8B-B14F-4D97-AF65-F5344CB8AC3E}">
        <p14:creationId xmlns:p14="http://schemas.microsoft.com/office/powerpoint/2010/main" val="1521787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1699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98617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555755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29706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255838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65672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557515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38294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8E518A0-492D-48AD-853C-8DFE8D524B79}" type="datetimeFigureOut">
              <a:rPr lang="cs-CZ" smtClean="0"/>
              <a:t>11.12.2018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1C6481-D8AD-4751-B1E8-850FBCBE5694}" type="slidenum">
              <a:rPr lang="cs-CZ" smtClean="0"/>
              <a:t>‹#›</a:t>
            </a:fld>
            <a:endParaRPr lang="cs-CZ"/>
          </a:p>
        </p:txBody>
      </p:sp>
    </p:spTree>
    <p:extLst>
      <p:ext uri="{BB962C8B-B14F-4D97-AF65-F5344CB8AC3E}">
        <p14:creationId xmlns:p14="http://schemas.microsoft.com/office/powerpoint/2010/main" val="1278712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77863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84656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58850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8926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88463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257796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71121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04373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48295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89942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A8E518A0-492D-48AD-853C-8DFE8D524B79}" type="datetimeFigureOut">
              <a:rPr lang="cs-CZ" smtClean="0"/>
              <a:t>11.12.2018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61C6481-D8AD-4751-B1E8-850FBCBE5694}" type="slidenum">
              <a:rPr lang="cs-CZ" smtClean="0"/>
              <a:t>‹#›</a:t>
            </a:fld>
            <a:endParaRPr lang="cs-CZ"/>
          </a:p>
        </p:txBody>
      </p:sp>
    </p:spTree>
    <p:extLst>
      <p:ext uri="{BB962C8B-B14F-4D97-AF65-F5344CB8AC3E}">
        <p14:creationId xmlns:p14="http://schemas.microsoft.com/office/powerpoint/2010/main" val="155984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41454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08121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60302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04740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7577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33255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13805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226970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09377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287301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A8E518A0-492D-48AD-853C-8DFE8D524B79}" type="datetimeFigureOut">
              <a:rPr lang="cs-CZ" smtClean="0"/>
              <a:t>11.12.2018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1C6481-D8AD-4751-B1E8-850FBCBE5694}" type="slidenum">
              <a:rPr lang="cs-CZ" smtClean="0"/>
              <a:t>‹#›</a:t>
            </a:fld>
            <a:endParaRPr lang="cs-CZ"/>
          </a:p>
        </p:txBody>
      </p:sp>
    </p:spTree>
    <p:extLst>
      <p:ext uri="{BB962C8B-B14F-4D97-AF65-F5344CB8AC3E}">
        <p14:creationId xmlns:p14="http://schemas.microsoft.com/office/powerpoint/2010/main" val="2764978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2306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92144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205224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98802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03232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57128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3048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511267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22510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11223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A8E518A0-492D-48AD-853C-8DFE8D524B79}" type="datetimeFigureOut">
              <a:rPr lang="cs-CZ" smtClean="0"/>
              <a:t>11.12.2018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61C6481-D8AD-4751-B1E8-850FBCBE5694}" type="slidenum">
              <a:rPr lang="cs-CZ" smtClean="0"/>
              <a:t>‹#›</a:t>
            </a:fld>
            <a:endParaRPr lang="cs-CZ"/>
          </a:p>
        </p:txBody>
      </p:sp>
    </p:spTree>
    <p:extLst>
      <p:ext uri="{BB962C8B-B14F-4D97-AF65-F5344CB8AC3E}">
        <p14:creationId xmlns:p14="http://schemas.microsoft.com/office/powerpoint/2010/main" val="2921132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572584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194075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85385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91889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60710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01964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393159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69292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342734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01678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A8E518A0-492D-48AD-853C-8DFE8D524B79}" type="datetimeFigureOut">
              <a:rPr lang="cs-CZ" smtClean="0"/>
              <a:t>11.12.2018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61C6481-D8AD-4751-B1E8-850FBCBE5694}" type="slidenum">
              <a:rPr lang="cs-CZ" smtClean="0"/>
              <a:t>‹#›</a:t>
            </a:fld>
            <a:endParaRPr lang="cs-CZ"/>
          </a:p>
        </p:txBody>
      </p:sp>
    </p:spTree>
    <p:extLst>
      <p:ext uri="{BB962C8B-B14F-4D97-AF65-F5344CB8AC3E}">
        <p14:creationId xmlns:p14="http://schemas.microsoft.com/office/powerpoint/2010/main" val="3094748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20770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492801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15392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341006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43539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771063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055322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96139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777498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1099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8E518A0-492D-48AD-853C-8DFE8D524B79}" type="datetimeFigureOut">
              <a:rPr lang="cs-CZ" smtClean="0"/>
              <a:t>11.12.2018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61C6481-D8AD-4751-B1E8-850FBCBE5694}" type="slidenum">
              <a:rPr lang="cs-CZ" smtClean="0"/>
              <a:t>‹#›</a:t>
            </a:fld>
            <a:endParaRPr lang="cs-CZ"/>
          </a:p>
        </p:txBody>
      </p:sp>
    </p:spTree>
    <p:extLst>
      <p:ext uri="{BB962C8B-B14F-4D97-AF65-F5344CB8AC3E}">
        <p14:creationId xmlns:p14="http://schemas.microsoft.com/office/powerpoint/2010/main" val="23286054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186654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168419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003822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009917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5413374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011028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9575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22928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A8E518A0-492D-48AD-853C-8DFE8D524B79}" type="datetimeFigureOut">
              <a:rPr lang="cs-CZ" smtClean="0"/>
              <a:t>11.12.2018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1C6481-D8AD-4751-B1E8-850FBCBE5694}" type="slidenum">
              <a:rPr lang="cs-CZ" smtClean="0"/>
              <a:t>‹#›</a:t>
            </a:fld>
            <a:endParaRPr lang="cs-CZ"/>
          </a:p>
        </p:txBody>
      </p:sp>
    </p:spTree>
    <p:extLst>
      <p:ext uri="{BB962C8B-B14F-4D97-AF65-F5344CB8AC3E}">
        <p14:creationId xmlns:p14="http://schemas.microsoft.com/office/powerpoint/2010/main" val="3476993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A8E518A0-492D-48AD-853C-8DFE8D524B79}" type="datetimeFigureOut">
              <a:rPr lang="cs-CZ" smtClean="0"/>
              <a:t>11.12.2018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61C6481-D8AD-4751-B1E8-850FBCBE5694}" type="slidenum">
              <a:rPr lang="cs-CZ" smtClean="0"/>
              <a:t>‹#›</a:t>
            </a:fld>
            <a:endParaRPr lang="cs-CZ"/>
          </a:p>
        </p:txBody>
      </p:sp>
    </p:spTree>
    <p:extLst>
      <p:ext uri="{BB962C8B-B14F-4D97-AF65-F5344CB8AC3E}">
        <p14:creationId xmlns:p14="http://schemas.microsoft.com/office/powerpoint/2010/main" val="191444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518A0-492D-48AD-853C-8DFE8D524B79}" type="datetimeFigureOut">
              <a:rPr lang="cs-CZ" smtClean="0"/>
              <a:t>11.12.2018</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C6481-D8AD-4751-B1E8-850FBCBE5694}" type="slidenum">
              <a:rPr lang="cs-CZ" smtClean="0"/>
              <a:t>‹#›</a:t>
            </a:fld>
            <a:endParaRPr lang="cs-CZ"/>
          </a:p>
        </p:txBody>
      </p:sp>
    </p:spTree>
    <p:extLst>
      <p:ext uri="{BB962C8B-B14F-4D97-AF65-F5344CB8AC3E}">
        <p14:creationId xmlns:p14="http://schemas.microsoft.com/office/powerpoint/2010/main" val="38542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65858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948858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14518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687133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7932970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F1746-C5E4-4B58-B3DD-2A0810FCC458}" type="datetimeFigureOut">
              <a:rPr lang="cs-CZ" smtClean="0">
                <a:solidFill>
                  <a:prstClr val="black">
                    <a:tint val="75000"/>
                  </a:prstClr>
                </a:solidFill>
              </a:rPr>
              <a:pPr/>
              <a:t>11.12.2018</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3A365-DC0D-4EE0-8F35-C6898C4C4596}"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81854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0.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0.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0.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0.png"/><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54352" y="70293"/>
            <a:ext cx="11348175" cy="1025614"/>
          </a:xfrm>
        </p:spPr>
        <p:txBody>
          <a:bodyPr>
            <a:noAutofit/>
          </a:bodyPr>
          <a:lstStyle/>
          <a:p>
            <a:r>
              <a:rPr lang="cs-CZ" sz="4400" dirty="0">
                <a:solidFill>
                  <a:schemeClr val="bg1"/>
                </a:solidFill>
              </a:rPr>
              <a:t>Technika průjezdů bran na K1 ve vodním slalomu</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284" y="1422725"/>
            <a:ext cx="6400225" cy="4267309"/>
          </a:xfrm>
          <a:prstGeom prst="rect">
            <a:avLst/>
          </a:prstGeom>
        </p:spPr>
      </p:pic>
      <p:sp>
        <p:nvSpPr>
          <p:cNvPr id="6" name="Podnadpis 2"/>
          <p:cNvSpPr>
            <a:spLocks noGrp="1"/>
          </p:cNvSpPr>
          <p:nvPr>
            <p:ph type="subTitle" idx="1"/>
          </p:nvPr>
        </p:nvSpPr>
        <p:spPr>
          <a:xfrm>
            <a:off x="8503920" y="4924695"/>
            <a:ext cx="2743200" cy="979715"/>
          </a:xfrm>
        </p:spPr>
        <p:txBody>
          <a:bodyPr>
            <a:normAutofit fontScale="92500"/>
          </a:bodyPr>
          <a:lstStyle/>
          <a:p>
            <a:pPr algn="l"/>
            <a:r>
              <a:rPr lang="cs-CZ" dirty="0">
                <a:solidFill>
                  <a:schemeClr val="bg1"/>
                </a:solidFill>
              </a:rPr>
              <a:t>Mgr. Michal </a:t>
            </a:r>
            <a:r>
              <a:rPr lang="cs-CZ" dirty="0" err="1">
                <a:solidFill>
                  <a:schemeClr val="bg1"/>
                </a:solidFill>
              </a:rPr>
              <a:t>Buchtel</a:t>
            </a:r>
            <a:endParaRPr lang="cs-CZ" dirty="0">
              <a:solidFill>
                <a:schemeClr val="bg1"/>
              </a:solidFill>
            </a:endParaRPr>
          </a:p>
          <a:p>
            <a:pPr algn="l"/>
            <a:r>
              <a:rPr lang="cs-CZ" dirty="0">
                <a:solidFill>
                  <a:schemeClr val="bg1"/>
                </a:solidFill>
              </a:rPr>
              <a:t>PhD. Milan Bílý, Ph.D.</a:t>
            </a:r>
          </a:p>
        </p:txBody>
      </p:sp>
    </p:spTree>
    <p:extLst>
      <p:ext uri="{BB962C8B-B14F-4D97-AF65-F5344CB8AC3E}">
        <p14:creationId xmlns:p14="http://schemas.microsoft.com/office/powerpoint/2010/main" val="74908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173" y="218610"/>
            <a:ext cx="10103769" cy="6334590"/>
          </a:xfrm>
          <a:prstGeom prst="rect">
            <a:avLst/>
          </a:prstGeom>
        </p:spPr>
      </p:pic>
      <p:sp>
        <p:nvSpPr>
          <p:cNvPr id="3" name="Obdélník 2"/>
          <p:cNvSpPr/>
          <p:nvPr/>
        </p:nvSpPr>
        <p:spPr>
          <a:xfrm>
            <a:off x="5102942" y="4733238"/>
            <a:ext cx="6096000" cy="1200329"/>
          </a:xfrm>
          <a:prstGeom prst="rect">
            <a:avLst/>
          </a:prstGeom>
        </p:spPr>
        <p:txBody>
          <a:bodyPr>
            <a:spAutoFit/>
          </a:bodyPr>
          <a:lstStyle/>
          <a:p>
            <a:r>
              <a:rPr lang="cs-CZ" dirty="0"/>
              <a:t>5. fáze </a:t>
            </a:r>
          </a:p>
          <a:p>
            <a:r>
              <a:rPr lang="cs-CZ" dirty="0"/>
              <a:t>Po dokončení širokého záběru od přídě kajakář opouští bránu a protiproud. Je připraven k záběru na původní závěsové straně najíždí do proudu ve směru další jízdy.</a:t>
            </a:r>
          </a:p>
        </p:txBody>
      </p:sp>
    </p:spTree>
    <p:extLst>
      <p:ext uri="{BB962C8B-B14F-4D97-AF65-F5344CB8AC3E}">
        <p14:creationId xmlns:p14="http://schemas.microsoft.com/office/powerpoint/2010/main" val="581984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38759" y="550224"/>
            <a:ext cx="10515600" cy="1325563"/>
          </a:xfrm>
        </p:spPr>
        <p:txBody>
          <a:bodyPr/>
          <a:lstStyle/>
          <a:p>
            <a:r>
              <a:rPr lang="cs-CZ" dirty="0">
                <a:solidFill>
                  <a:schemeClr val="bg1"/>
                </a:solidFill>
              </a:rPr>
              <a:t>Technika závěsu s přímým záběrem ven </a:t>
            </a:r>
          </a:p>
        </p:txBody>
      </p:sp>
    </p:spTree>
    <p:extLst>
      <p:ext uri="{BB962C8B-B14F-4D97-AF65-F5344CB8AC3E}">
        <p14:creationId xmlns:p14="http://schemas.microsoft.com/office/powerpoint/2010/main" val="4086334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5_KAUZER_Peter_SLO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9561" y="174145"/>
            <a:ext cx="11317857" cy="6366295"/>
          </a:xfrm>
          <a:prstGeom prst="rect">
            <a:avLst/>
          </a:prstGeom>
        </p:spPr>
      </p:pic>
      <p:pic>
        <p:nvPicPr>
          <p:cNvPr id="4" name="Obrázek 3"/>
          <p:cNvPicPr>
            <a:picLocks noChangeAspect="1"/>
          </p:cNvPicPr>
          <p:nvPr/>
        </p:nvPicPr>
        <p:blipFill>
          <a:blip r:embed="rId5"/>
          <a:stretch>
            <a:fillRect/>
          </a:stretch>
        </p:blipFill>
        <p:spPr>
          <a:xfrm>
            <a:off x="517159" y="5787267"/>
            <a:ext cx="1841152" cy="493819"/>
          </a:xfrm>
          <a:prstGeom prst="rect">
            <a:avLst/>
          </a:prstGeom>
        </p:spPr>
      </p:pic>
    </p:spTree>
    <p:extLst>
      <p:ext uri="{BB962C8B-B14F-4D97-AF65-F5344CB8AC3E}">
        <p14:creationId xmlns:p14="http://schemas.microsoft.com/office/powerpoint/2010/main" val="293289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725" y="233455"/>
            <a:ext cx="9313818" cy="6279273"/>
          </a:xfrm>
          <a:prstGeom prst="rect">
            <a:avLst/>
          </a:prstGeom>
        </p:spPr>
      </p:pic>
      <p:sp>
        <p:nvSpPr>
          <p:cNvPr id="3" name="Obdélník 2"/>
          <p:cNvSpPr/>
          <p:nvPr/>
        </p:nvSpPr>
        <p:spPr>
          <a:xfrm>
            <a:off x="1604766" y="346657"/>
            <a:ext cx="4068448" cy="2031325"/>
          </a:xfrm>
          <a:prstGeom prst="rect">
            <a:avLst/>
          </a:prstGeom>
        </p:spPr>
        <p:txBody>
          <a:bodyPr wrap="square">
            <a:spAutoFit/>
          </a:bodyPr>
          <a:lstStyle/>
          <a:p>
            <a:r>
              <a:rPr lang="cs-CZ" b="1" dirty="0"/>
              <a:t>1. fáze </a:t>
            </a:r>
          </a:p>
          <a:p>
            <a:r>
              <a:rPr lang="cs-CZ" b="1" dirty="0"/>
              <a:t>Kajakář navádí loď k bráně po obloukové dráze ze strany. Pádlo zasazuje do vody před vnitřní tyčí brány a připravuje se na závěs. Vyčkává, až se přední část lodě a část těla dostane komfortně mezi tyče, aby mohl zahájit točení. </a:t>
            </a:r>
          </a:p>
        </p:txBody>
      </p:sp>
    </p:spTree>
    <p:extLst>
      <p:ext uri="{BB962C8B-B14F-4D97-AF65-F5344CB8AC3E}">
        <p14:creationId xmlns:p14="http://schemas.microsoft.com/office/powerpoint/2010/main" val="295074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73" y="285259"/>
            <a:ext cx="10157004" cy="6251727"/>
          </a:xfrm>
          <a:prstGeom prst="rect">
            <a:avLst/>
          </a:prstGeom>
        </p:spPr>
      </p:pic>
      <p:sp>
        <p:nvSpPr>
          <p:cNvPr id="4" name="Obdélník 3"/>
          <p:cNvSpPr/>
          <p:nvPr/>
        </p:nvSpPr>
        <p:spPr>
          <a:xfrm>
            <a:off x="1255721" y="485528"/>
            <a:ext cx="6096000" cy="1200329"/>
          </a:xfrm>
          <a:prstGeom prst="rect">
            <a:avLst/>
          </a:prstGeom>
        </p:spPr>
        <p:txBody>
          <a:bodyPr>
            <a:spAutoFit/>
          </a:bodyPr>
          <a:lstStyle/>
          <a:p>
            <a:r>
              <a:rPr lang="cs-CZ" b="1" dirty="0"/>
              <a:t>2. fáze </a:t>
            </a:r>
          </a:p>
          <a:p>
            <a:r>
              <a:rPr lang="cs-CZ" b="1" dirty="0"/>
              <a:t>V okamžiku, kdy špička lodi a část těla je mezi tyčemi zahajuje závěs a otáčí loď. Závěsová ruka uhýbá podle potřeby vnitřní tyči brány.</a:t>
            </a:r>
          </a:p>
        </p:txBody>
      </p:sp>
    </p:spTree>
    <p:extLst>
      <p:ext uri="{BB962C8B-B14F-4D97-AF65-F5344CB8AC3E}">
        <p14:creationId xmlns:p14="http://schemas.microsoft.com/office/powerpoint/2010/main" val="931619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16" y="285136"/>
            <a:ext cx="9913369" cy="6322142"/>
          </a:xfrm>
          <a:prstGeom prst="rect">
            <a:avLst/>
          </a:prstGeom>
        </p:spPr>
      </p:pic>
      <p:sp>
        <p:nvSpPr>
          <p:cNvPr id="5" name="Obdélník 4"/>
          <p:cNvSpPr/>
          <p:nvPr/>
        </p:nvSpPr>
        <p:spPr>
          <a:xfrm>
            <a:off x="1186895" y="643219"/>
            <a:ext cx="6096000" cy="1200329"/>
          </a:xfrm>
          <a:prstGeom prst="rect">
            <a:avLst/>
          </a:prstGeom>
        </p:spPr>
        <p:txBody>
          <a:bodyPr>
            <a:spAutoFit/>
          </a:bodyPr>
          <a:lstStyle/>
          <a:p>
            <a:r>
              <a:rPr lang="cs-CZ" dirty="0"/>
              <a:t>3</a:t>
            </a:r>
            <a:r>
              <a:rPr lang="cs-CZ" b="1" dirty="0"/>
              <a:t>. fáze </a:t>
            </a:r>
          </a:p>
          <a:p>
            <a:r>
              <a:rPr lang="cs-CZ" b="1" dirty="0"/>
              <a:t>jezdec navazuje na závěs záběrem na vnitřní, závěsové straně, loď by měla být v takovém postavení, aby záběrem mohl udělit lodi dostatečnou rychlost do výjezdu z brány </a:t>
            </a:r>
          </a:p>
        </p:txBody>
      </p:sp>
    </p:spTree>
    <p:extLst>
      <p:ext uri="{BB962C8B-B14F-4D97-AF65-F5344CB8AC3E}">
        <p14:creationId xmlns:p14="http://schemas.microsoft.com/office/powerpoint/2010/main" val="3343533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845" y="199846"/>
            <a:ext cx="9506926" cy="6407431"/>
          </a:xfrm>
          <a:prstGeom prst="rect">
            <a:avLst/>
          </a:prstGeom>
        </p:spPr>
      </p:pic>
      <p:sp>
        <p:nvSpPr>
          <p:cNvPr id="4" name="Obdélník 3"/>
          <p:cNvSpPr/>
          <p:nvPr/>
        </p:nvSpPr>
        <p:spPr>
          <a:xfrm>
            <a:off x="2765814" y="5007047"/>
            <a:ext cx="6096000" cy="1477328"/>
          </a:xfrm>
          <a:prstGeom prst="rect">
            <a:avLst/>
          </a:prstGeom>
        </p:spPr>
        <p:txBody>
          <a:bodyPr>
            <a:spAutoFit/>
          </a:bodyPr>
          <a:lstStyle/>
          <a:p>
            <a:r>
              <a:rPr lang="cs-CZ" b="1" dirty="0"/>
              <a:t>4. fáze </a:t>
            </a:r>
          </a:p>
          <a:p>
            <a:r>
              <a:rPr lang="cs-CZ" b="1" dirty="0"/>
              <a:t>Kajakář opouští bránu dokončením záběru na závěsové straně s výrazným předklonem, aby udělil lodi dostatečnou rychlost pro nájezd do proudu a do nového směru jízdy, přičemž hlava a ramena jsou již tímto směrem natočena.</a:t>
            </a:r>
          </a:p>
        </p:txBody>
      </p:sp>
    </p:spTree>
    <p:extLst>
      <p:ext uri="{BB962C8B-B14F-4D97-AF65-F5344CB8AC3E}">
        <p14:creationId xmlns:p14="http://schemas.microsoft.com/office/powerpoint/2010/main" val="1176141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9360" y="553181"/>
            <a:ext cx="10515600" cy="1325563"/>
          </a:xfrm>
        </p:spPr>
        <p:txBody>
          <a:bodyPr/>
          <a:lstStyle/>
          <a:p>
            <a:r>
              <a:rPr lang="cs-CZ" dirty="0">
                <a:solidFill>
                  <a:schemeClr val="bg1"/>
                </a:solidFill>
              </a:rPr>
              <a:t>Technika odhozu</a:t>
            </a:r>
          </a:p>
        </p:txBody>
      </p:sp>
    </p:spTree>
    <p:extLst>
      <p:ext uri="{BB962C8B-B14F-4D97-AF65-F5344CB8AC3E}">
        <p14:creationId xmlns:p14="http://schemas.microsoft.com/office/powerpoint/2010/main" val="3865217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4_PRSKAVEC_Jiri_CZE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2540" y="437791"/>
            <a:ext cx="10731260" cy="6036334"/>
          </a:xfrm>
          <a:prstGeom prst="rect">
            <a:avLst/>
          </a:prstGeom>
        </p:spPr>
      </p:pic>
      <p:pic>
        <p:nvPicPr>
          <p:cNvPr id="4" name="Obrázek 3"/>
          <p:cNvPicPr>
            <a:picLocks noChangeAspect="1"/>
          </p:cNvPicPr>
          <p:nvPr/>
        </p:nvPicPr>
        <p:blipFill>
          <a:blip r:embed="rId5"/>
          <a:stretch>
            <a:fillRect/>
          </a:stretch>
        </p:blipFill>
        <p:spPr>
          <a:xfrm>
            <a:off x="838200" y="5718256"/>
            <a:ext cx="1841152" cy="493819"/>
          </a:xfrm>
          <a:prstGeom prst="rect">
            <a:avLst/>
          </a:prstGeom>
        </p:spPr>
      </p:pic>
    </p:spTree>
    <p:extLst>
      <p:ext uri="{BB962C8B-B14F-4D97-AF65-F5344CB8AC3E}">
        <p14:creationId xmlns:p14="http://schemas.microsoft.com/office/powerpoint/2010/main" val="2673667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781" y="294968"/>
            <a:ext cx="11297263" cy="6154993"/>
          </a:xfrm>
          <a:prstGeom prst="rect">
            <a:avLst/>
          </a:prstGeom>
        </p:spPr>
      </p:pic>
      <p:sp>
        <p:nvSpPr>
          <p:cNvPr id="4" name="Obdélník 3"/>
          <p:cNvSpPr/>
          <p:nvPr/>
        </p:nvSpPr>
        <p:spPr>
          <a:xfrm>
            <a:off x="5798503" y="294968"/>
            <a:ext cx="6096000" cy="2862322"/>
          </a:xfrm>
          <a:prstGeom prst="rect">
            <a:avLst/>
          </a:prstGeom>
        </p:spPr>
        <p:txBody>
          <a:bodyPr>
            <a:spAutoFit/>
          </a:bodyPr>
          <a:lstStyle/>
          <a:p>
            <a:r>
              <a:rPr lang="cs-CZ" b="1" dirty="0"/>
              <a:t>1. fáze </a:t>
            </a:r>
          </a:p>
          <a:p>
            <a:r>
              <a:rPr lang="cs-CZ" b="1" dirty="0"/>
              <a:t>Závodník navádí loď ze strany velmi těsně k bráně. Cílem je korigovat směr lodě, aby špička směřovala nad spojnici tyčí. Kajakář dále vyčkává na vhodný moment zasazení pádla k širokému záběru a hlídá ideální stopu nájezdu, která je pro efektivní provedení záběru zásadní. Korekci nájezdové linie provádí nejčastěji s pomocí řídících záběrů na neodhozové straně. List pádla, kterým bude odhoz provádět, na místo zasazení dostává před vnitřní tyčí a protíná tak spojnici tyčí seshora.</a:t>
            </a:r>
          </a:p>
        </p:txBody>
      </p:sp>
    </p:spTree>
    <p:extLst>
      <p:ext uri="{BB962C8B-B14F-4D97-AF65-F5344CB8AC3E}">
        <p14:creationId xmlns:p14="http://schemas.microsoft.com/office/powerpoint/2010/main" val="3250643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chemeClr val="bg1"/>
                </a:solidFill>
              </a:rPr>
              <a:t>Technika průjezdu bran</a:t>
            </a:r>
          </a:p>
        </p:txBody>
      </p:sp>
      <p:sp>
        <p:nvSpPr>
          <p:cNvPr id="3" name="Zástupný symbol pro obsah 2"/>
          <p:cNvSpPr>
            <a:spLocks noGrp="1"/>
          </p:cNvSpPr>
          <p:nvPr>
            <p:ph idx="1"/>
          </p:nvPr>
        </p:nvSpPr>
        <p:spPr/>
        <p:txBody>
          <a:bodyPr/>
          <a:lstStyle/>
          <a:p>
            <a:r>
              <a:rPr lang="cs-CZ" dirty="0">
                <a:solidFill>
                  <a:schemeClr val="bg1"/>
                </a:solidFill>
              </a:rPr>
              <a:t>Technikou průjezdu bran rozumíme závodníkem prováděný sled specifických záběrů, postavení lodi, těla a pádla jezdce bezprostředně při nájezdu do brány, jejího průjezdu a výjezdu. </a:t>
            </a:r>
          </a:p>
          <a:p>
            <a:r>
              <a:rPr lang="cs-CZ" dirty="0">
                <a:solidFill>
                  <a:schemeClr val="bg1"/>
                </a:solidFill>
              </a:rPr>
              <a:t>Na základě dostupných zdrojů a mnohaletých zkušeností trenérů i závodníků ve vodním slalomu, jsme určili základní techniky průjezdů </a:t>
            </a:r>
            <a:r>
              <a:rPr lang="cs-CZ" dirty="0" err="1">
                <a:solidFill>
                  <a:schemeClr val="bg1"/>
                </a:solidFill>
              </a:rPr>
              <a:t>povodných</a:t>
            </a:r>
            <a:r>
              <a:rPr lang="cs-CZ" dirty="0">
                <a:solidFill>
                  <a:schemeClr val="bg1"/>
                </a:solidFill>
              </a:rPr>
              <a:t> a </a:t>
            </a:r>
            <a:r>
              <a:rPr lang="cs-CZ" dirty="0" err="1">
                <a:solidFill>
                  <a:schemeClr val="bg1"/>
                </a:solidFill>
              </a:rPr>
              <a:t>protivodných</a:t>
            </a:r>
            <a:r>
              <a:rPr lang="cs-CZ" dirty="0">
                <a:solidFill>
                  <a:schemeClr val="bg1"/>
                </a:solidFill>
              </a:rPr>
              <a:t> bran. V případě kombinace technik nebo použití nestandartní techniky při průjezdu některé z bran, se průjezd přisuzuje technice, která je při průjezdu brány nejvíce dominantní nebo se svým charakterem nejvíce blíží některé z daných technik průjezdů. </a:t>
            </a:r>
          </a:p>
        </p:txBody>
      </p:sp>
    </p:spTree>
    <p:extLst>
      <p:ext uri="{BB962C8B-B14F-4D97-AF65-F5344CB8AC3E}">
        <p14:creationId xmlns:p14="http://schemas.microsoft.com/office/powerpoint/2010/main" val="3157287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115" y="385346"/>
            <a:ext cx="11262464" cy="6111086"/>
          </a:xfrm>
          <a:prstGeom prst="rect">
            <a:avLst/>
          </a:prstGeom>
        </p:spPr>
      </p:pic>
      <p:sp>
        <p:nvSpPr>
          <p:cNvPr id="4" name="Obdélník 3"/>
          <p:cNvSpPr/>
          <p:nvPr/>
        </p:nvSpPr>
        <p:spPr>
          <a:xfrm>
            <a:off x="6872748" y="385346"/>
            <a:ext cx="4851831" cy="2308324"/>
          </a:xfrm>
          <a:prstGeom prst="rect">
            <a:avLst/>
          </a:prstGeom>
        </p:spPr>
        <p:txBody>
          <a:bodyPr wrap="square">
            <a:spAutoFit/>
          </a:bodyPr>
          <a:lstStyle/>
          <a:p>
            <a:r>
              <a:rPr lang="cs-CZ" dirty="0"/>
              <a:t>2</a:t>
            </a:r>
            <a:r>
              <a:rPr lang="cs-CZ" b="1" dirty="0"/>
              <a:t>. fáze </a:t>
            </a:r>
          </a:p>
          <a:p>
            <a:r>
              <a:rPr lang="cs-CZ" b="1" dirty="0"/>
              <a:t>V okamžiku, kdy závodník dosáhne ideálního bodu točení, zasadí list pádla do vody k zahájení záběru. Žerdí pádla uhýbá vnitřní tyči brány spodem. Loď by měla být již dostatečně předtočena a kajakář v mírném, kontrolovaném záklonu. Špička lodi je odlehčena aby došlo k zatopení zádě.</a:t>
            </a:r>
          </a:p>
        </p:txBody>
      </p:sp>
    </p:spTree>
    <p:extLst>
      <p:ext uri="{BB962C8B-B14F-4D97-AF65-F5344CB8AC3E}">
        <p14:creationId xmlns:p14="http://schemas.microsoft.com/office/powerpoint/2010/main" val="445030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88" y="299833"/>
            <a:ext cx="11388922" cy="6206040"/>
          </a:xfrm>
          <a:prstGeom prst="rect">
            <a:avLst/>
          </a:prstGeom>
        </p:spPr>
      </p:pic>
      <p:sp>
        <p:nvSpPr>
          <p:cNvPr id="3" name="Obdélník 2"/>
          <p:cNvSpPr/>
          <p:nvPr/>
        </p:nvSpPr>
        <p:spPr>
          <a:xfrm>
            <a:off x="1955994" y="466982"/>
            <a:ext cx="6096000" cy="1477328"/>
          </a:xfrm>
          <a:prstGeom prst="rect">
            <a:avLst/>
          </a:prstGeom>
        </p:spPr>
        <p:txBody>
          <a:bodyPr>
            <a:spAutoFit/>
          </a:bodyPr>
          <a:lstStyle/>
          <a:p>
            <a:r>
              <a:rPr lang="cs-CZ" b="1" dirty="0"/>
              <a:t>3. fáze </a:t>
            </a:r>
          </a:p>
          <a:p>
            <a:r>
              <a:rPr lang="cs-CZ" b="1" dirty="0"/>
              <a:t>Široký záběr provádí o největší obloukové dráze, s co největší rychlostí a silou. Je důležité udržet osu ramen do směru točení lodě. Hlava a vnitřní rameno uhýbá vnitřní tyči brány co nejtěsněji.</a:t>
            </a:r>
          </a:p>
        </p:txBody>
      </p:sp>
    </p:spTree>
    <p:extLst>
      <p:ext uri="{BB962C8B-B14F-4D97-AF65-F5344CB8AC3E}">
        <p14:creationId xmlns:p14="http://schemas.microsoft.com/office/powerpoint/2010/main" val="3998372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20" y="247251"/>
            <a:ext cx="11356258" cy="6333827"/>
          </a:xfrm>
          <a:prstGeom prst="rect">
            <a:avLst/>
          </a:prstGeom>
        </p:spPr>
      </p:pic>
      <p:sp>
        <p:nvSpPr>
          <p:cNvPr id="3" name="Obdélník 2"/>
          <p:cNvSpPr/>
          <p:nvPr/>
        </p:nvSpPr>
        <p:spPr>
          <a:xfrm>
            <a:off x="8072284" y="278192"/>
            <a:ext cx="3795252" cy="2862322"/>
          </a:xfrm>
          <a:prstGeom prst="rect">
            <a:avLst/>
          </a:prstGeom>
        </p:spPr>
        <p:txBody>
          <a:bodyPr wrap="square">
            <a:spAutoFit/>
          </a:bodyPr>
          <a:lstStyle/>
          <a:p>
            <a:r>
              <a:rPr lang="cs-CZ" b="1" dirty="0"/>
              <a:t>4.  fáze </a:t>
            </a:r>
          </a:p>
          <a:p>
            <a:r>
              <a:rPr lang="cs-CZ" b="1" dirty="0"/>
              <a:t>Jezdec dokončí odhozový záběr za tělem, přičemž loď je již natočena do výjezdu z brány. Podle potřeby dotočení lodě do dalšího směru jízdy je kajakář připraven na zasazení výjezdového záběru na vnitřní straně. Ze záklonu a úhybného manévru se kajakář snaží dosáhnout předklonu pro potřebu akcelerace do další jízdy.</a:t>
            </a:r>
          </a:p>
        </p:txBody>
      </p:sp>
    </p:spTree>
    <p:extLst>
      <p:ext uri="{BB962C8B-B14F-4D97-AF65-F5344CB8AC3E}">
        <p14:creationId xmlns:p14="http://schemas.microsoft.com/office/powerpoint/2010/main" val="2985085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137" y="289197"/>
            <a:ext cx="11264244" cy="6288584"/>
          </a:xfrm>
          <a:prstGeom prst="rect">
            <a:avLst/>
          </a:prstGeom>
        </p:spPr>
      </p:pic>
      <p:sp>
        <p:nvSpPr>
          <p:cNvPr id="3" name="Obdélník 2"/>
          <p:cNvSpPr/>
          <p:nvPr/>
        </p:nvSpPr>
        <p:spPr>
          <a:xfrm>
            <a:off x="5784892" y="289197"/>
            <a:ext cx="6096000" cy="1477328"/>
          </a:xfrm>
          <a:prstGeom prst="rect">
            <a:avLst/>
          </a:prstGeom>
        </p:spPr>
        <p:txBody>
          <a:bodyPr>
            <a:spAutoFit/>
          </a:bodyPr>
          <a:lstStyle/>
          <a:p>
            <a:r>
              <a:rPr lang="cs-CZ" b="1" dirty="0"/>
              <a:t>5. fáze </a:t>
            </a:r>
          </a:p>
          <a:p>
            <a:r>
              <a:rPr lang="cs-CZ" b="1" dirty="0"/>
              <a:t>záběrem na vnitřní straně točení opouští kajakář bránu ve směru další jízdy. Hlava a ramena jsou natočena do požadovaného směru a tělo je v předklonu pro akceleraci z protiproudu a dřívější dosažení proudu lodí.</a:t>
            </a:r>
          </a:p>
        </p:txBody>
      </p:sp>
    </p:spTree>
    <p:extLst>
      <p:ext uri="{BB962C8B-B14F-4D97-AF65-F5344CB8AC3E}">
        <p14:creationId xmlns:p14="http://schemas.microsoft.com/office/powerpoint/2010/main" val="3142448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38380" y="707224"/>
            <a:ext cx="10515600" cy="1325563"/>
          </a:xfrm>
        </p:spPr>
        <p:txBody>
          <a:bodyPr/>
          <a:lstStyle/>
          <a:p>
            <a:r>
              <a:rPr lang="cs-CZ" dirty="0">
                <a:solidFill>
                  <a:schemeClr val="bg1"/>
                </a:solidFill>
              </a:rPr>
              <a:t>Technika závěsu podtažením pod vnitřní tyčí a přímým záběrem na stejné straně ven</a:t>
            </a:r>
          </a:p>
        </p:txBody>
      </p:sp>
    </p:spTree>
    <p:extLst>
      <p:ext uri="{BB962C8B-B14F-4D97-AF65-F5344CB8AC3E}">
        <p14:creationId xmlns:p14="http://schemas.microsoft.com/office/powerpoint/2010/main" val="3903705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9_GRIGAR_Jakub__SVK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9947" y="280896"/>
            <a:ext cx="11171208" cy="6283805"/>
          </a:xfrm>
          <a:prstGeom prst="rect">
            <a:avLst/>
          </a:prstGeom>
        </p:spPr>
      </p:pic>
      <p:pic>
        <p:nvPicPr>
          <p:cNvPr id="4" name="Obrázek 3"/>
          <p:cNvPicPr>
            <a:picLocks noChangeAspect="1"/>
          </p:cNvPicPr>
          <p:nvPr/>
        </p:nvPicPr>
        <p:blipFill>
          <a:blip r:embed="rId5"/>
          <a:stretch>
            <a:fillRect/>
          </a:stretch>
        </p:blipFill>
        <p:spPr>
          <a:xfrm>
            <a:off x="672435" y="5726882"/>
            <a:ext cx="1841152" cy="493819"/>
          </a:xfrm>
          <a:prstGeom prst="rect">
            <a:avLst/>
          </a:prstGeom>
        </p:spPr>
      </p:pic>
    </p:spTree>
    <p:extLst>
      <p:ext uri="{BB962C8B-B14F-4D97-AF65-F5344CB8AC3E}">
        <p14:creationId xmlns:p14="http://schemas.microsoft.com/office/powerpoint/2010/main" val="3465896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860" y="202825"/>
            <a:ext cx="11237185" cy="6388877"/>
          </a:xfrm>
          <a:prstGeom prst="rect">
            <a:avLst/>
          </a:prstGeom>
        </p:spPr>
      </p:pic>
      <p:sp>
        <p:nvSpPr>
          <p:cNvPr id="4" name="Obdélník 3"/>
          <p:cNvSpPr/>
          <p:nvPr/>
        </p:nvSpPr>
        <p:spPr>
          <a:xfrm>
            <a:off x="5899355" y="364314"/>
            <a:ext cx="5712542" cy="923330"/>
          </a:xfrm>
          <a:prstGeom prst="rect">
            <a:avLst/>
          </a:prstGeom>
        </p:spPr>
        <p:txBody>
          <a:bodyPr wrap="square">
            <a:spAutoFit/>
          </a:bodyPr>
          <a:lstStyle/>
          <a:p>
            <a:r>
              <a:rPr lang="cs-CZ" b="1" dirty="0"/>
              <a:t>1. fáze </a:t>
            </a:r>
          </a:p>
          <a:p>
            <a:r>
              <a:rPr lang="cs-CZ" b="1" dirty="0"/>
              <a:t>Kajakář přijíždí k bráně ze strany velmi těsně a vyčkává se zasazením závěsu s pádlem vodorovně téměř na palubě.</a:t>
            </a:r>
          </a:p>
        </p:txBody>
      </p:sp>
    </p:spTree>
    <p:extLst>
      <p:ext uri="{BB962C8B-B14F-4D97-AF65-F5344CB8AC3E}">
        <p14:creationId xmlns:p14="http://schemas.microsoft.com/office/powerpoint/2010/main" val="322547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782" y="147485"/>
            <a:ext cx="11248102" cy="6508955"/>
          </a:xfrm>
          <a:prstGeom prst="rect">
            <a:avLst/>
          </a:prstGeom>
        </p:spPr>
      </p:pic>
      <p:sp>
        <p:nvSpPr>
          <p:cNvPr id="3" name="Obdélník 2"/>
          <p:cNvSpPr/>
          <p:nvPr/>
        </p:nvSpPr>
        <p:spPr>
          <a:xfrm>
            <a:off x="6702933" y="1138254"/>
            <a:ext cx="4564835" cy="1200329"/>
          </a:xfrm>
          <a:prstGeom prst="rect">
            <a:avLst/>
          </a:prstGeom>
        </p:spPr>
        <p:txBody>
          <a:bodyPr wrap="square">
            <a:spAutoFit/>
          </a:bodyPr>
          <a:lstStyle/>
          <a:p>
            <a:r>
              <a:rPr lang="cs-CZ" b="1" dirty="0"/>
              <a:t>2. fáze </a:t>
            </a:r>
          </a:p>
          <a:p>
            <a:r>
              <a:rPr lang="cs-CZ" b="1" dirty="0"/>
              <a:t>Teprve ve chvíli, kdy žerdí pádla podvlékne vnitřní tyč brány a je nejblíže brány tělem, zahajuje jezdec závěs.</a:t>
            </a:r>
          </a:p>
        </p:txBody>
      </p:sp>
    </p:spTree>
    <p:extLst>
      <p:ext uri="{BB962C8B-B14F-4D97-AF65-F5344CB8AC3E}">
        <p14:creationId xmlns:p14="http://schemas.microsoft.com/office/powerpoint/2010/main" val="2231535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587" y="157316"/>
            <a:ext cx="11048646" cy="6558116"/>
          </a:xfrm>
          <a:prstGeom prst="rect">
            <a:avLst/>
          </a:prstGeom>
        </p:spPr>
      </p:pic>
      <p:sp>
        <p:nvSpPr>
          <p:cNvPr id="3" name="Obdélník 2"/>
          <p:cNvSpPr/>
          <p:nvPr/>
        </p:nvSpPr>
        <p:spPr>
          <a:xfrm>
            <a:off x="7079226" y="1741574"/>
            <a:ext cx="4404852" cy="2308324"/>
          </a:xfrm>
          <a:prstGeom prst="rect">
            <a:avLst/>
          </a:prstGeom>
        </p:spPr>
        <p:txBody>
          <a:bodyPr wrap="square">
            <a:spAutoFit/>
          </a:bodyPr>
          <a:lstStyle/>
          <a:p>
            <a:r>
              <a:rPr lang="cs-CZ" b="1" dirty="0"/>
              <a:t>3. fáze </a:t>
            </a:r>
          </a:p>
          <a:p>
            <a:r>
              <a:rPr lang="cs-CZ" b="1" dirty="0"/>
              <a:t>Samotný závěs zasazuje již nad spojnicí tyčí brány a během závěsu již nemusí vnitřní tyč podvlékat. V možnosti nepodvlékat žerď pod vnitřní tyčí je tedy zásadní rozdíl od TZ1. Rozsah pohybu tak není ničím omezen a jezdec může plynule navázat do výjezdového záběru na téže straně</a:t>
            </a:r>
            <a:r>
              <a:rPr lang="cs-CZ" dirty="0"/>
              <a:t>.</a:t>
            </a:r>
          </a:p>
        </p:txBody>
      </p:sp>
    </p:spTree>
    <p:extLst>
      <p:ext uri="{BB962C8B-B14F-4D97-AF65-F5344CB8AC3E}">
        <p14:creationId xmlns:p14="http://schemas.microsoft.com/office/powerpoint/2010/main" val="1751301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434" y="212055"/>
            <a:ext cx="10342063" cy="6468138"/>
          </a:xfrm>
          <a:prstGeom prst="rect">
            <a:avLst/>
          </a:prstGeom>
        </p:spPr>
      </p:pic>
      <p:sp>
        <p:nvSpPr>
          <p:cNvPr id="3" name="Obdélník 2"/>
          <p:cNvSpPr/>
          <p:nvPr/>
        </p:nvSpPr>
        <p:spPr>
          <a:xfrm>
            <a:off x="7197213" y="2824203"/>
            <a:ext cx="4139381" cy="1477328"/>
          </a:xfrm>
          <a:prstGeom prst="rect">
            <a:avLst/>
          </a:prstGeom>
        </p:spPr>
        <p:txBody>
          <a:bodyPr wrap="square">
            <a:spAutoFit/>
          </a:bodyPr>
          <a:lstStyle/>
          <a:p>
            <a:r>
              <a:rPr lang="cs-CZ" b="1" dirty="0"/>
              <a:t>4. fáze </a:t>
            </a:r>
          </a:p>
          <a:p>
            <a:r>
              <a:rPr lang="cs-CZ" b="1" dirty="0"/>
              <a:t>Po dokončení výjezdového záběru je loď již kompletně dotočena do dalšího požadovaného směru jízdy. Postavení hlavy a ramen určuje směr další jízdy.</a:t>
            </a:r>
          </a:p>
        </p:txBody>
      </p:sp>
    </p:spTree>
    <p:extLst>
      <p:ext uri="{BB962C8B-B14F-4D97-AF65-F5344CB8AC3E}">
        <p14:creationId xmlns:p14="http://schemas.microsoft.com/office/powerpoint/2010/main" val="3610880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833887" y="483078"/>
            <a:ext cx="9543691" cy="819510"/>
          </a:xfrm>
        </p:spPr>
        <p:txBody>
          <a:bodyPr>
            <a:noAutofit/>
          </a:bodyPr>
          <a:lstStyle/>
          <a:p>
            <a:pPr algn="l"/>
            <a:r>
              <a:rPr lang="cs-CZ" sz="4400" dirty="0">
                <a:solidFill>
                  <a:schemeClr val="bg1"/>
                </a:solidFill>
              </a:rPr>
              <a:t>Technika průjezdů </a:t>
            </a:r>
            <a:r>
              <a:rPr lang="cs-CZ" sz="4400" dirty="0" err="1">
                <a:solidFill>
                  <a:schemeClr val="bg1"/>
                </a:solidFill>
              </a:rPr>
              <a:t>protivodných</a:t>
            </a:r>
            <a:r>
              <a:rPr lang="cs-CZ" sz="4400" dirty="0">
                <a:solidFill>
                  <a:schemeClr val="bg1"/>
                </a:solidFill>
              </a:rPr>
              <a:t> bran</a:t>
            </a:r>
          </a:p>
        </p:txBody>
      </p:sp>
      <p:sp>
        <p:nvSpPr>
          <p:cNvPr id="3" name="Podnadpis 2"/>
          <p:cNvSpPr>
            <a:spLocks noGrp="1"/>
          </p:cNvSpPr>
          <p:nvPr>
            <p:ph type="subTitle" idx="1"/>
          </p:nvPr>
        </p:nvSpPr>
        <p:spPr>
          <a:xfrm>
            <a:off x="833887" y="2027209"/>
            <a:ext cx="9144000" cy="4054414"/>
          </a:xfrm>
        </p:spPr>
        <p:txBody>
          <a:bodyPr>
            <a:normAutofit/>
          </a:bodyPr>
          <a:lstStyle/>
          <a:p>
            <a:pPr marL="342900" indent="-342900" algn="l">
              <a:buFont typeface="Arial" panose="020B0604020202020204" pitchFamily="34" charset="0"/>
              <a:buChar char="•"/>
            </a:pPr>
            <a:r>
              <a:rPr lang="cs-CZ" dirty="0" err="1">
                <a:solidFill>
                  <a:schemeClr val="bg1"/>
                </a:solidFill>
              </a:rPr>
              <a:t>Protivodná</a:t>
            </a:r>
            <a:r>
              <a:rPr lang="cs-CZ" dirty="0">
                <a:solidFill>
                  <a:schemeClr val="bg1"/>
                </a:solidFill>
              </a:rPr>
              <a:t> brána je taková brána na trati, kterou závodník projíždí proti směru toku proudu. Tyto brány bývají zpravidla za překážkou, kde je protiproud nebo kde je voda relativně stálá, co do rychlosti odtoku. </a:t>
            </a:r>
            <a:r>
              <a:rPr lang="cs-CZ" dirty="0" err="1">
                <a:solidFill>
                  <a:schemeClr val="bg1"/>
                </a:solidFill>
              </a:rPr>
              <a:t>Protivodné</a:t>
            </a:r>
            <a:r>
              <a:rPr lang="cs-CZ" dirty="0">
                <a:solidFill>
                  <a:schemeClr val="bg1"/>
                </a:solidFill>
              </a:rPr>
              <a:t> brány jsou označeny červeně a bývá jich zpravidla na trati šest, maximálně sedm. Z toho jsou doporučeny tři pravotočivé a tři levotočivé. Někdy bývají k vidění brány průjezdné. Konkrétní postavění bran je již v rukou stavitele trati (ICF, 2017)</a:t>
            </a:r>
          </a:p>
          <a:p>
            <a:pPr marL="342900" indent="-342900" algn="l">
              <a:buFont typeface="Arial" panose="020B0604020202020204" pitchFamily="34" charset="0"/>
              <a:buChar char="•"/>
            </a:pPr>
            <a:r>
              <a:rPr lang="cs-CZ" dirty="0">
                <a:solidFill>
                  <a:schemeClr val="bg1"/>
                </a:solidFill>
              </a:rPr>
              <a:t>Vzhledem k postavení bran na trati, směru a rychlosti nájezdu k bráně, směru další jízdy, charakteru vodního terénu v daném místě a vzhledem ke svým schopnostem, kajakář volí různé techniky jejich průjezdů.</a:t>
            </a:r>
          </a:p>
        </p:txBody>
      </p:sp>
    </p:spTree>
    <p:extLst>
      <p:ext uri="{BB962C8B-B14F-4D97-AF65-F5344CB8AC3E}">
        <p14:creationId xmlns:p14="http://schemas.microsoft.com/office/powerpoint/2010/main" val="2188210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2177" y="554166"/>
            <a:ext cx="10515600" cy="1325563"/>
          </a:xfrm>
        </p:spPr>
        <p:txBody>
          <a:bodyPr/>
          <a:lstStyle/>
          <a:p>
            <a:r>
              <a:rPr lang="cs-CZ" dirty="0">
                <a:solidFill>
                  <a:schemeClr val="bg1"/>
                </a:solidFill>
              </a:rPr>
              <a:t>Technika odpichu </a:t>
            </a:r>
          </a:p>
        </p:txBody>
      </p:sp>
    </p:spTree>
    <p:extLst>
      <p:ext uri="{BB962C8B-B14F-4D97-AF65-F5344CB8AC3E}">
        <p14:creationId xmlns:p14="http://schemas.microsoft.com/office/powerpoint/2010/main" val="756541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5_PRSKAVEC_Jiri__CZE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287" y="171988"/>
            <a:ext cx="11671540" cy="6565241"/>
          </a:xfrm>
          <a:prstGeom prst="rect">
            <a:avLst/>
          </a:prstGeom>
        </p:spPr>
      </p:pic>
      <p:pic>
        <p:nvPicPr>
          <p:cNvPr id="3" name="Obrázek 2"/>
          <p:cNvPicPr>
            <a:picLocks noChangeAspect="1"/>
          </p:cNvPicPr>
          <p:nvPr/>
        </p:nvPicPr>
        <p:blipFill>
          <a:blip r:embed="rId5"/>
          <a:stretch>
            <a:fillRect/>
          </a:stretch>
        </p:blipFill>
        <p:spPr>
          <a:xfrm>
            <a:off x="491281" y="5830400"/>
            <a:ext cx="1841152" cy="493819"/>
          </a:xfrm>
          <a:prstGeom prst="rect">
            <a:avLst/>
          </a:prstGeom>
        </p:spPr>
      </p:pic>
    </p:spTree>
    <p:extLst>
      <p:ext uri="{BB962C8B-B14F-4D97-AF65-F5344CB8AC3E}">
        <p14:creationId xmlns:p14="http://schemas.microsoft.com/office/powerpoint/2010/main" val="2605814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31" y="333642"/>
            <a:ext cx="11060319" cy="6205686"/>
          </a:xfrm>
          <a:prstGeom prst="rect">
            <a:avLst/>
          </a:prstGeom>
        </p:spPr>
      </p:pic>
      <p:sp>
        <p:nvSpPr>
          <p:cNvPr id="3" name="Obdélník 2"/>
          <p:cNvSpPr/>
          <p:nvPr/>
        </p:nvSpPr>
        <p:spPr>
          <a:xfrm>
            <a:off x="6673445" y="4508003"/>
            <a:ext cx="4926805" cy="2031325"/>
          </a:xfrm>
          <a:prstGeom prst="rect">
            <a:avLst/>
          </a:prstGeom>
        </p:spPr>
        <p:txBody>
          <a:bodyPr wrap="square">
            <a:spAutoFit/>
          </a:bodyPr>
          <a:lstStyle/>
          <a:p>
            <a:r>
              <a:rPr lang="cs-CZ" b="1" dirty="0">
                <a:solidFill>
                  <a:schemeClr val="bg1"/>
                </a:solidFill>
              </a:rPr>
              <a:t>1. fáze </a:t>
            </a:r>
          </a:p>
          <a:p>
            <a:r>
              <a:rPr lang="cs-CZ" b="1" dirty="0">
                <a:solidFill>
                  <a:schemeClr val="bg1"/>
                </a:solidFill>
              </a:rPr>
              <a:t>Kajakář najíždí k bráně relativně rychle a pod ostrým úhlem. Cílem je dostat se dále ke břehu a nezůstat u vnitřní tyče brány. To ovšem také závisí na vzdálenosti mezi stěnou, tedy oporou pro odpich a  postavením vnitřní tyče </a:t>
            </a:r>
            <a:r>
              <a:rPr lang="cs-CZ" b="1" dirty="0" err="1">
                <a:solidFill>
                  <a:schemeClr val="bg1"/>
                </a:solidFill>
              </a:rPr>
              <a:t>protivodné</a:t>
            </a:r>
            <a:r>
              <a:rPr lang="cs-CZ" b="1" dirty="0">
                <a:solidFill>
                  <a:schemeClr val="bg1"/>
                </a:solidFill>
              </a:rPr>
              <a:t> brány.</a:t>
            </a:r>
          </a:p>
        </p:txBody>
      </p:sp>
    </p:spTree>
    <p:extLst>
      <p:ext uri="{BB962C8B-B14F-4D97-AF65-F5344CB8AC3E}">
        <p14:creationId xmlns:p14="http://schemas.microsoft.com/office/powerpoint/2010/main" val="4157908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787" y="310067"/>
            <a:ext cx="11294175" cy="6315822"/>
          </a:xfrm>
          <a:prstGeom prst="rect">
            <a:avLst/>
          </a:prstGeom>
        </p:spPr>
      </p:pic>
      <p:sp>
        <p:nvSpPr>
          <p:cNvPr id="3" name="Obdélník 2"/>
          <p:cNvSpPr/>
          <p:nvPr/>
        </p:nvSpPr>
        <p:spPr>
          <a:xfrm>
            <a:off x="7170806" y="2932570"/>
            <a:ext cx="4546156" cy="3693319"/>
          </a:xfrm>
          <a:prstGeom prst="rect">
            <a:avLst/>
          </a:prstGeom>
        </p:spPr>
        <p:txBody>
          <a:bodyPr wrap="square">
            <a:spAutoFit/>
          </a:bodyPr>
          <a:lstStyle/>
          <a:p>
            <a:r>
              <a:rPr lang="cs-CZ" b="1" dirty="0">
                <a:solidFill>
                  <a:schemeClr val="bg1"/>
                </a:solidFill>
              </a:rPr>
              <a:t>2. fáze</a:t>
            </a:r>
          </a:p>
          <a:p>
            <a:r>
              <a:rPr lang="cs-CZ" b="1" dirty="0">
                <a:solidFill>
                  <a:schemeClr val="bg1"/>
                </a:solidFill>
              </a:rPr>
              <a:t>V poslední chvíli se změní dráha lodě řídícími záběry (nejčastěji kontrem) nebo také silou protiproudu tak, aby špice minula stěnu a kajakář se nachází v postavení vhodném pro odhozovou techniku. Loď má ovšem výrazně vyšší rychlost směrem ke břehu a odhozová technika by již v této fázi nebyla efektivní. Kajakář v tuto chvíli uhýbá vnitřní tyči a vybírá, kam umístí pádlo ve stěně slalomové dráhy. Postavení ramen je ovšem již do směru točení lodě a závodník uhýbá vnitřní tyči v mírném záklonu.</a:t>
            </a:r>
          </a:p>
        </p:txBody>
      </p:sp>
    </p:spTree>
    <p:extLst>
      <p:ext uri="{BB962C8B-B14F-4D97-AF65-F5344CB8AC3E}">
        <p14:creationId xmlns:p14="http://schemas.microsoft.com/office/powerpoint/2010/main" val="2141791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435" y="186813"/>
            <a:ext cx="11434212" cy="6371303"/>
          </a:xfrm>
          <a:prstGeom prst="rect">
            <a:avLst/>
          </a:prstGeom>
        </p:spPr>
      </p:pic>
      <p:sp>
        <p:nvSpPr>
          <p:cNvPr id="3" name="Obdélník 2"/>
          <p:cNvSpPr/>
          <p:nvPr/>
        </p:nvSpPr>
        <p:spPr>
          <a:xfrm>
            <a:off x="5760647" y="4831802"/>
            <a:ext cx="6096000" cy="1477328"/>
          </a:xfrm>
          <a:prstGeom prst="rect">
            <a:avLst/>
          </a:prstGeom>
        </p:spPr>
        <p:txBody>
          <a:bodyPr>
            <a:spAutoFit/>
          </a:bodyPr>
          <a:lstStyle/>
          <a:p>
            <a:r>
              <a:rPr lang="cs-CZ" b="1" dirty="0">
                <a:solidFill>
                  <a:schemeClr val="bg1"/>
                </a:solidFill>
              </a:rPr>
              <a:t>3. fáze</a:t>
            </a:r>
          </a:p>
          <a:p>
            <a:r>
              <a:rPr lang="cs-CZ" b="1" dirty="0">
                <a:solidFill>
                  <a:schemeClr val="bg1"/>
                </a:solidFill>
              </a:rPr>
              <a:t>Po zasazení pádla do jednoho bodu ve stěně zahajuje kajakář vlastní odpich. Zrak, hlava a ramena se natáčejí tak, aby směřovaly již do výjezdu z brány a loď začíná akcelerovat do výjezdu</a:t>
            </a:r>
            <a:r>
              <a:rPr lang="cs-CZ" dirty="0">
                <a:solidFill>
                  <a:schemeClr val="bg1"/>
                </a:solidFill>
              </a:rPr>
              <a:t>.</a:t>
            </a:r>
          </a:p>
        </p:txBody>
      </p:sp>
    </p:spTree>
    <p:extLst>
      <p:ext uri="{BB962C8B-B14F-4D97-AF65-F5344CB8AC3E}">
        <p14:creationId xmlns:p14="http://schemas.microsoft.com/office/powerpoint/2010/main" val="851391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13" y="216309"/>
            <a:ext cx="11468436" cy="6427673"/>
          </a:xfrm>
          <a:prstGeom prst="rect">
            <a:avLst/>
          </a:prstGeom>
        </p:spPr>
      </p:pic>
      <p:sp>
        <p:nvSpPr>
          <p:cNvPr id="3" name="Obdélník 2"/>
          <p:cNvSpPr/>
          <p:nvPr/>
        </p:nvSpPr>
        <p:spPr>
          <a:xfrm>
            <a:off x="5711649" y="5177622"/>
            <a:ext cx="6096000" cy="1200329"/>
          </a:xfrm>
          <a:prstGeom prst="rect">
            <a:avLst/>
          </a:prstGeom>
        </p:spPr>
        <p:txBody>
          <a:bodyPr>
            <a:spAutoFit/>
          </a:bodyPr>
          <a:lstStyle/>
          <a:p>
            <a:r>
              <a:rPr lang="cs-CZ" b="1" dirty="0">
                <a:solidFill>
                  <a:schemeClr val="bg1"/>
                </a:solidFill>
              </a:rPr>
              <a:t>4. fáze</a:t>
            </a:r>
          </a:p>
          <a:p>
            <a:r>
              <a:rPr lang="cs-CZ" b="1" dirty="0">
                <a:solidFill>
                  <a:schemeClr val="bg1"/>
                </a:solidFill>
              </a:rPr>
              <a:t>Ve čtvrté fázi probíhá vlastní odpich, kdy kajakář ze skrčené paže přechází v nataženou a přenáší odpor stěny na pádle do zrychlení lodě směrem ven z </a:t>
            </a:r>
            <a:r>
              <a:rPr lang="cs-CZ" b="1" dirty="0" err="1">
                <a:solidFill>
                  <a:schemeClr val="bg1"/>
                </a:solidFill>
              </a:rPr>
              <a:t>protivodné</a:t>
            </a:r>
            <a:r>
              <a:rPr lang="cs-CZ" b="1" dirty="0">
                <a:solidFill>
                  <a:schemeClr val="bg1"/>
                </a:solidFill>
              </a:rPr>
              <a:t> brány</a:t>
            </a:r>
          </a:p>
        </p:txBody>
      </p:sp>
    </p:spTree>
    <p:extLst>
      <p:ext uri="{BB962C8B-B14F-4D97-AF65-F5344CB8AC3E}">
        <p14:creationId xmlns:p14="http://schemas.microsoft.com/office/powerpoint/2010/main" val="3642629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120" y="157316"/>
            <a:ext cx="10963760" cy="6522469"/>
          </a:xfrm>
          <a:prstGeom prst="rect">
            <a:avLst/>
          </a:prstGeom>
        </p:spPr>
      </p:pic>
      <p:sp>
        <p:nvSpPr>
          <p:cNvPr id="3" name="Obdélník 2"/>
          <p:cNvSpPr/>
          <p:nvPr/>
        </p:nvSpPr>
        <p:spPr>
          <a:xfrm>
            <a:off x="5481880" y="5302492"/>
            <a:ext cx="6096000" cy="1200329"/>
          </a:xfrm>
          <a:prstGeom prst="rect">
            <a:avLst/>
          </a:prstGeom>
        </p:spPr>
        <p:txBody>
          <a:bodyPr>
            <a:spAutoFit/>
          </a:bodyPr>
          <a:lstStyle/>
          <a:p>
            <a:r>
              <a:rPr lang="cs-CZ" b="1" dirty="0">
                <a:solidFill>
                  <a:schemeClr val="bg1"/>
                </a:solidFill>
              </a:rPr>
              <a:t>5. fáze</a:t>
            </a:r>
          </a:p>
          <a:p>
            <a:r>
              <a:rPr lang="cs-CZ" b="1" dirty="0">
                <a:solidFill>
                  <a:schemeClr val="bg1"/>
                </a:solidFill>
              </a:rPr>
              <a:t>V další fázi kajakář využívá maximálního rozsahu pohybu. V záklonu a s nataženou paží jezdec opouští pádlem opěrný bod a je akcelerován do výjezdu z brány.</a:t>
            </a:r>
          </a:p>
        </p:txBody>
      </p:sp>
    </p:spTree>
    <p:extLst>
      <p:ext uri="{BB962C8B-B14F-4D97-AF65-F5344CB8AC3E}">
        <p14:creationId xmlns:p14="http://schemas.microsoft.com/office/powerpoint/2010/main" val="882646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639" y="176979"/>
            <a:ext cx="11175051" cy="6539209"/>
          </a:xfrm>
          <a:prstGeom prst="rect">
            <a:avLst/>
          </a:prstGeom>
        </p:spPr>
      </p:pic>
      <p:sp>
        <p:nvSpPr>
          <p:cNvPr id="3" name="Obdélník 2"/>
          <p:cNvSpPr/>
          <p:nvPr/>
        </p:nvSpPr>
        <p:spPr>
          <a:xfrm>
            <a:off x="5461256" y="4883206"/>
            <a:ext cx="6096000" cy="1754326"/>
          </a:xfrm>
          <a:prstGeom prst="rect">
            <a:avLst/>
          </a:prstGeom>
        </p:spPr>
        <p:txBody>
          <a:bodyPr>
            <a:spAutoFit/>
          </a:bodyPr>
          <a:lstStyle/>
          <a:p>
            <a:r>
              <a:rPr lang="cs-CZ" b="1" dirty="0">
                <a:solidFill>
                  <a:schemeClr val="bg1"/>
                </a:solidFill>
              </a:rPr>
              <a:t>6. fáze</a:t>
            </a:r>
          </a:p>
          <a:p>
            <a:r>
              <a:rPr lang="cs-CZ" b="1" dirty="0">
                <a:solidFill>
                  <a:schemeClr val="bg1"/>
                </a:solidFill>
              </a:rPr>
              <a:t>Při výjezdu z brány se musí kajakář aktivně předklonit, to pomáhá udržet rychlost lodě po odrazu o stěnu při nájezdu do proudu. Vytočením hlavy, ramen a směrem pohledu určuje kajakář směr další jízdy lodě a je připraven k záběru na vnitřní straně.</a:t>
            </a:r>
          </a:p>
        </p:txBody>
      </p:sp>
    </p:spTree>
    <p:extLst>
      <p:ext uri="{BB962C8B-B14F-4D97-AF65-F5344CB8AC3E}">
        <p14:creationId xmlns:p14="http://schemas.microsoft.com/office/powerpoint/2010/main" val="207655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7969" y="653248"/>
            <a:ext cx="11029200" cy="1325563"/>
          </a:xfrm>
        </p:spPr>
        <p:txBody>
          <a:bodyPr/>
          <a:lstStyle/>
          <a:p>
            <a:r>
              <a:rPr lang="cs-CZ" dirty="0">
                <a:solidFill>
                  <a:schemeClr val="bg1"/>
                </a:solidFill>
              </a:rPr>
              <a:t>Technika kontra-závěsu s přímým záběrem ven</a:t>
            </a:r>
          </a:p>
        </p:txBody>
      </p:sp>
    </p:spTree>
    <p:extLst>
      <p:ext uri="{BB962C8B-B14F-4D97-AF65-F5344CB8AC3E}">
        <p14:creationId xmlns:p14="http://schemas.microsoft.com/office/powerpoint/2010/main" val="3630511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3_HERNANZ_Samuel_ESP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781" y="115984"/>
            <a:ext cx="11776614" cy="6673003"/>
          </a:xfrm>
          <a:prstGeom prst="rect">
            <a:avLst/>
          </a:prstGeom>
        </p:spPr>
      </p:pic>
      <p:pic>
        <p:nvPicPr>
          <p:cNvPr id="4" name="Obrázek 3"/>
          <p:cNvPicPr>
            <a:picLocks noChangeAspect="1"/>
          </p:cNvPicPr>
          <p:nvPr/>
        </p:nvPicPr>
        <p:blipFill>
          <a:blip r:embed="rId5"/>
          <a:stretch>
            <a:fillRect/>
          </a:stretch>
        </p:blipFill>
        <p:spPr>
          <a:xfrm>
            <a:off x="430896" y="5908037"/>
            <a:ext cx="1841152" cy="493819"/>
          </a:xfrm>
          <a:prstGeom prst="rect">
            <a:avLst/>
          </a:prstGeom>
        </p:spPr>
      </p:pic>
    </p:spTree>
    <p:extLst>
      <p:ext uri="{BB962C8B-B14F-4D97-AF65-F5344CB8AC3E}">
        <p14:creationId xmlns:p14="http://schemas.microsoft.com/office/powerpoint/2010/main" val="2523295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868393" y="198407"/>
            <a:ext cx="10863532" cy="1758800"/>
          </a:xfrm>
        </p:spPr>
        <p:txBody>
          <a:bodyPr>
            <a:normAutofit/>
          </a:bodyPr>
          <a:lstStyle/>
          <a:p>
            <a:pPr algn="l"/>
            <a:r>
              <a:rPr lang="cs-CZ" sz="4400" dirty="0">
                <a:solidFill>
                  <a:schemeClr val="bg1"/>
                </a:solidFill>
              </a:rPr>
              <a:t>Technika závěsu s širokým výjezdovým záběrem na druhé straně </a:t>
            </a:r>
          </a:p>
        </p:txBody>
      </p:sp>
    </p:spTree>
    <p:extLst>
      <p:ext uri="{BB962C8B-B14F-4D97-AF65-F5344CB8AC3E}">
        <p14:creationId xmlns:p14="http://schemas.microsoft.com/office/powerpoint/2010/main" val="2197452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953" y="112042"/>
            <a:ext cx="10575298" cy="6603389"/>
          </a:xfrm>
          <a:prstGeom prst="rect">
            <a:avLst/>
          </a:prstGeom>
        </p:spPr>
      </p:pic>
      <p:sp>
        <p:nvSpPr>
          <p:cNvPr id="4" name="Obdélník 3"/>
          <p:cNvSpPr/>
          <p:nvPr/>
        </p:nvSpPr>
        <p:spPr>
          <a:xfrm>
            <a:off x="1016935" y="5379551"/>
            <a:ext cx="6096000" cy="1200329"/>
          </a:xfrm>
          <a:prstGeom prst="rect">
            <a:avLst/>
          </a:prstGeom>
        </p:spPr>
        <p:txBody>
          <a:bodyPr>
            <a:spAutoFit/>
          </a:bodyPr>
          <a:lstStyle/>
          <a:p>
            <a:r>
              <a:rPr lang="cs-CZ" b="1" dirty="0"/>
              <a:t>1. fáze </a:t>
            </a:r>
          </a:p>
          <a:p>
            <a:r>
              <a:rPr lang="cs-CZ" b="1" dirty="0"/>
              <a:t>Kajakář najíždí k bráně pod relativně ostrým úhlem a koriguje rychlost lodě záběrem na vnitřní straně, který přechází v kormidlo a následně kontr.</a:t>
            </a:r>
          </a:p>
        </p:txBody>
      </p:sp>
    </p:spTree>
    <p:extLst>
      <p:ext uri="{BB962C8B-B14F-4D97-AF65-F5344CB8AC3E}">
        <p14:creationId xmlns:p14="http://schemas.microsoft.com/office/powerpoint/2010/main" val="3248274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14" y="117988"/>
            <a:ext cx="10753090" cy="6528619"/>
          </a:xfrm>
          <a:prstGeom prst="rect">
            <a:avLst/>
          </a:prstGeom>
        </p:spPr>
      </p:pic>
      <p:sp>
        <p:nvSpPr>
          <p:cNvPr id="3" name="Obdélník 2"/>
          <p:cNvSpPr/>
          <p:nvPr/>
        </p:nvSpPr>
        <p:spPr>
          <a:xfrm>
            <a:off x="794869" y="5274213"/>
            <a:ext cx="6096000" cy="1200329"/>
          </a:xfrm>
          <a:prstGeom prst="rect">
            <a:avLst/>
          </a:prstGeom>
        </p:spPr>
        <p:txBody>
          <a:bodyPr>
            <a:spAutoFit/>
          </a:bodyPr>
          <a:lstStyle/>
          <a:p>
            <a:r>
              <a:rPr lang="cs-CZ" b="1" dirty="0"/>
              <a:t>2. fáze</a:t>
            </a:r>
          </a:p>
          <a:p>
            <a:r>
              <a:rPr lang="cs-CZ" b="1" dirty="0"/>
              <a:t>V ideální vzdálenosti od vnitřní tyče kajakář zahájí kontr záběr, přičemž horní list pádla nechává nad spojnicí tyčí a žerď pádla vnitřní tyč obchází vně.</a:t>
            </a:r>
          </a:p>
        </p:txBody>
      </p:sp>
    </p:spTree>
    <p:extLst>
      <p:ext uri="{BB962C8B-B14F-4D97-AF65-F5344CB8AC3E}">
        <p14:creationId xmlns:p14="http://schemas.microsoft.com/office/powerpoint/2010/main" val="1971988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683" y="196646"/>
            <a:ext cx="10958053" cy="6489290"/>
          </a:xfrm>
          <a:prstGeom prst="rect">
            <a:avLst/>
          </a:prstGeom>
        </p:spPr>
      </p:pic>
      <p:sp>
        <p:nvSpPr>
          <p:cNvPr id="3" name="Obdélník 2"/>
          <p:cNvSpPr/>
          <p:nvPr/>
        </p:nvSpPr>
        <p:spPr>
          <a:xfrm>
            <a:off x="732503" y="5335359"/>
            <a:ext cx="6096000" cy="1200329"/>
          </a:xfrm>
          <a:prstGeom prst="rect">
            <a:avLst/>
          </a:prstGeom>
        </p:spPr>
        <p:txBody>
          <a:bodyPr>
            <a:spAutoFit/>
          </a:bodyPr>
          <a:lstStyle/>
          <a:p>
            <a:r>
              <a:rPr lang="cs-CZ" b="1" dirty="0"/>
              <a:t>3. fáze </a:t>
            </a:r>
          </a:p>
          <a:p>
            <a:r>
              <a:rPr lang="cs-CZ" b="1" dirty="0"/>
              <a:t>V nejtěsnějším momentu kajakář uhýbá tyčce hlavou a vnitřním ramenem, přičemž otáčí hlavu i ramena do nového směru jízdy. Zároveň kontra záběr přechází v závěs.</a:t>
            </a:r>
          </a:p>
        </p:txBody>
      </p:sp>
    </p:spTree>
    <p:extLst>
      <p:ext uri="{BB962C8B-B14F-4D97-AF65-F5344CB8AC3E}">
        <p14:creationId xmlns:p14="http://schemas.microsoft.com/office/powerpoint/2010/main" val="3547660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87" y="196647"/>
            <a:ext cx="10579510" cy="6528619"/>
          </a:xfrm>
          <a:prstGeom prst="rect">
            <a:avLst/>
          </a:prstGeom>
        </p:spPr>
      </p:pic>
      <p:sp>
        <p:nvSpPr>
          <p:cNvPr id="3" name="Obdélník 2"/>
          <p:cNvSpPr/>
          <p:nvPr/>
        </p:nvSpPr>
        <p:spPr>
          <a:xfrm>
            <a:off x="885887" y="5382368"/>
            <a:ext cx="6096000" cy="1200329"/>
          </a:xfrm>
          <a:prstGeom prst="rect">
            <a:avLst/>
          </a:prstGeom>
        </p:spPr>
        <p:txBody>
          <a:bodyPr>
            <a:spAutoFit/>
          </a:bodyPr>
          <a:lstStyle/>
          <a:p>
            <a:r>
              <a:rPr lang="cs-CZ" b="1" dirty="0"/>
              <a:t>4. fáze</a:t>
            </a:r>
          </a:p>
          <a:p>
            <a:r>
              <a:rPr lang="cs-CZ" b="1" dirty="0"/>
              <a:t>Závěs probíhá již nad spojnicí tyčí nad bránou a kajakář se nemusí omezovat v pohybu kvůli podvlékání žerdě pod tyčí. Průběh pohybu pokračuje podobně jako u techniky TZP1.</a:t>
            </a:r>
          </a:p>
        </p:txBody>
      </p:sp>
    </p:spTree>
    <p:extLst>
      <p:ext uri="{BB962C8B-B14F-4D97-AF65-F5344CB8AC3E}">
        <p14:creationId xmlns:p14="http://schemas.microsoft.com/office/powerpoint/2010/main" val="17209287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406" y="140638"/>
            <a:ext cx="10397473" cy="6555697"/>
          </a:xfrm>
          <a:prstGeom prst="rect">
            <a:avLst/>
          </a:prstGeom>
        </p:spPr>
      </p:pic>
      <p:sp>
        <p:nvSpPr>
          <p:cNvPr id="3" name="Obdélník 2"/>
          <p:cNvSpPr/>
          <p:nvPr/>
        </p:nvSpPr>
        <p:spPr>
          <a:xfrm>
            <a:off x="1091101" y="5338690"/>
            <a:ext cx="6096000" cy="1200329"/>
          </a:xfrm>
          <a:prstGeom prst="rect">
            <a:avLst/>
          </a:prstGeom>
        </p:spPr>
        <p:txBody>
          <a:bodyPr>
            <a:spAutoFit/>
          </a:bodyPr>
          <a:lstStyle/>
          <a:p>
            <a:r>
              <a:rPr lang="cs-CZ" b="1" dirty="0"/>
              <a:t>5. fáze </a:t>
            </a:r>
          </a:p>
          <a:p>
            <a:r>
              <a:rPr lang="cs-CZ" b="1" dirty="0"/>
              <a:t>Dokončením záběru na vnitřní straně a návratem ze záklonu do přímé pozice s vytočením hlavy, trupu a ramen do nového směru jízdy kajakář vyjíždí znovu na proud.</a:t>
            </a:r>
          </a:p>
        </p:txBody>
      </p:sp>
    </p:spTree>
    <p:extLst>
      <p:ext uri="{BB962C8B-B14F-4D97-AF65-F5344CB8AC3E}">
        <p14:creationId xmlns:p14="http://schemas.microsoft.com/office/powerpoint/2010/main" val="1159904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29679" y="591525"/>
            <a:ext cx="7080069" cy="5539978"/>
          </a:xfrm>
          <a:prstGeom prst="rect">
            <a:avLst/>
          </a:prstGeom>
        </p:spPr>
        <p:txBody>
          <a:bodyPr wrap="square">
            <a:spAutoFit/>
          </a:bodyPr>
          <a:lstStyle/>
          <a:p>
            <a:r>
              <a:rPr lang="cs-CZ" sz="2400" dirty="0">
                <a:solidFill>
                  <a:schemeClr val="bg1"/>
                </a:solidFill>
              </a:rPr>
              <a:t>Dalším modifikacím jednotlivých technik se vzhledem k četnosti jejich zastoupení nebudeme detailně věnovat, protože se jedná spíše o improvizace ne příliš zdařilých průjezdů nebo nejsou v závodních jízdách již tak časté. Patří mezi ně:</a:t>
            </a:r>
          </a:p>
          <a:p>
            <a:pPr marL="342900" indent="-342900">
              <a:buFont typeface="Arial" panose="020B0604020202020204" pitchFamily="34" charset="0"/>
              <a:buChar char="•"/>
            </a:pPr>
            <a:r>
              <a:rPr lang="cs-CZ" sz="2400" dirty="0">
                <a:solidFill>
                  <a:schemeClr val="bg1"/>
                </a:solidFill>
              </a:rPr>
              <a:t>Technika kontra-závěsu s širokým výjezdovým záběrem na druhé straně </a:t>
            </a:r>
          </a:p>
          <a:p>
            <a:pPr marL="342900" indent="-342900">
              <a:buFont typeface="Arial" panose="020B0604020202020204" pitchFamily="34" charset="0"/>
              <a:buChar char="•"/>
            </a:pPr>
            <a:r>
              <a:rPr lang="cs-CZ" sz="2400" dirty="0">
                <a:solidFill>
                  <a:schemeClr val="bg1"/>
                </a:solidFill>
              </a:rPr>
              <a:t>Technika závěsu podtažením pod vnitřní tyčí a širokým záběrem na druhé straně</a:t>
            </a:r>
          </a:p>
          <a:p>
            <a:pPr marL="342900" indent="-342900">
              <a:buFont typeface="Arial" panose="020B0604020202020204" pitchFamily="34" charset="0"/>
              <a:buChar char="•"/>
            </a:pPr>
            <a:r>
              <a:rPr lang="cs-CZ" sz="2400" dirty="0">
                <a:solidFill>
                  <a:schemeClr val="bg1"/>
                </a:solidFill>
              </a:rPr>
              <a:t>Technika kombinace odhozu se závěsem (neúplný odhoz) </a:t>
            </a:r>
          </a:p>
          <a:p>
            <a:pPr marL="342900" indent="-342900">
              <a:buFont typeface="Arial" panose="020B0604020202020204" pitchFamily="34" charset="0"/>
              <a:buChar char="•"/>
            </a:pPr>
            <a:r>
              <a:rPr lang="cs-CZ" sz="2400" dirty="0">
                <a:solidFill>
                  <a:schemeClr val="bg1"/>
                </a:solidFill>
              </a:rPr>
              <a:t>Průjezd na S - </a:t>
            </a:r>
            <a:r>
              <a:rPr lang="cs-CZ" sz="2400" dirty="0" err="1">
                <a:solidFill>
                  <a:schemeClr val="bg1"/>
                </a:solidFill>
              </a:rPr>
              <a:t>přítažením</a:t>
            </a:r>
            <a:r>
              <a:rPr lang="cs-CZ" sz="2400" dirty="0">
                <a:solidFill>
                  <a:schemeClr val="bg1"/>
                </a:solidFill>
              </a:rPr>
              <a:t> špice mezi tyče a širokým výjezdovým záběrem</a:t>
            </a:r>
          </a:p>
          <a:p>
            <a:pPr marL="342900" indent="-342900">
              <a:buFont typeface="Arial" panose="020B0604020202020204" pitchFamily="34" charset="0"/>
              <a:buChar char="•"/>
            </a:pPr>
            <a:r>
              <a:rPr lang="cs-CZ" sz="2400" dirty="0">
                <a:solidFill>
                  <a:schemeClr val="bg1"/>
                </a:solidFill>
              </a:rPr>
              <a:t>Průjezd na S - </a:t>
            </a:r>
            <a:r>
              <a:rPr lang="cs-CZ" sz="2400" dirty="0" err="1">
                <a:solidFill>
                  <a:schemeClr val="bg1"/>
                </a:solidFill>
              </a:rPr>
              <a:t>propádlováním</a:t>
            </a:r>
            <a:r>
              <a:rPr lang="cs-CZ" sz="2400" dirty="0">
                <a:solidFill>
                  <a:schemeClr val="bg1"/>
                </a:solidFill>
              </a:rPr>
              <a:t> dvěma odhozy </a:t>
            </a:r>
          </a:p>
          <a:p>
            <a:r>
              <a:rPr lang="cs-CZ" dirty="0">
                <a:solidFill>
                  <a:schemeClr val="bg1"/>
                </a:solidFill>
              </a:rPr>
              <a:t> </a:t>
            </a:r>
          </a:p>
        </p:txBody>
      </p:sp>
    </p:spTree>
    <p:extLst>
      <p:ext uri="{BB962C8B-B14F-4D97-AF65-F5344CB8AC3E}">
        <p14:creationId xmlns:p14="http://schemas.microsoft.com/office/powerpoint/2010/main" val="3345097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963283" y="69939"/>
            <a:ext cx="9144000" cy="1396551"/>
          </a:xfrm>
        </p:spPr>
        <p:txBody>
          <a:bodyPr>
            <a:noAutofit/>
          </a:bodyPr>
          <a:lstStyle/>
          <a:p>
            <a:pPr algn="l"/>
            <a:r>
              <a:rPr lang="cs-CZ" sz="4400" dirty="0">
                <a:solidFill>
                  <a:schemeClr val="bg1"/>
                </a:solidFill>
              </a:rPr>
              <a:t>Technika průjezdů </a:t>
            </a:r>
            <a:r>
              <a:rPr lang="cs-CZ" sz="4400" dirty="0" err="1">
                <a:solidFill>
                  <a:schemeClr val="bg1"/>
                </a:solidFill>
              </a:rPr>
              <a:t>povodných</a:t>
            </a:r>
            <a:r>
              <a:rPr lang="cs-CZ" sz="4400" dirty="0">
                <a:solidFill>
                  <a:schemeClr val="bg1"/>
                </a:solidFill>
              </a:rPr>
              <a:t> bran</a:t>
            </a:r>
          </a:p>
        </p:txBody>
      </p:sp>
      <p:sp>
        <p:nvSpPr>
          <p:cNvPr id="3" name="Podnadpis 2"/>
          <p:cNvSpPr>
            <a:spLocks noGrp="1"/>
          </p:cNvSpPr>
          <p:nvPr>
            <p:ph type="subTitle" idx="1"/>
          </p:nvPr>
        </p:nvSpPr>
        <p:spPr>
          <a:xfrm>
            <a:off x="1040920" y="2018582"/>
            <a:ext cx="9144000" cy="4054414"/>
          </a:xfrm>
        </p:spPr>
        <p:txBody>
          <a:bodyPr>
            <a:normAutofit lnSpcReduction="10000"/>
          </a:bodyPr>
          <a:lstStyle/>
          <a:p>
            <a:pPr marL="342900" indent="-342900" algn="l">
              <a:buFont typeface="Arial" panose="020B0604020202020204" pitchFamily="34" charset="0"/>
              <a:buChar char="•"/>
            </a:pPr>
            <a:r>
              <a:rPr lang="cs-CZ" dirty="0" err="1">
                <a:solidFill>
                  <a:schemeClr val="bg1"/>
                </a:solidFill>
              </a:rPr>
              <a:t>Povodná</a:t>
            </a:r>
            <a:r>
              <a:rPr lang="cs-CZ" dirty="0">
                <a:solidFill>
                  <a:schemeClr val="bg1"/>
                </a:solidFill>
              </a:rPr>
              <a:t> brána je taková brána na trati, kterou závodník projíždí po směru toku proudu. Tyto brány bývají zpravidla v proudu, ale mohou být i na rozhraní nebo i v protiproudu. </a:t>
            </a:r>
            <a:r>
              <a:rPr lang="cs-CZ" dirty="0" err="1">
                <a:solidFill>
                  <a:schemeClr val="bg1"/>
                </a:solidFill>
              </a:rPr>
              <a:t>Povodné</a:t>
            </a:r>
            <a:r>
              <a:rPr lang="cs-CZ" dirty="0">
                <a:solidFill>
                  <a:schemeClr val="bg1"/>
                </a:solidFill>
              </a:rPr>
              <a:t> brány jsou označeny zeleně a bývá jich na trati minimálně 12, maximálně 19. Stavitel trati je odpovědný za to, že návrh slalomové trati plně odpovídá ustanovením pravidel a využívá co nejvíce terénu a jeho rozmanitosti k prověření technické dovednosti závodníků, úměrně k významu a poslání závodu a k výkonnostním třídám nebo k věkovým skupinám účastníků (Pravidla vodního slalomu, 2017). </a:t>
            </a:r>
          </a:p>
          <a:p>
            <a:pPr marL="342900" indent="-342900" algn="l">
              <a:buFont typeface="Arial" panose="020B0604020202020204" pitchFamily="34" charset="0"/>
              <a:buChar char="•"/>
            </a:pPr>
            <a:r>
              <a:rPr lang="cs-CZ" dirty="0">
                <a:solidFill>
                  <a:schemeClr val="bg1"/>
                </a:solidFill>
              </a:rPr>
              <a:t>Vzhledem k postavení </a:t>
            </a:r>
            <a:r>
              <a:rPr lang="cs-CZ" dirty="0" err="1">
                <a:solidFill>
                  <a:schemeClr val="bg1"/>
                </a:solidFill>
              </a:rPr>
              <a:t>povodných</a:t>
            </a:r>
            <a:r>
              <a:rPr lang="cs-CZ" dirty="0">
                <a:solidFill>
                  <a:schemeClr val="bg1"/>
                </a:solidFill>
              </a:rPr>
              <a:t> bran na trati, jejich hustotě a přesazení a podle svých schopností, volí kajakář různé techniky jejich průjezdů. </a:t>
            </a:r>
          </a:p>
        </p:txBody>
      </p:sp>
    </p:spTree>
    <p:extLst>
      <p:ext uri="{BB962C8B-B14F-4D97-AF65-F5344CB8AC3E}">
        <p14:creationId xmlns:p14="http://schemas.microsoft.com/office/powerpoint/2010/main" val="1452981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49331" y="807042"/>
            <a:ext cx="3706527" cy="769441"/>
          </a:xfrm>
          <a:prstGeom prst="rect">
            <a:avLst/>
          </a:prstGeom>
        </p:spPr>
        <p:txBody>
          <a:bodyPr wrap="none">
            <a:spAutoFit/>
          </a:bodyPr>
          <a:lstStyle/>
          <a:p>
            <a:r>
              <a:rPr lang="cs-CZ" sz="4400" dirty="0">
                <a:solidFill>
                  <a:schemeClr val="bg1"/>
                </a:solidFill>
                <a:latin typeface="+mj-lt"/>
              </a:rPr>
              <a:t>Průjezdy přímé</a:t>
            </a:r>
          </a:p>
        </p:txBody>
      </p:sp>
    </p:spTree>
    <p:extLst>
      <p:ext uri="{BB962C8B-B14F-4D97-AF65-F5344CB8AC3E}">
        <p14:creationId xmlns:p14="http://schemas.microsoft.com/office/powerpoint/2010/main" val="3993922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9181" y="933374"/>
            <a:ext cx="10515600" cy="1325563"/>
          </a:xfrm>
        </p:spPr>
        <p:txBody>
          <a:bodyPr/>
          <a:lstStyle/>
          <a:p>
            <a:r>
              <a:rPr lang="cs-CZ" dirty="0">
                <a:solidFill>
                  <a:schemeClr val="bg1"/>
                </a:solidFill>
              </a:rPr>
              <a:t>Přímý průjezd </a:t>
            </a:r>
            <a:r>
              <a:rPr lang="cs-CZ" dirty="0" err="1">
                <a:solidFill>
                  <a:schemeClr val="bg1"/>
                </a:solidFill>
              </a:rPr>
              <a:t>propádlováním</a:t>
            </a:r>
            <a:r>
              <a:rPr lang="cs-CZ" dirty="0">
                <a:solidFill>
                  <a:schemeClr val="bg1"/>
                </a:solidFill>
              </a:rPr>
              <a:t> bez úhybu těla </a:t>
            </a:r>
            <a:br>
              <a:rPr lang="cs-CZ" dirty="0">
                <a:solidFill>
                  <a:schemeClr val="bg1"/>
                </a:solidFill>
              </a:rPr>
            </a:br>
            <a:endParaRPr lang="cs-CZ" dirty="0">
              <a:solidFill>
                <a:schemeClr val="bg1"/>
              </a:solidFill>
            </a:endParaRPr>
          </a:p>
        </p:txBody>
      </p:sp>
    </p:spTree>
    <p:extLst>
      <p:ext uri="{BB962C8B-B14F-4D97-AF65-F5344CB8AC3E}">
        <p14:creationId xmlns:p14="http://schemas.microsoft.com/office/powerpoint/2010/main" val="147364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16_HRADILEK_Vavrinec__CZ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527" y="117533"/>
            <a:ext cx="11829691" cy="6654201"/>
          </a:xfrm>
          <a:prstGeom prst="rect">
            <a:avLst/>
          </a:prstGeom>
        </p:spPr>
      </p:pic>
      <p:pic>
        <p:nvPicPr>
          <p:cNvPr id="4" name="Obrázek 3"/>
          <p:cNvPicPr>
            <a:picLocks noChangeAspect="1"/>
          </p:cNvPicPr>
          <p:nvPr/>
        </p:nvPicPr>
        <p:blipFill>
          <a:blip r:embed="rId5"/>
          <a:stretch>
            <a:fillRect/>
          </a:stretch>
        </p:blipFill>
        <p:spPr>
          <a:xfrm>
            <a:off x="172527" y="5959796"/>
            <a:ext cx="1841152" cy="493819"/>
          </a:xfrm>
          <a:prstGeom prst="rect">
            <a:avLst/>
          </a:prstGeom>
        </p:spPr>
      </p:pic>
    </p:spTree>
    <p:extLst>
      <p:ext uri="{BB962C8B-B14F-4D97-AF65-F5344CB8AC3E}">
        <p14:creationId xmlns:p14="http://schemas.microsoft.com/office/powerpoint/2010/main" val="3077588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pic>
        <p:nvPicPr>
          <p:cNvPr id="4" name="11_HRADILEK_Vavrinec_CZE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5389" y="379562"/>
            <a:ext cx="10558732" cy="5939287"/>
          </a:xfrm>
          <a:prstGeom prst="rect">
            <a:avLst/>
          </a:prstGeom>
        </p:spPr>
      </p:pic>
      <p:sp>
        <p:nvSpPr>
          <p:cNvPr id="5" name="TextovéPole 4"/>
          <p:cNvSpPr txBox="1"/>
          <p:nvPr/>
        </p:nvSpPr>
        <p:spPr>
          <a:xfrm>
            <a:off x="1052424" y="5719313"/>
            <a:ext cx="1785667" cy="369332"/>
          </a:xfrm>
          <a:prstGeom prst="rect">
            <a:avLst/>
          </a:prstGeom>
          <a:noFill/>
        </p:spPr>
        <p:txBody>
          <a:bodyPr wrap="square" rtlCol="0">
            <a:spAutoFit/>
          </a:bodyPr>
          <a:lstStyle/>
          <a:p>
            <a:r>
              <a:rPr lang="cs-CZ" dirty="0"/>
              <a:t>Video - play</a:t>
            </a:r>
          </a:p>
        </p:txBody>
      </p:sp>
    </p:spTree>
    <p:extLst>
      <p:ext uri="{BB962C8B-B14F-4D97-AF65-F5344CB8AC3E}">
        <p14:creationId xmlns:p14="http://schemas.microsoft.com/office/powerpoint/2010/main" val="1269365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238" y="182184"/>
            <a:ext cx="10395038" cy="6549092"/>
          </a:xfrm>
          <a:prstGeom prst="rect">
            <a:avLst/>
          </a:prstGeom>
        </p:spPr>
      </p:pic>
      <p:sp>
        <p:nvSpPr>
          <p:cNvPr id="3" name="Obdélník 2"/>
          <p:cNvSpPr/>
          <p:nvPr/>
        </p:nvSpPr>
        <p:spPr>
          <a:xfrm>
            <a:off x="1039363" y="4957285"/>
            <a:ext cx="6096000" cy="1477328"/>
          </a:xfrm>
          <a:prstGeom prst="rect">
            <a:avLst/>
          </a:prstGeom>
        </p:spPr>
        <p:txBody>
          <a:bodyPr>
            <a:spAutoFit/>
          </a:bodyPr>
          <a:lstStyle/>
          <a:p>
            <a:r>
              <a:rPr lang="cs-CZ" b="1" dirty="0">
                <a:solidFill>
                  <a:schemeClr val="bg1"/>
                </a:solidFill>
              </a:rPr>
              <a:t>1. fáze</a:t>
            </a:r>
          </a:p>
          <a:p>
            <a:r>
              <a:rPr lang="cs-CZ" b="1" dirty="0">
                <a:solidFill>
                  <a:schemeClr val="bg1"/>
                </a:solidFill>
              </a:rPr>
              <a:t>Kajakář najíždí do brány, přičemž pádluje na obou stranách plnohodnotnými přímými záběry, těsně před spojnicí tyčí pokládá pádlo do vody více kolmo, aby zamezil kontaktu pádla s některou z tyčí.</a:t>
            </a:r>
          </a:p>
        </p:txBody>
      </p:sp>
    </p:spTree>
    <p:extLst>
      <p:ext uri="{BB962C8B-B14F-4D97-AF65-F5344CB8AC3E}">
        <p14:creationId xmlns:p14="http://schemas.microsoft.com/office/powerpoint/2010/main" val="2576574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374" y="0"/>
            <a:ext cx="9669936" cy="6858000"/>
          </a:xfrm>
          <a:prstGeom prst="rect">
            <a:avLst/>
          </a:prstGeom>
        </p:spPr>
      </p:pic>
      <p:sp>
        <p:nvSpPr>
          <p:cNvPr id="5" name="Obdélník 4"/>
          <p:cNvSpPr/>
          <p:nvPr/>
        </p:nvSpPr>
        <p:spPr>
          <a:xfrm>
            <a:off x="1544320" y="5506721"/>
            <a:ext cx="6096000" cy="923330"/>
          </a:xfrm>
          <a:prstGeom prst="rect">
            <a:avLst/>
          </a:prstGeom>
        </p:spPr>
        <p:txBody>
          <a:bodyPr>
            <a:spAutoFit/>
          </a:bodyPr>
          <a:lstStyle/>
          <a:p>
            <a:r>
              <a:rPr lang="cs-CZ" b="1" dirty="0">
                <a:solidFill>
                  <a:schemeClr val="bg1"/>
                </a:solidFill>
              </a:rPr>
              <a:t>2. fáze </a:t>
            </a:r>
          </a:p>
          <a:p>
            <a:r>
              <a:rPr lang="cs-CZ" b="1" dirty="0">
                <a:solidFill>
                  <a:schemeClr val="bg1"/>
                </a:solidFill>
              </a:rPr>
              <a:t>Po průjezdu bránou pokračuje ve stejném směru dále bez přerušení pádlování.</a:t>
            </a:r>
          </a:p>
        </p:txBody>
      </p:sp>
    </p:spTree>
    <p:extLst>
      <p:ext uri="{BB962C8B-B14F-4D97-AF65-F5344CB8AC3E}">
        <p14:creationId xmlns:p14="http://schemas.microsoft.com/office/powerpoint/2010/main" val="2186841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6743" y="836078"/>
            <a:ext cx="10515600" cy="2269421"/>
          </a:xfrm>
        </p:spPr>
        <p:txBody>
          <a:bodyPr>
            <a:noAutofit/>
          </a:bodyPr>
          <a:lstStyle/>
          <a:p>
            <a:r>
              <a:rPr lang="cs-CZ" dirty="0">
                <a:solidFill>
                  <a:schemeClr val="bg1"/>
                </a:solidFill>
              </a:rPr>
              <a:t>Přímý průjezd </a:t>
            </a:r>
            <a:r>
              <a:rPr lang="cs-CZ" dirty="0" err="1">
                <a:solidFill>
                  <a:schemeClr val="bg1"/>
                </a:solidFill>
              </a:rPr>
              <a:t>propádlováním</a:t>
            </a:r>
            <a:r>
              <a:rPr lang="cs-CZ" dirty="0">
                <a:solidFill>
                  <a:schemeClr val="bg1"/>
                </a:solidFill>
              </a:rPr>
              <a:t> s použitím širokého záběru s pádlem uvnitř branky, horní list prochází bránou </a:t>
            </a:r>
            <a:br>
              <a:rPr lang="cs-CZ" dirty="0">
                <a:solidFill>
                  <a:schemeClr val="bg1"/>
                </a:solidFill>
              </a:rPr>
            </a:br>
            <a:endParaRPr lang="cs-CZ" dirty="0">
              <a:solidFill>
                <a:schemeClr val="bg1"/>
              </a:solidFill>
            </a:endParaRPr>
          </a:p>
        </p:txBody>
      </p:sp>
      <p:sp>
        <p:nvSpPr>
          <p:cNvPr id="3" name="Obdélník 2"/>
          <p:cNvSpPr/>
          <p:nvPr/>
        </p:nvSpPr>
        <p:spPr>
          <a:xfrm>
            <a:off x="1393371" y="4780393"/>
            <a:ext cx="10192655" cy="1815882"/>
          </a:xfrm>
          <a:prstGeom prst="rect">
            <a:avLst/>
          </a:prstGeom>
        </p:spPr>
        <p:txBody>
          <a:bodyPr wrap="square">
            <a:spAutoFit/>
          </a:bodyPr>
          <a:lstStyle/>
          <a:p>
            <a:r>
              <a:rPr lang="cs-CZ" sz="2800" dirty="0"/>
              <a:t>Ač se tato technika objevuje u kajakářů celkem často, může být relativně nevýhodná. Tělo kajakáře i pádlo (horní list) je velmi blízko tyče a je bez optické kontroly, tělo je zároveň ve zvláštním úhybu až lehkém úklonu, to může narušit plynulost jízdy a stabilitu lodě.</a:t>
            </a:r>
          </a:p>
        </p:txBody>
      </p:sp>
    </p:spTree>
    <p:extLst>
      <p:ext uri="{BB962C8B-B14F-4D97-AF65-F5344CB8AC3E}">
        <p14:creationId xmlns:p14="http://schemas.microsoft.com/office/powerpoint/2010/main" val="3547739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16_HRADILEK_Vavrinec__CZ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660" y="116455"/>
            <a:ext cx="11800936" cy="6638027"/>
          </a:xfrm>
          <a:prstGeom prst="rect">
            <a:avLst/>
          </a:prstGeom>
        </p:spPr>
      </p:pic>
      <p:pic>
        <p:nvPicPr>
          <p:cNvPr id="4" name="Obrázek 3"/>
          <p:cNvPicPr>
            <a:picLocks noChangeAspect="1"/>
          </p:cNvPicPr>
          <p:nvPr/>
        </p:nvPicPr>
        <p:blipFill>
          <a:blip r:embed="rId5"/>
          <a:stretch>
            <a:fillRect/>
          </a:stretch>
        </p:blipFill>
        <p:spPr>
          <a:xfrm>
            <a:off x="413643" y="6020180"/>
            <a:ext cx="1841152" cy="493819"/>
          </a:xfrm>
          <a:prstGeom prst="rect">
            <a:avLst/>
          </a:prstGeom>
        </p:spPr>
      </p:pic>
    </p:spTree>
    <p:extLst>
      <p:ext uri="{BB962C8B-B14F-4D97-AF65-F5344CB8AC3E}">
        <p14:creationId xmlns:p14="http://schemas.microsoft.com/office/powerpoint/2010/main" val="2966578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457" y="229906"/>
            <a:ext cx="9938525" cy="6379752"/>
          </a:xfrm>
          <a:prstGeom prst="rect">
            <a:avLst/>
          </a:prstGeom>
        </p:spPr>
      </p:pic>
      <p:sp>
        <p:nvSpPr>
          <p:cNvPr id="3" name="Obdélník 2"/>
          <p:cNvSpPr/>
          <p:nvPr/>
        </p:nvSpPr>
        <p:spPr>
          <a:xfrm>
            <a:off x="4713678" y="5361864"/>
            <a:ext cx="6096000" cy="923330"/>
          </a:xfrm>
          <a:prstGeom prst="rect">
            <a:avLst/>
          </a:prstGeom>
        </p:spPr>
        <p:txBody>
          <a:bodyPr>
            <a:spAutoFit/>
          </a:bodyPr>
          <a:lstStyle/>
          <a:p>
            <a:r>
              <a:rPr lang="cs-CZ" b="1" dirty="0"/>
              <a:t>1. fáze </a:t>
            </a:r>
          </a:p>
          <a:p>
            <a:r>
              <a:rPr lang="cs-CZ" b="1" dirty="0"/>
              <a:t>Kajakář přijíždí k bráně svrchu nebo mírně ze strany a míří na vnitřní polovinu až na střed brány.</a:t>
            </a:r>
          </a:p>
        </p:txBody>
      </p:sp>
    </p:spTree>
    <p:extLst>
      <p:ext uri="{BB962C8B-B14F-4D97-AF65-F5344CB8AC3E}">
        <p14:creationId xmlns:p14="http://schemas.microsoft.com/office/powerpoint/2010/main" val="3592991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387" y="108156"/>
            <a:ext cx="10022544" cy="6577294"/>
          </a:xfrm>
          <a:prstGeom prst="rect">
            <a:avLst/>
          </a:prstGeom>
        </p:spPr>
      </p:pic>
      <p:sp>
        <p:nvSpPr>
          <p:cNvPr id="3" name="Obdélník 2"/>
          <p:cNvSpPr/>
          <p:nvPr/>
        </p:nvSpPr>
        <p:spPr>
          <a:xfrm>
            <a:off x="1199160" y="5291115"/>
            <a:ext cx="6096000" cy="1200329"/>
          </a:xfrm>
          <a:prstGeom prst="rect">
            <a:avLst/>
          </a:prstGeom>
        </p:spPr>
        <p:txBody>
          <a:bodyPr>
            <a:spAutoFit/>
          </a:bodyPr>
          <a:lstStyle/>
          <a:p>
            <a:r>
              <a:rPr lang="cs-CZ" b="1" dirty="0"/>
              <a:t>2. fáze</a:t>
            </a:r>
          </a:p>
          <a:p>
            <a:r>
              <a:rPr lang="cs-CZ" b="1" dirty="0"/>
              <a:t>Široký záběr se zasazuje na spojnici tyčí nebo lehce za ní, žerď je kolmo k vodě a horní list pádla směřuje vzhůru, protože bude také protínat spojnici tyčí.</a:t>
            </a:r>
          </a:p>
        </p:txBody>
      </p:sp>
    </p:spTree>
    <p:extLst>
      <p:ext uri="{BB962C8B-B14F-4D97-AF65-F5344CB8AC3E}">
        <p14:creationId xmlns:p14="http://schemas.microsoft.com/office/powerpoint/2010/main" val="21495748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541" y="108156"/>
            <a:ext cx="9997065" cy="6574646"/>
          </a:xfrm>
          <a:prstGeom prst="rect">
            <a:avLst/>
          </a:prstGeom>
        </p:spPr>
      </p:pic>
      <p:sp>
        <p:nvSpPr>
          <p:cNvPr id="3" name="Obdélník 2"/>
          <p:cNvSpPr/>
          <p:nvPr/>
        </p:nvSpPr>
        <p:spPr>
          <a:xfrm>
            <a:off x="1226597" y="5053549"/>
            <a:ext cx="6096000" cy="1477328"/>
          </a:xfrm>
          <a:prstGeom prst="rect">
            <a:avLst/>
          </a:prstGeom>
        </p:spPr>
        <p:txBody>
          <a:bodyPr>
            <a:spAutoFit/>
          </a:bodyPr>
          <a:lstStyle/>
          <a:p>
            <a:r>
              <a:rPr lang="cs-CZ" b="1" dirty="0"/>
              <a:t>3. fáze </a:t>
            </a:r>
          </a:p>
          <a:p>
            <a:r>
              <a:rPr lang="cs-CZ" b="1" dirty="0"/>
              <a:t>Průběh širokého závěru je současně s úhybem těla kajakáře vnitřní tyči. Vzhledem k nedostatku prostoru pro pádlo je tato pozice poměrně nepřirozená a hrozí odklonění lodě!!!! Technicky nevýhodné – hrozí chyba</a:t>
            </a:r>
          </a:p>
        </p:txBody>
      </p:sp>
    </p:spTree>
    <p:extLst>
      <p:ext uri="{BB962C8B-B14F-4D97-AF65-F5344CB8AC3E}">
        <p14:creationId xmlns:p14="http://schemas.microsoft.com/office/powerpoint/2010/main" val="15571444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218" y="82268"/>
            <a:ext cx="10150575" cy="6688836"/>
          </a:xfrm>
          <a:prstGeom prst="rect">
            <a:avLst/>
          </a:prstGeom>
        </p:spPr>
      </p:pic>
      <p:sp>
        <p:nvSpPr>
          <p:cNvPr id="3" name="Obdélník 2"/>
          <p:cNvSpPr/>
          <p:nvPr/>
        </p:nvSpPr>
        <p:spPr>
          <a:xfrm>
            <a:off x="6376828" y="3768181"/>
            <a:ext cx="4815965" cy="1754326"/>
          </a:xfrm>
          <a:prstGeom prst="rect">
            <a:avLst/>
          </a:prstGeom>
        </p:spPr>
        <p:txBody>
          <a:bodyPr wrap="square">
            <a:spAutoFit/>
          </a:bodyPr>
          <a:lstStyle/>
          <a:p>
            <a:r>
              <a:rPr lang="cs-CZ" b="1" dirty="0"/>
              <a:t>4. fáze </a:t>
            </a:r>
          </a:p>
          <a:p>
            <a:r>
              <a:rPr lang="cs-CZ" b="1" dirty="0"/>
              <a:t>Po průjezdu brány, když má kajakář opět prostor pro záběr, dokončuje široký záběr a přechází na druhou záběrovou stranu pro další záběry podle směru jízdy. Hlava trup i ramena jsou vytočeny do dalšího směru jízdy.</a:t>
            </a:r>
          </a:p>
        </p:txBody>
      </p:sp>
    </p:spTree>
    <p:extLst>
      <p:ext uri="{BB962C8B-B14F-4D97-AF65-F5344CB8AC3E}">
        <p14:creationId xmlns:p14="http://schemas.microsoft.com/office/powerpoint/2010/main" val="1635004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5176" y="692167"/>
            <a:ext cx="11567886" cy="2779259"/>
          </a:xfrm>
        </p:spPr>
        <p:txBody>
          <a:bodyPr>
            <a:normAutofit/>
          </a:bodyPr>
          <a:lstStyle/>
          <a:p>
            <a:r>
              <a:rPr lang="cs-CZ" dirty="0">
                <a:solidFill>
                  <a:schemeClr val="bg1"/>
                </a:solidFill>
              </a:rPr>
              <a:t>Přímý průjezd </a:t>
            </a:r>
            <a:r>
              <a:rPr lang="cs-CZ" dirty="0" err="1">
                <a:solidFill>
                  <a:schemeClr val="bg1"/>
                </a:solidFill>
              </a:rPr>
              <a:t>propádlováním</a:t>
            </a:r>
            <a:r>
              <a:rPr lang="cs-CZ" dirty="0">
                <a:solidFill>
                  <a:schemeClr val="bg1"/>
                </a:solidFill>
              </a:rPr>
              <a:t> s úhybem ramena bližšího vnitřní tyči pod tyč, tzv. „</a:t>
            </a:r>
            <a:r>
              <a:rPr lang="cs-CZ" dirty="0" err="1">
                <a:solidFill>
                  <a:schemeClr val="bg1"/>
                </a:solidFill>
              </a:rPr>
              <a:t>shoulder</a:t>
            </a:r>
            <a:r>
              <a:rPr lang="cs-CZ" dirty="0">
                <a:solidFill>
                  <a:schemeClr val="bg1"/>
                </a:solidFill>
              </a:rPr>
              <a:t> drop“ neboli odhoz </a:t>
            </a:r>
            <a:br>
              <a:rPr lang="cs-CZ" dirty="0">
                <a:solidFill>
                  <a:schemeClr val="bg1"/>
                </a:solidFill>
              </a:rPr>
            </a:br>
            <a:endParaRPr lang="cs-CZ" dirty="0">
              <a:solidFill>
                <a:schemeClr val="bg1"/>
              </a:solidFill>
            </a:endParaRPr>
          </a:p>
        </p:txBody>
      </p:sp>
    </p:spTree>
    <p:extLst>
      <p:ext uri="{BB962C8B-B14F-4D97-AF65-F5344CB8AC3E}">
        <p14:creationId xmlns:p14="http://schemas.microsoft.com/office/powerpoint/2010/main" val="6779719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5_PRSKAVEC_Jiri__CZE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1155" y="136405"/>
            <a:ext cx="11826815" cy="6652583"/>
          </a:xfrm>
          <a:prstGeom prst="rect">
            <a:avLst/>
          </a:prstGeom>
        </p:spPr>
      </p:pic>
      <p:pic>
        <p:nvPicPr>
          <p:cNvPr id="4" name="Obrázek 3"/>
          <p:cNvPicPr>
            <a:picLocks noChangeAspect="1"/>
          </p:cNvPicPr>
          <p:nvPr/>
        </p:nvPicPr>
        <p:blipFill>
          <a:blip r:embed="rId5"/>
          <a:stretch>
            <a:fillRect/>
          </a:stretch>
        </p:blipFill>
        <p:spPr>
          <a:xfrm>
            <a:off x="266994" y="5899411"/>
            <a:ext cx="1841152" cy="493819"/>
          </a:xfrm>
          <a:prstGeom prst="rect">
            <a:avLst/>
          </a:prstGeom>
        </p:spPr>
      </p:pic>
    </p:spTree>
    <p:extLst>
      <p:ext uri="{BB962C8B-B14F-4D97-AF65-F5344CB8AC3E}">
        <p14:creationId xmlns:p14="http://schemas.microsoft.com/office/powerpoint/2010/main" val="551547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pro obsah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6983" y="543366"/>
            <a:ext cx="9864643" cy="5900056"/>
          </a:xfrm>
        </p:spPr>
      </p:pic>
      <p:pic>
        <p:nvPicPr>
          <p:cNvPr id="2" name="Obrázek 1"/>
          <p:cNvPicPr>
            <a:picLocks noChangeAspect="1"/>
          </p:cNvPicPr>
          <p:nvPr/>
        </p:nvPicPr>
        <p:blipFill>
          <a:blip r:embed="rId3"/>
          <a:stretch>
            <a:fillRect/>
          </a:stretch>
        </p:blipFill>
        <p:spPr>
          <a:xfrm>
            <a:off x="4944499" y="4942342"/>
            <a:ext cx="6175783" cy="1591194"/>
          </a:xfrm>
          <a:prstGeom prst="rect">
            <a:avLst/>
          </a:prstGeom>
        </p:spPr>
      </p:pic>
    </p:spTree>
    <p:extLst>
      <p:ext uri="{BB962C8B-B14F-4D97-AF65-F5344CB8AC3E}">
        <p14:creationId xmlns:p14="http://schemas.microsoft.com/office/powerpoint/2010/main" val="1714416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116" y="173886"/>
            <a:ext cx="10797568" cy="6567948"/>
          </a:xfrm>
          <a:prstGeom prst="rect">
            <a:avLst/>
          </a:prstGeom>
        </p:spPr>
      </p:pic>
      <p:sp>
        <p:nvSpPr>
          <p:cNvPr id="4" name="Obdélník 3"/>
          <p:cNvSpPr/>
          <p:nvPr/>
        </p:nvSpPr>
        <p:spPr>
          <a:xfrm>
            <a:off x="947595" y="350866"/>
            <a:ext cx="6096000" cy="1754326"/>
          </a:xfrm>
          <a:prstGeom prst="rect">
            <a:avLst/>
          </a:prstGeom>
        </p:spPr>
        <p:txBody>
          <a:bodyPr>
            <a:spAutoFit/>
          </a:bodyPr>
          <a:lstStyle/>
          <a:p>
            <a:r>
              <a:rPr lang="cs-CZ" b="1" dirty="0">
                <a:solidFill>
                  <a:schemeClr val="bg1"/>
                </a:solidFill>
              </a:rPr>
              <a:t>1. fáze </a:t>
            </a:r>
          </a:p>
          <a:p>
            <a:r>
              <a:rPr lang="cs-CZ" b="1" dirty="0">
                <a:solidFill>
                  <a:schemeClr val="bg1"/>
                </a:solidFill>
              </a:rPr>
              <a:t>Kajakář navádí špici lodě mimo spojnici tyčí u vnitřní tyče brány a časuje záběry tak, aby mu zasazení odhozu vyšlo co nejpřesněji na spojnici tyčí. Žerď pádla se blíží vodorovné poloze a trup, hlava i ramena jsou natočená do směru oblouku. </a:t>
            </a:r>
          </a:p>
        </p:txBody>
      </p:sp>
    </p:spTree>
    <p:extLst>
      <p:ext uri="{BB962C8B-B14F-4D97-AF65-F5344CB8AC3E}">
        <p14:creationId xmlns:p14="http://schemas.microsoft.com/office/powerpoint/2010/main" val="6540133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90" y="108154"/>
            <a:ext cx="10561601" cy="6651523"/>
          </a:xfrm>
          <a:prstGeom prst="rect">
            <a:avLst/>
          </a:prstGeom>
        </p:spPr>
      </p:pic>
      <p:sp>
        <p:nvSpPr>
          <p:cNvPr id="3" name="Obdélník 2"/>
          <p:cNvSpPr/>
          <p:nvPr/>
        </p:nvSpPr>
        <p:spPr>
          <a:xfrm>
            <a:off x="890053" y="5441361"/>
            <a:ext cx="6096000" cy="1200329"/>
          </a:xfrm>
          <a:prstGeom prst="rect">
            <a:avLst/>
          </a:prstGeom>
        </p:spPr>
        <p:txBody>
          <a:bodyPr>
            <a:spAutoFit/>
          </a:bodyPr>
          <a:lstStyle/>
          <a:p>
            <a:r>
              <a:rPr lang="cs-CZ" b="1" dirty="0">
                <a:solidFill>
                  <a:schemeClr val="bg1"/>
                </a:solidFill>
              </a:rPr>
              <a:t>2. fáze </a:t>
            </a:r>
          </a:p>
          <a:p>
            <a:r>
              <a:rPr lang="cs-CZ" b="1" dirty="0">
                <a:solidFill>
                  <a:schemeClr val="bg1"/>
                </a:solidFill>
              </a:rPr>
              <a:t>V průběhu odhozu se kajakář mírně zaklání a uhýbá vnitřní tyči brány, žerď pádla prochází pod tyčí a horní list pádla se nachází mimo spojnici tyčí.</a:t>
            </a:r>
          </a:p>
        </p:txBody>
      </p:sp>
    </p:spTree>
    <p:extLst>
      <p:ext uri="{BB962C8B-B14F-4D97-AF65-F5344CB8AC3E}">
        <p14:creationId xmlns:p14="http://schemas.microsoft.com/office/powerpoint/2010/main" val="1979592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246" y="76128"/>
            <a:ext cx="10384783" cy="6699304"/>
          </a:xfrm>
          <a:prstGeom prst="rect">
            <a:avLst/>
          </a:prstGeom>
        </p:spPr>
      </p:pic>
      <p:sp>
        <p:nvSpPr>
          <p:cNvPr id="3" name="Obdélník 2"/>
          <p:cNvSpPr/>
          <p:nvPr/>
        </p:nvSpPr>
        <p:spPr>
          <a:xfrm>
            <a:off x="908736" y="2090568"/>
            <a:ext cx="6096000" cy="1477328"/>
          </a:xfrm>
          <a:prstGeom prst="rect">
            <a:avLst/>
          </a:prstGeom>
        </p:spPr>
        <p:txBody>
          <a:bodyPr>
            <a:spAutoFit/>
          </a:bodyPr>
          <a:lstStyle/>
          <a:p>
            <a:r>
              <a:rPr lang="cs-CZ" dirty="0">
                <a:solidFill>
                  <a:schemeClr val="bg1"/>
                </a:solidFill>
              </a:rPr>
              <a:t>3</a:t>
            </a:r>
            <a:r>
              <a:rPr lang="cs-CZ" b="1" dirty="0">
                <a:solidFill>
                  <a:schemeClr val="bg1"/>
                </a:solidFill>
              </a:rPr>
              <a:t>. fáze </a:t>
            </a:r>
          </a:p>
          <a:p>
            <a:r>
              <a:rPr lang="cs-CZ" b="1" dirty="0">
                <a:solidFill>
                  <a:schemeClr val="bg1"/>
                </a:solidFill>
              </a:rPr>
              <a:t>Rameno, které je bližší vnitřní tyči, prochází pod tyčí a hlava míjí vnitřní tyč velmi těsně. Po dokončení odhozu je kajakář již za spojnicí tyčí a přechází se záběrem na druhou stranu, kde podle použitého záběru koriguje směr další jízdy.</a:t>
            </a:r>
          </a:p>
        </p:txBody>
      </p:sp>
    </p:spTree>
    <p:extLst>
      <p:ext uri="{BB962C8B-B14F-4D97-AF65-F5344CB8AC3E}">
        <p14:creationId xmlns:p14="http://schemas.microsoft.com/office/powerpoint/2010/main" val="30095919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266" y="124356"/>
            <a:ext cx="10795820" cy="6576763"/>
          </a:xfrm>
          <a:prstGeom prst="rect">
            <a:avLst/>
          </a:prstGeom>
        </p:spPr>
      </p:pic>
      <p:sp>
        <p:nvSpPr>
          <p:cNvPr id="3" name="Obdélník 2"/>
          <p:cNvSpPr/>
          <p:nvPr/>
        </p:nvSpPr>
        <p:spPr>
          <a:xfrm>
            <a:off x="708092" y="1451711"/>
            <a:ext cx="5161766" cy="1477328"/>
          </a:xfrm>
          <a:prstGeom prst="rect">
            <a:avLst/>
          </a:prstGeom>
        </p:spPr>
        <p:txBody>
          <a:bodyPr wrap="square">
            <a:spAutoFit/>
          </a:bodyPr>
          <a:lstStyle/>
          <a:p>
            <a:r>
              <a:rPr lang="cs-CZ" b="1" dirty="0">
                <a:solidFill>
                  <a:schemeClr val="bg1"/>
                </a:solidFill>
              </a:rPr>
              <a:t>4. fáze</a:t>
            </a:r>
          </a:p>
          <a:p>
            <a:r>
              <a:rPr lang="cs-CZ" b="1" dirty="0">
                <a:solidFill>
                  <a:schemeClr val="bg1"/>
                </a:solidFill>
              </a:rPr>
              <a:t>Se záběrem na druhé straně se kajakář vrací ze záklonu do přímé pozice těla. Tím loď, poté co tělo uhne tyči brány, opět akceleruje. Hlava, trup a ramena míří do směru další jízdy.</a:t>
            </a:r>
          </a:p>
        </p:txBody>
      </p:sp>
    </p:spTree>
    <p:extLst>
      <p:ext uri="{BB962C8B-B14F-4D97-AF65-F5344CB8AC3E}">
        <p14:creationId xmlns:p14="http://schemas.microsoft.com/office/powerpoint/2010/main" val="3019716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0589" y="978832"/>
            <a:ext cx="10515600" cy="1325563"/>
          </a:xfrm>
        </p:spPr>
        <p:txBody>
          <a:bodyPr/>
          <a:lstStyle/>
          <a:p>
            <a:r>
              <a:rPr lang="cs-CZ" dirty="0">
                <a:solidFill>
                  <a:schemeClr val="bg1"/>
                </a:solidFill>
              </a:rPr>
              <a:t>Průjezd na R neboli Spin či pomocná smyčka</a:t>
            </a:r>
            <a:br>
              <a:rPr lang="cs-CZ" dirty="0">
                <a:solidFill>
                  <a:schemeClr val="bg1"/>
                </a:solidFill>
              </a:rPr>
            </a:br>
            <a:endParaRPr lang="cs-CZ" dirty="0">
              <a:solidFill>
                <a:schemeClr val="bg1"/>
              </a:solidFill>
            </a:endParaRPr>
          </a:p>
        </p:txBody>
      </p:sp>
    </p:spTree>
    <p:extLst>
      <p:ext uri="{BB962C8B-B14F-4D97-AF65-F5344CB8AC3E}">
        <p14:creationId xmlns:p14="http://schemas.microsoft.com/office/powerpoint/2010/main" val="33277247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3_HERNANZ_Samuel_ESP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57" y="196402"/>
            <a:ext cx="11756486" cy="6661598"/>
          </a:xfrm>
          <a:prstGeom prst="rect">
            <a:avLst/>
          </a:prstGeom>
        </p:spPr>
      </p:pic>
      <p:pic>
        <p:nvPicPr>
          <p:cNvPr id="4" name="Obrázek 3"/>
          <p:cNvPicPr>
            <a:picLocks noChangeAspect="1"/>
          </p:cNvPicPr>
          <p:nvPr/>
        </p:nvPicPr>
        <p:blipFill>
          <a:blip r:embed="rId5"/>
          <a:stretch>
            <a:fillRect/>
          </a:stretch>
        </p:blipFill>
        <p:spPr>
          <a:xfrm>
            <a:off x="499907" y="5985675"/>
            <a:ext cx="1841152" cy="493819"/>
          </a:xfrm>
          <a:prstGeom prst="rect">
            <a:avLst/>
          </a:prstGeom>
        </p:spPr>
      </p:pic>
    </p:spTree>
    <p:extLst>
      <p:ext uri="{BB962C8B-B14F-4D97-AF65-F5344CB8AC3E}">
        <p14:creationId xmlns:p14="http://schemas.microsoft.com/office/powerpoint/2010/main" val="2978280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81" y="403123"/>
            <a:ext cx="11364038" cy="6007026"/>
          </a:xfrm>
          <a:prstGeom prst="rect">
            <a:avLst/>
          </a:prstGeom>
        </p:spPr>
      </p:pic>
      <p:sp>
        <p:nvSpPr>
          <p:cNvPr id="3" name="Obdélník 2"/>
          <p:cNvSpPr/>
          <p:nvPr/>
        </p:nvSpPr>
        <p:spPr>
          <a:xfrm>
            <a:off x="894735" y="5217956"/>
            <a:ext cx="10784961" cy="923330"/>
          </a:xfrm>
          <a:prstGeom prst="rect">
            <a:avLst/>
          </a:prstGeom>
        </p:spPr>
        <p:txBody>
          <a:bodyPr wrap="square">
            <a:spAutoFit/>
          </a:bodyPr>
          <a:lstStyle/>
          <a:p>
            <a:r>
              <a:rPr lang="cs-CZ" b="1" dirty="0"/>
              <a:t>1. fáze</a:t>
            </a:r>
          </a:p>
          <a:p>
            <a:r>
              <a:rPr lang="cs-CZ" b="1" dirty="0"/>
              <a:t>Kajakář přijíždí k bráně, špicí míří výrazně mimo spojnici tyčí vně brány. Zrak je upřen na bránu kvůli lepší kontrole situace a detailnímu odhadu vzdálenosti pro zahájení točení. Jezdec se připravuje k zahájení závěsu.</a:t>
            </a:r>
          </a:p>
        </p:txBody>
      </p:sp>
    </p:spTree>
    <p:extLst>
      <p:ext uri="{BB962C8B-B14F-4D97-AF65-F5344CB8AC3E}">
        <p14:creationId xmlns:p14="http://schemas.microsoft.com/office/powerpoint/2010/main" val="2486441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709" y="226142"/>
            <a:ext cx="10692581" cy="6454877"/>
          </a:xfrm>
          <a:prstGeom prst="rect">
            <a:avLst/>
          </a:prstGeom>
        </p:spPr>
      </p:pic>
      <p:sp>
        <p:nvSpPr>
          <p:cNvPr id="3" name="Obdélník 2"/>
          <p:cNvSpPr/>
          <p:nvPr/>
        </p:nvSpPr>
        <p:spPr>
          <a:xfrm>
            <a:off x="970935" y="5357617"/>
            <a:ext cx="10471355" cy="1200329"/>
          </a:xfrm>
          <a:prstGeom prst="rect">
            <a:avLst/>
          </a:prstGeom>
        </p:spPr>
        <p:txBody>
          <a:bodyPr wrap="square">
            <a:spAutoFit/>
          </a:bodyPr>
          <a:lstStyle/>
          <a:p>
            <a:r>
              <a:rPr lang="cs-CZ" b="1" dirty="0"/>
              <a:t>2. fáze </a:t>
            </a:r>
          </a:p>
          <a:p>
            <a:r>
              <a:rPr lang="cs-CZ" b="1" dirty="0"/>
              <a:t>Závodník zahajuje závěs. Cílem závěsu v této fázi je přetočení lodě, ale také udržení setrvačnosti v původním směru jízdy lodě bez výrazného zatopení zádi. Je nutné aby měl jezdec pod kontrolou pozici těla v </a:t>
            </a:r>
            <a:r>
              <a:rPr lang="cs-CZ" b="1" dirty="0" err="1"/>
              <a:t>předo</a:t>
            </a:r>
            <a:r>
              <a:rPr lang="cs-CZ" b="1" dirty="0"/>
              <a:t>-zadním postavení a nedošlo k zatopení zádi, což by znemožnilo další posun lodě směrem po proudu.</a:t>
            </a:r>
          </a:p>
        </p:txBody>
      </p:sp>
    </p:spTree>
    <p:extLst>
      <p:ext uri="{BB962C8B-B14F-4D97-AF65-F5344CB8AC3E}">
        <p14:creationId xmlns:p14="http://schemas.microsoft.com/office/powerpoint/2010/main" val="1492250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916" y="89203"/>
            <a:ext cx="10563590" cy="6665237"/>
          </a:xfrm>
          <a:prstGeom prst="rect">
            <a:avLst/>
          </a:prstGeom>
        </p:spPr>
      </p:pic>
      <p:sp>
        <p:nvSpPr>
          <p:cNvPr id="3" name="Obdélník 2"/>
          <p:cNvSpPr/>
          <p:nvPr/>
        </p:nvSpPr>
        <p:spPr>
          <a:xfrm>
            <a:off x="876943" y="5123622"/>
            <a:ext cx="10343536" cy="1477328"/>
          </a:xfrm>
          <a:prstGeom prst="rect">
            <a:avLst/>
          </a:prstGeom>
        </p:spPr>
        <p:txBody>
          <a:bodyPr wrap="square">
            <a:spAutoFit/>
          </a:bodyPr>
          <a:lstStyle/>
          <a:p>
            <a:r>
              <a:rPr lang="cs-CZ" b="1" dirty="0"/>
              <a:t>3. fáze</a:t>
            </a:r>
          </a:p>
          <a:p>
            <a:r>
              <a:rPr lang="cs-CZ" b="1" dirty="0"/>
              <a:t>Kajakář protíná spojnici při dokončení závěsu a přechází do přímého záběru na závěsové straně, aby loď již dále nepokračovala v původním směru, ale aby se udržela těsně u vnitřní tyče brány. Závodník již opět opticky kontroluje situaci u vnitřní tyče brány. Obecně jde o to, aby fáze ztráty očního kontaktu s brankou byla co nejkratší.</a:t>
            </a:r>
          </a:p>
        </p:txBody>
      </p:sp>
    </p:spTree>
    <p:extLst>
      <p:ext uri="{BB962C8B-B14F-4D97-AF65-F5344CB8AC3E}">
        <p14:creationId xmlns:p14="http://schemas.microsoft.com/office/powerpoint/2010/main" val="22771218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414" y="107833"/>
            <a:ext cx="10569676" cy="6642596"/>
          </a:xfrm>
          <a:prstGeom prst="rect">
            <a:avLst/>
          </a:prstGeom>
        </p:spPr>
      </p:pic>
      <p:sp>
        <p:nvSpPr>
          <p:cNvPr id="3" name="Obdélník 2"/>
          <p:cNvSpPr/>
          <p:nvPr/>
        </p:nvSpPr>
        <p:spPr>
          <a:xfrm>
            <a:off x="1025130" y="5374637"/>
            <a:ext cx="10112244" cy="923330"/>
          </a:xfrm>
          <a:prstGeom prst="rect">
            <a:avLst/>
          </a:prstGeom>
        </p:spPr>
        <p:txBody>
          <a:bodyPr wrap="square">
            <a:spAutoFit/>
          </a:bodyPr>
          <a:lstStyle/>
          <a:p>
            <a:r>
              <a:rPr lang="cs-CZ" b="1" dirty="0"/>
              <a:t>4. fáze </a:t>
            </a:r>
          </a:p>
          <a:p>
            <a:r>
              <a:rPr lang="cs-CZ" b="1" dirty="0"/>
              <a:t>Jezdec udržel výšku a dokončuje záběr na závěsové straně, zároveň uhýbá vnitřní tyči brány podle potřeby a připravuje se na záběr na druhé straně, kterým loď posune do požadovaného směru další jízdy.</a:t>
            </a:r>
          </a:p>
        </p:txBody>
      </p:sp>
    </p:spTree>
    <p:extLst>
      <p:ext uri="{BB962C8B-B14F-4D97-AF65-F5344CB8AC3E}">
        <p14:creationId xmlns:p14="http://schemas.microsoft.com/office/powerpoint/2010/main" val="1500340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278195" y="344130"/>
            <a:ext cx="9684773" cy="6213424"/>
          </a:xfrm>
          <a:prstGeom prst="rect">
            <a:avLst/>
          </a:prstGeom>
        </p:spPr>
      </p:pic>
      <p:sp>
        <p:nvSpPr>
          <p:cNvPr id="3" name="Obdélník 2"/>
          <p:cNvSpPr/>
          <p:nvPr/>
        </p:nvSpPr>
        <p:spPr>
          <a:xfrm>
            <a:off x="4866968" y="5062786"/>
            <a:ext cx="6096000" cy="1494768"/>
          </a:xfrm>
          <a:prstGeom prst="rect">
            <a:avLst/>
          </a:prstGeom>
        </p:spPr>
        <p:txBody>
          <a:bodyPr>
            <a:spAutoFit/>
          </a:bodyPr>
          <a:lstStyle/>
          <a:p>
            <a:pPr>
              <a:lnSpc>
                <a:spcPct val="115000"/>
              </a:lnSpc>
              <a:spcAft>
                <a:spcPts val="1000"/>
              </a:spcAft>
            </a:pPr>
            <a:r>
              <a:rPr lang="cs-CZ" b="1" i="1" dirty="0">
                <a:latin typeface="Calibri" panose="020F0502020204030204" pitchFamily="34" charset="0"/>
                <a:ea typeface="Calibri" panose="020F0502020204030204" pitchFamily="34" charset="0"/>
                <a:cs typeface="Times New Roman" panose="02020603050405020304" pitchFamily="18" charset="0"/>
              </a:rPr>
              <a:t>2. fáze </a:t>
            </a:r>
            <a:endParaRPr lang="cs-CZ"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cs-CZ" dirty="0">
                <a:latin typeface="Calibri" panose="020F0502020204030204" pitchFamily="34" charset="0"/>
                <a:ea typeface="Calibri" panose="020F0502020204030204" pitchFamily="34" charset="0"/>
                <a:cs typeface="Times New Roman" panose="02020603050405020304" pitchFamily="18" charset="0"/>
              </a:rPr>
              <a:t>V okamžiku, kdy špička lodi a část těla kajakáře je mezi tyčemi otáčí loď závěsem. Závěsová ruka uhýbá s žerdí vnitřní tyči brány podle potřeby.</a:t>
            </a:r>
          </a:p>
        </p:txBody>
      </p:sp>
    </p:spTree>
    <p:extLst>
      <p:ext uri="{BB962C8B-B14F-4D97-AF65-F5344CB8AC3E}">
        <p14:creationId xmlns:p14="http://schemas.microsoft.com/office/powerpoint/2010/main" val="3176422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271" y="132157"/>
            <a:ext cx="10556817" cy="6593107"/>
          </a:xfrm>
          <a:prstGeom prst="rect">
            <a:avLst/>
          </a:prstGeom>
        </p:spPr>
      </p:pic>
      <p:sp>
        <p:nvSpPr>
          <p:cNvPr id="3" name="Obdélník 2"/>
          <p:cNvSpPr/>
          <p:nvPr/>
        </p:nvSpPr>
        <p:spPr>
          <a:xfrm>
            <a:off x="1111309" y="5502652"/>
            <a:ext cx="10094966" cy="923330"/>
          </a:xfrm>
          <a:prstGeom prst="rect">
            <a:avLst/>
          </a:prstGeom>
        </p:spPr>
        <p:txBody>
          <a:bodyPr wrap="square">
            <a:spAutoFit/>
          </a:bodyPr>
          <a:lstStyle/>
          <a:p>
            <a:r>
              <a:rPr lang="cs-CZ" b="1" dirty="0"/>
              <a:t>5. fáze </a:t>
            </a:r>
          </a:p>
          <a:p>
            <a:r>
              <a:rPr lang="cs-CZ" b="1" dirty="0"/>
              <a:t>Kajakář opouští bránu, pohled a s ním natočení hlavy, trupu a ramen je co nejdříve ve směru jízdy na další bránu.</a:t>
            </a:r>
          </a:p>
        </p:txBody>
      </p:sp>
    </p:spTree>
    <p:extLst>
      <p:ext uri="{BB962C8B-B14F-4D97-AF65-F5344CB8AC3E}">
        <p14:creationId xmlns:p14="http://schemas.microsoft.com/office/powerpoint/2010/main" val="34977167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34382" y="814970"/>
            <a:ext cx="9669455" cy="3385542"/>
          </a:xfrm>
          <a:prstGeom prst="rect">
            <a:avLst/>
          </a:prstGeom>
        </p:spPr>
        <p:txBody>
          <a:bodyPr wrap="square">
            <a:spAutoFit/>
          </a:bodyPr>
          <a:lstStyle/>
          <a:p>
            <a:pPr marL="285750" indent="-285750">
              <a:buFont typeface="Arial" panose="020B0604020202020204" pitchFamily="34" charset="0"/>
              <a:buChar char="•"/>
            </a:pPr>
            <a:r>
              <a:rPr lang="cs-CZ" sz="2800" dirty="0">
                <a:solidFill>
                  <a:schemeClr val="bg1"/>
                </a:solidFill>
              </a:rPr>
              <a:t>Průjezd zpětným traverzem</a:t>
            </a:r>
          </a:p>
          <a:p>
            <a:pPr marL="285750" lvl="0" indent="-285750">
              <a:buFont typeface="Arial" panose="020B0604020202020204" pitchFamily="34" charset="0"/>
              <a:buChar char="•"/>
            </a:pPr>
            <a:r>
              <a:rPr lang="cs-CZ" sz="2800" dirty="0">
                <a:solidFill>
                  <a:schemeClr val="bg1"/>
                </a:solidFill>
              </a:rPr>
              <a:t>Přímý průjezd řízením nebo točením na závěs a záběr na druhé straně</a:t>
            </a:r>
          </a:p>
          <a:p>
            <a:pPr marL="285750" lvl="0" indent="-285750">
              <a:buFont typeface="Arial" panose="020B0604020202020204" pitchFamily="34" charset="0"/>
              <a:buChar char="•"/>
            </a:pPr>
            <a:r>
              <a:rPr lang="cs-CZ" sz="2800" dirty="0">
                <a:solidFill>
                  <a:schemeClr val="bg1"/>
                </a:solidFill>
              </a:rPr>
              <a:t>Přímý průjezd řízením nebo točením na kontra a záběr na druhé straně</a:t>
            </a:r>
          </a:p>
          <a:p>
            <a:pPr marL="285750" lvl="0" indent="-285750">
              <a:buFont typeface="Arial" panose="020B0604020202020204" pitchFamily="34" charset="0"/>
              <a:buChar char="•"/>
            </a:pPr>
            <a:r>
              <a:rPr lang="cs-CZ" sz="2800" dirty="0">
                <a:solidFill>
                  <a:schemeClr val="bg1"/>
                </a:solidFill>
              </a:rPr>
              <a:t>Přímý průjezd řízením nebo točením na kontra, závěs, záběr na stejné straně</a:t>
            </a:r>
          </a:p>
          <a:p>
            <a:r>
              <a:rPr lang="cs-CZ" dirty="0">
                <a:solidFill>
                  <a:schemeClr val="bg1"/>
                </a:solidFill>
              </a:rPr>
              <a:t> </a:t>
            </a:r>
          </a:p>
        </p:txBody>
      </p:sp>
    </p:spTree>
    <p:extLst>
      <p:ext uri="{BB962C8B-B14F-4D97-AF65-F5344CB8AC3E}">
        <p14:creationId xmlns:p14="http://schemas.microsoft.com/office/powerpoint/2010/main" val="27618248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838200" y="525872"/>
            <a:ext cx="10515600" cy="771985"/>
          </a:xfrm>
        </p:spPr>
        <p:txBody>
          <a:bodyPr>
            <a:normAutofit fontScale="90000"/>
          </a:bodyPr>
          <a:lstStyle/>
          <a:p>
            <a:r>
              <a:rPr lang="cs-CZ" sz="3600" dirty="0">
                <a:solidFill>
                  <a:schemeClr val="bg1"/>
                </a:solidFill>
              </a:rPr>
              <a:t>Zastoupení jednotlivých technik průjezdů bran a jednotlivých záběrů v závodních jízdách nejlepších světových kajakářů</a:t>
            </a:r>
          </a:p>
        </p:txBody>
      </p:sp>
      <p:sp>
        <p:nvSpPr>
          <p:cNvPr id="3" name="Zástupný symbol pro obsah 2"/>
          <p:cNvSpPr>
            <a:spLocks noGrp="1"/>
          </p:cNvSpPr>
          <p:nvPr>
            <p:ph idx="1"/>
          </p:nvPr>
        </p:nvSpPr>
        <p:spPr>
          <a:xfrm>
            <a:off x="838200" y="1547931"/>
            <a:ext cx="10515600" cy="4986068"/>
          </a:xfrm>
        </p:spPr>
        <p:txBody>
          <a:bodyPr>
            <a:normAutofit/>
          </a:bodyPr>
          <a:lstStyle/>
          <a:p>
            <a:pPr marL="0" indent="0">
              <a:buNone/>
            </a:pPr>
            <a:r>
              <a:rPr lang="cs-CZ" sz="2400" dirty="0">
                <a:solidFill>
                  <a:schemeClr val="bg1"/>
                </a:solidFill>
              </a:rPr>
              <a:t>Vybrané závody</a:t>
            </a:r>
          </a:p>
          <a:p>
            <a:r>
              <a:rPr lang="cs-CZ" sz="2400" dirty="0">
                <a:solidFill>
                  <a:schemeClr val="bg1"/>
                </a:solidFill>
              </a:rPr>
              <a:t>6 vrcholných závodů ve vodním slalomu v r. 2016</a:t>
            </a:r>
          </a:p>
          <a:p>
            <a:r>
              <a:rPr lang="cs-CZ" sz="2400" dirty="0">
                <a:solidFill>
                  <a:schemeClr val="bg1"/>
                </a:solidFill>
              </a:rPr>
              <a:t>LOH 2016, ME 2016, 4x SP 2016</a:t>
            </a:r>
          </a:p>
          <a:p>
            <a:r>
              <a:rPr lang="cs-CZ" sz="2400" dirty="0">
                <a:solidFill>
                  <a:schemeClr val="bg1"/>
                </a:solidFill>
              </a:rPr>
              <a:t>Celkem 72 závodních jízd, 8493 záběrů, 1260 průjezdů </a:t>
            </a:r>
            <a:r>
              <a:rPr lang="cs-CZ" sz="2400" dirty="0" err="1">
                <a:solidFill>
                  <a:schemeClr val="bg1"/>
                </a:solidFill>
              </a:rPr>
              <a:t>povodných</a:t>
            </a:r>
            <a:r>
              <a:rPr lang="cs-CZ" sz="2400" dirty="0">
                <a:solidFill>
                  <a:schemeClr val="bg1"/>
                </a:solidFill>
              </a:rPr>
              <a:t> bran a 432 </a:t>
            </a:r>
            <a:r>
              <a:rPr lang="cs-CZ" sz="2400" dirty="0" err="1">
                <a:solidFill>
                  <a:schemeClr val="bg1"/>
                </a:solidFill>
              </a:rPr>
              <a:t>protivodných</a:t>
            </a:r>
            <a:r>
              <a:rPr lang="cs-CZ" sz="2400" dirty="0">
                <a:solidFill>
                  <a:schemeClr val="bg1"/>
                </a:solidFill>
              </a:rPr>
              <a:t> bran</a:t>
            </a:r>
          </a:p>
          <a:p>
            <a:endParaRPr lang="cs-CZ" sz="2400" dirty="0">
              <a:solidFill>
                <a:schemeClr val="bg1"/>
              </a:solidFill>
            </a:endParaRPr>
          </a:p>
          <a:p>
            <a:pPr marL="0" indent="0">
              <a:buNone/>
            </a:pPr>
            <a:r>
              <a:rPr lang="cs-CZ" sz="2400" dirty="0">
                <a:solidFill>
                  <a:schemeClr val="bg1"/>
                </a:solidFill>
              </a:rPr>
              <a:t>Sledovaný soubor</a:t>
            </a:r>
          </a:p>
          <a:p>
            <a:r>
              <a:rPr lang="cs-CZ" sz="2400" dirty="0">
                <a:solidFill>
                  <a:schemeClr val="bg1"/>
                </a:solidFill>
              </a:rPr>
              <a:t>6 nejlepších závodníků dle pořadí finále závodu kajakářů u každého závodu v obou jejich jízdách – semifinálové i finálové </a:t>
            </a:r>
          </a:p>
          <a:p>
            <a:r>
              <a:rPr lang="cs-CZ" sz="2400" dirty="0">
                <a:solidFill>
                  <a:schemeClr val="bg1"/>
                </a:solidFill>
              </a:rPr>
              <a:t>20 závodníků celkem splnilo alespoň v jednom závodě toto kritérium (9 kajakářů v jednom závodě, 8 kajakářů ve dvou závodech, 2 kajakáři ve třech a jeden kajakář v 5 závodech)</a:t>
            </a:r>
          </a:p>
          <a:p>
            <a:pPr marL="0" indent="0">
              <a:buNone/>
            </a:pPr>
            <a:endParaRPr lang="cs-CZ" sz="2400" dirty="0">
              <a:solidFill>
                <a:schemeClr val="bg1"/>
              </a:solidFill>
            </a:endParaRPr>
          </a:p>
          <a:p>
            <a:endParaRPr lang="cs-CZ" sz="2400" dirty="0">
              <a:solidFill>
                <a:schemeClr val="bg1"/>
              </a:solidFill>
            </a:endParaRPr>
          </a:p>
          <a:p>
            <a:endParaRPr lang="cs-CZ" sz="2400" dirty="0">
              <a:solidFill>
                <a:schemeClr val="bg1"/>
              </a:solidFill>
            </a:endParaRPr>
          </a:p>
          <a:p>
            <a:pPr marL="0" indent="0">
              <a:buNone/>
            </a:pPr>
            <a:endParaRPr lang="cs-CZ" sz="2400" dirty="0">
              <a:solidFill>
                <a:schemeClr val="bg1"/>
              </a:solidFill>
            </a:endParaRPr>
          </a:p>
          <a:p>
            <a:pPr marL="0" indent="0">
              <a:buNone/>
            </a:pPr>
            <a:endParaRPr lang="cs-CZ" dirty="0">
              <a:solidFill>
                <a:schemeClr val="bg1"/>
              </a:solidFill>
            </a:endParaRPr>
          </a:p>
        </p:txBody>
      </p:sp>
    </p:spTree>
    <p:extLst>
      <p:ext uri="{BB962C8B-B14F-4D97-AF65-F5344CB8AC3E}">
        <p14:creationId xmlns:p14="http://schemas.microsoft.com/office/powerpoint/2010/main" val="1561392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838199" y="323172"/>
            <a:ext cx="10515600" cy="1325563"/>
          </a:xfrm>
        </p:spPr>
        <p:txBody>
          <a:bodyPr>
            <a:noAutofit/>
          </a:bodyPr>
          <a:lstStyle/>
          <a:p>
            <a:r>
              <a:rPr lang="cs-CZ" sz="3600" dirty="0">
                <a:solidFill>
                  <a:schemeClr val="bg1"/>
                </a:solidFill>
              </a:rPr>
              <a:t>Záběry a záběrové kombinace</a:t>
            </a:r>
            <a:br>
              <a:rPr lang="cs-CZ" sz="3600" dirty="0">
                <a:solidFill>
                  <a:schemeClr val="bg1"/>
                </a:solidFill>
              </a:rPr>
            </a:br>
            <a:endParaRPr lang="cs-CZ" sz="3600" dirty="0"/>
          </a:p>
        </p:txBody>
      </p:sp>
      <p:sp>
        <p:nvSpPr>
          <p:cNvPr id="3" name="Zástupný symbol pro obsah 2"/>
          <p:cNvSpPr>
            <a:spLocks noGrp="1"/>
          </p:cNvSpPr>
          <p:nvPr>
            <p:ph idx="1"/>
          </p:nvPr>
        </p:nvSpPr>
        <p:spPr>
          <a:xfrm>
            <a:off x="838199" y="1120877"/>
            <a:ext cx="10931013" cy="5525729"/>
          </a:xfrm>
        </p:spPr>
        <p:txBody>
          <a:bodyPr>
            <a:normAutofit/>
          </a:bodyPr>
          <a:lstStyle/>
          <a:p>
            <a:pPr marL="0" indent="0">
              <a:buNone/>
            </a:pPr>
            <a:r>
              <a:rPr lang="cs-CZ" sz="2400" dirty="0">
                <a:solidFill>
                  <a:schemeClr val="bg1"/>
                </a:solidFill>
              </a:rPr>
              <a:t>Nejčastěji používané záběry a záběrové kombinace, podíl hnacích a řídících záběrů z celkového počtu 8493 zaznamenaných záběrů</a:t>
            </a:r>
          </a:p>
          <a:p>
            <a:pPr marL="0" indent="0">
              <a:buNone/>
            </a:pPr>
            <a:endParaRPr lang="cs-CZ" sz="2400" dirty="0">
              <a:solidFill>
                <a:schemeClr val="bg1"/>
              </a:solidFill>
            </a:endParaRPr>
          </a:p>
          <a:p>
            <a:pPr marL="0" indent="0">
              <a:buNone/>
            </a:pPr>
            <a:br>
              <a:rPr lang="cs-CZ" sz="4000" dirty="0">
                <a:solidFill>
                  <a:schemeClr val="bg1"/>
                </a:solidFill>
              </a:rPr>
            </a:br>
            <a:endParaRPr lang="cs-CZ" sz="4000" dirty="0">
              <a:solidFill>
                <a:schemeClr val="bg1"/>
              </a:solidFill>
            </a:endParaRPr>
          </a:p>
          <a:p>
            <a:pPr marL="0" indent="0">
              <a:buNone/>
            </a:pPr>
            <a:endParaRPr lang="cs-CZ" sz="4000" dirty="0">
              <a:solidFill>
                <a:schemeClr val="bg1"/>
              </a:solidFill>
            </a:endParaRPr>
          </a:p>
          <a:p>
            <a:pPr marL="0" indent="0">
              <a:buNone/>
            </a:pPr>
            <a:endParaRPr lang="cs-CZ" sz="4000" dirty="0">
              <a:solidFill>
                <a:schemeClr val="bg1"/>
              </a:solidFill>
            </a:endParaRPr>
          </a:p>
          <a:p>
            <a:pPr marL="0" indent="0">
              <a:buNone/>
            </a:pPr>
            <a:endParaRPr lang="cs-CZ" sz="4000" dirty="0">
              <a:solidFill>
                <a:schemeClr val="bg1"/>
              </a:solidFill>
            </a:endParaRPr>
          </a:p>
          <a:p>
            <a:pPr marL="0" indent="0">
              <a:buNone/>
            </a:pPr>
            <a:endParaRPr lang="cs-CZ" sz="1600" dirty="0"/>
          </a:p>
          <a:p>
            <a:pPr marL="0" indent="0">
              <a:buNone/>
            </a:pPr>
            <a:endParaRPr lang="cs-CZ" sz="1600" dirty="0">
              <a:solidFill>
                <a:schemeClr val="bg1"/>
              </a:solidFill>
            </a:endParaRPr>
          </a:p>
          <a:p>
            <a:pPr marL="0" indent="0">
              <a:buNone/>
            </a:pPr>
            <a:r>
              <a:rPr lang="cs-CZ" sz="1600" i="1" dirty="0">
                <a:solidFill>
                  <a:schemeClr val="bg1"/>
                </a:solidFill>
              </a:rPr>
              <a:t>Graf 1 - procento zastoupení záběrů a záběrových kombinací komplexně        Graf 2 – podíl hnacích a řídících záběrů komplexně</a:t>
            </a:r>
          </a:p>
        </p:txBody>
      </p:sp>
      <p:pic>
        <p:nvPicPr>
          <p:cNvPr id="4" name="Obrázek 3"/>
          <p:cNvPicPr>
            <a:picLocks noChangeAspect="1"/>
          </p:cNvPicPr>
          <p:nvPr/>
        </p:nvPicPr>
        <p:blipFill>
          <a:blip r:embed="rId2"/>
          <a:stretch>
            <a:fillRect/>
          </a:stretch>
        </p:blipFill>
        <p:spPr>
          <a:xfrm>
            <a:off x="934526" y="2134815"/>
            <a:ext cx="5820235" cy="4025711"/>
          </a:xfrm>
          <a:prstGeom prst="rect">
            <a:avLst/>
          </a:prstGeom>
        </p:spPr>
      </p:pic>
      <p:pic>
        <p:nvPicPr>
          <p:cNvPr id="5" name="Obrázek 4"/>
          <p:cNvPicPr>
            <a:picLocks noChangeAspect="1"/>
          </p:cNvPicPr>
          <p:nvPr/>
        </p:nvPicPr>
        <p:blipFill>
          <a:blip r:embed="rId3"/>
          <a:stretch>
            <a:fillRect/>
          </a:stretch>
        </p:blipFill>
        <p:spPr>
          <a:xfrm>
            <a:off x="7177806" y="2136969"/>
            <a:ext cx="3971973" cy="4023557"/>
          </a:xfrm>
          <a:prstGeom prst="rect">
            <a:avLst/>
          </a:prstGeom>
        </p:spPr>
      </p:pic>
    </p:spTree>
    <p:extLst>
      <p:ext uri="{BB962C8B-B14F-4D97-AF65-F5344CB8AC3E}">
        <p14:creationId xmlns:p14="http://schemas.microsoft.com/office/powerpoint/2010/main" val="38673787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907025" y="463447"/>
            <a:ext cx="10515600" cy="922901"/>
          </a:xfrm>
        </p:spPr>
        <p:txBody>
          <a:bodyPr>
            <a:normAutofit fontScale="90000"/>
          </a:bodyPr>
          <a:lstStyle/>
          <a:p>
            <a:r>
              <a:rPr lang="cs-CZ" sz="3600" dirty="0">
                <a:solidFill>
                  <a:schemeClr val="bg1"/>
                </a:solidFill>
              </a:rPr>
              <a:t>Technika průjezdů </a:t>
            </a:r>
            <a:r>
              <a:rPr lang="cs-CZ" sz="3600" dirty="0" err="1">
                <a:solidFill>
                  <a:schemeClr val="bg1"/>
                </a:solidFill>
              </a:rPr>
              <a:t>protivodných</a:t>
            </a:r>
            <a:r>
              <a:rPr lang="cs-CZ" sz="3600" dirty="0">
                <a:solidFill>
                  <a:schemeClr val="bg1"/>
                </a:solidFill>
              </a:rPr>
              <a:t> bran komplexně - 432 </a:t>
            </a:r>
            <a:r>
              <a:rPr lang="cs-CZ" sz="3600" dirty="0" err="1">
                <a:solidFill>
                  <a:schemeClr val="bg1"/>
                </a:solidFill>
              </a:rPr>
              <a:t>protivodných</a:t>
            </a:r>
            <a:r>
              <a:rPr lang="cs-CZ" sz="3600" dirty="0">
                <a:solidFill>
                  <a:schemeClr val="bg1"/>
                </a:solidFill>
              </a:rPr>
              <a:t> bran</a:t>
            </a:r>
            <a:br>
              <a:rPr lang="cs-CZ" sz="3600" dirty="0">
                <a:solidFill>
                  <a:schemeClr val="bg1"/>
                </a:solidFill>
              </a:rPr>
            </a:br>
            <a:endParaRPr lang="cs-CZ" sz="3600" dirty="0">
              <a:solidFill>
                <a:schemeClr val="bg1"/>
              </a:solidFill>
            </a:endParaRPr>
          </a:p>
        </p:txBody>
      </p:sp>
      <p:sp>
        <p:nvSpPr>
          <p:cNvPr id="3" name="Zástupný symbol pro obsah 2"/>
          <p:cNvSpPr>
            <a:spLocks noGrp="1"/>
          </p:cNvSpPr>
          <p:nvPr>
            <p:ph idx="1"/>
          </p:nvPr>
        </p:nvSpPr>
        <p:spPr>
          <a:xfrm>
            <a:off x="907025" y="1254660"/>
            <a:ext cx="10515600" cy="5535561"/>
          </a:xfrm>
        </p:spPr>
        <p:txBody>
          <a:bodyPr>
            <a:normAutofit/>
          </a:bodyPr>
          <a:lstStyle/>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1400" i="1" dirty="0">
              <a:solidFill>
                <a:schemeClr val="bg1"/>
              </a:solidFill>
            </a:endParaRPr>
          </a:p>
          <a:p>
            <a:pPr marL="0" indent="0">
              <a:buNone/>
            </a:pPr>
            <a:r>
              <a:rPr lang="cs-CZ" sz="1400" i="1" dirty="0">
                <a:solidFill>
                  <a:schemeClr val="bg1"/>
                </a:solidFill>
              </a:rPr>
              <a:t>			</a:t>
            </a:r>
          </a:p>
          <a:p>
            <a:pPr marL="0" indent="0">
              <a:buNone/>
            </a:pPr>
            <a:r>
              <a:rPr lang="cs-CZ" sz="1400" i="1" dirty="0">
                <a:solidFill>
                  <a:schemeClr val="bg1"/>
                </a:solidFill>
              </a:rPr>
              <a:t>			Graf 3 - zastoupení  technik průjezdů </a:t>
            </a:r>
            <a:r>
              <a:rPr lang="cs-CZ" sz="1400" i="1" dirty="0" err="1">
                <a:solidFill>
                  <a:schemeClr val="bg1"/>
                </a:solidFill>
              </a:rPr>
              <a:t>protivodných</a:t>
            </a:r>
            <a:r>
              <a:rPr lang="cs-CZ" sz="1400" i="1" dirty="0">
                <a:solidFill>
                  <a:schemeClr val="bg1"/>
                </a:solidFill>
              </a:rPr>
              <a:t> bran		</a:t>
            </a:r>
            <a:endParaRPr lang="cs-CZ" sz="1400" i="1" dirty="0"/>
          </a:p>
          <a:p>
            <a:pPr marL="0" indent="0">
              <a:buNone/>
            </a:pPr>
            <a:endParaRPr lang="cs-CZ" sz="1400" i="1" dirty="0"/>
          </a:p>
        </p:txBody>
      </p:sp>
      <p:pic>
        <p:nvPicPr>
          <p:cNvPr id="4" name="Obrázek 3"/>
          <p:cNvPicPr>
            <a:picLocks noChangeAspect="1"/>
          </p:cNvPicPr>
          <p:nvPr/>
        </p:nvPicPr>
        <p:blipFill>
          <a:blip r:embed="rId2"/>
          <a:stretch>
            <a:fillRect/>
          </a:stretch>
        </p:blipFill>
        <p:spPr>
          <a:xfrm>
            <a:off x="2969343" y="1254660"/>
            <a:ext cx="5427406" cy="5161935"/>
          </a:xfrm>
          <a:prstGeom prst="rect">
            <a:avLst/>
          </a:prstGeom>
        </p:spPr>
      </p:pic>
    </p:spTree>
    <p:extLst>
      <p:ext uri="{BB962C8B-B14F-4D97-AF65-F5344CB8AC3E}">
        <p14:creationId xmlns:p14="http://schemas.microsoft.com/office/powerpoint/2010/main" val="38204275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838200" y="490255"/>
            <a:ext cx="10515600" cy="1092739"/>
          </a:xfrm>
        </p:spPr>
        <p:txBody>
          <a:bodyPr>
            <a:normAutofit fontScale="90000"/>
          </a:bodyPr>
          <a:lstStyle/>
          <a:p>
            <a:r>
              <a:rPr lang="cs-CZ" sz="3600" dirty="0">
                <a:solidFill>
                  <a:schemeClr val="bg1"/>
                </a:solidFill>
              </a:rPr>
              <a:t>Technika průjezdů </a:t>
            </a:r>
            <a:r>
              <a:rPr lang="cs-CZ" sz="3600" dirty="0" err="1">
                <a:solidFill>
                  <a:schemeClr val="bg1"/>
                </a:solidFill>
              </a:rPr>
              <a:t>povodných</a:t>
            </a:r>
            <a:r>
              <a:rPr lang="cs-CZ" sz="3600" dirty="0">
                <a:solidFill>
                  <a:schemeClr val="bg1"/>
                </a:solidFill>
              </a:rPr>
              <a:t> bran komplexně – 1260 </a:t>
            </a:r>
            <a:r>
              <a:rPr lang="cs-CZ" sz="3600" dirty="0" err="1">
                <a:solidFill>
                  <a:schemeClr val="bg1"/>
                </a:solidFill>
              </a:rPr>
              <a:t>povodných</a:t>
            </a:r>
            <a:r>
              <a:rPr lang="cs-CZ" sz="3600" dirty="0">
                <a:solidFill>
                  <a:schemeClr val="bg1"/>
                </a:solidFill>
              </a:rPr>
              <a:t> bran</a:t>
            </a:r>
            <a:br>
              <a:rPr lang="cs-CZ" sz="3600" dirty="0">
                <a:solidFill>
                  <a:schemeClr val="bg1"/>
                </a:solidFill>
              </a:rPr>
            </a:br>
            <a:endParaRPr lang="cs-CZ" sz="3600" dirty="0">
              <a:solidFill>
                <a:schemeClr val="bg1"/>
              </a:solidFill>
            </a:endParaRPr>
          </a:p>
        </p:txBody>
      </p:sp>
      <p:sp>
        <p:nvSpPr>
          <p:cNvPr id="3" name="Zástupný symbol pro obsah 2"/>
          <p:cNvSpPr>
            <a:spLocks noGrp="1"/>
          </p:cNvSpPr>
          <p:nvPr>
            <p:ph idx="1"/>
          </p:nvPr>
        </p:nvSpPr>
        <p:spPr>
          <a:xfrm>
            <a:off x="838200" y="1199071"/>
            <a:ext cx="10515600" cy="5538159"/>
          </a:xfrm>
        </p:spPr>
        <p:txBody>
          <a:bodyPr>
            <a:normAutofit/>
          </a:bodyPr>
          <a:lstStyle/>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1600" dirty="0">
              <a:solidFill>
                <a:schemeClr val="bg1"/>
              </a:solidFill>
            </a:endParaRPr>
          </a:p>
          <a:p>
            <a:pPr marL="0" indent="0">
              <a:buNone/>
            </a:pPr>
            <a:endParaRPr lang="cs-CZ" sz="1600" i="1" dirty="0">
              <a:solidFill>
                <a:schemeClr val="bg1"/>
              </a:solidFill>
            </a:endParaRPr>
          </a:p>
          <a:p>
            <a:pPr marL="0" indent="0">
              <a:buNone/>
            </a:pPr>
            <a:endParaRPr lang="cs-CZ" sz="1600" i="1" dirty="0">
              <a:solidFill>
                <a:schemeClr val="bg1"/>
              </a:solidFill>
            </a:endParaRPr>
          </a:p>
          <a:p>
            <a:pPr marL="0" indent="0">
              <a:buNone/>
            </a:pPr>
            <a:r>
              <a:rPr lang="cs-CZ" sz="1600" i="1" dirty="0">
                <a:solidFill>
                  <a:schemeClr val="bg1"/>
                </a:solidFill>
              </a:rPr>
              <a:t>			Graf 4 – zastoupení technik průjezdů </a:t>
            </a:r>
            <a:r>
              <a:rPr lang="cs-CZ" sz="1600" i="1" dirty="0" err="1">
                <a:solidFill>
                  <a:schemeClr val="bg1"/>
                </a:solidFill>
              </a:rPr>
              <a:t>povodných</a:t>
            </a:r>
            <a:r>
              <a:rPr lang="cs-CZ" sz="1600" i="1" dirty="0">
                <a:solidFill>
                  <a:schemeClr val="bg1"/>
                </a:solidFill>
              </a:rPr>
              <a:t> bran		</a:t>
            </a:r>
          </a:p>
          <a:p>
            <a:pPr marL="0" indent="0">
              <a:buNone/>
            </a:pPr>
            <a:endParaRPr lang="cs-CZ" sz="2400" dirty="0">
              <a:solidFill>
                <a:schemeClr val="bg1"/>
              </a:solidFill>
            </a:endParaRPr>
          </a:p>
          <a:p>
            <a:pPr marL="0" indent="0">
              <a:buNone/>
            </a:pPr>
            <a:endParaRPr lang="cs-CZ" sz="2400" dirty="0">
              <a:solidFill>
                <a:schemeClr val="bg1"/>
              </a:solidFill>
            </a:endParaRPr>
          </a:p>
        </p:txBody>
      </p:sp>
      <p:pic>
        <p:nvPicPr>
          <p:cNvPr id="4" name="Obrázek 3"/>
          <p:cNvPicPr>
            <a:picLocks noChangeAspect="1"/>
          </p:cNvPicPr>
          <p:nvPr/>
        </p:nvPicPr>
        <p:blipFill>
          <a:blip r:embed="rId2"/>
          <a:stretch>
            <a:fillRect/>
          </a:stretch>
        </p:blipFill>
        <p:spPr>
          <a:xfrm>
            <a:off x="3067665" y="1347020"/>
            <a:ext cx="5397909" cy="4971334"/>
          </a:xfrm>
          <a:prstGeom prst="rect">
            <a:avLst/>
          </a:prstGeom>
        </p:spPr>
      </p:pic>
    </p:spTree>
    <p:extLst>
      <p:ext uri="{BB962C8B-B14F-4D97-AF65-F5344CB8AC3E}">
        <p14:creationId xmlns:p14="http://schemas.microsoft.com/office/powerpoint/2010/main" val="25492173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8995" y="487025"/>
            <a:ext cx="11469188" cy="5755422"/>
          </a:xfrm>
          <a:prstGeom prst="rect">
            <a:avLst/>
          </a:prstGeom>
        </p:spPr>
        <p:txBody>
          <a:bodyPr wrap="square">
            <a:spAutoFit/>
          </a:bodyPr>
          <a:lstStyle/>
          <a:p>
            <a:r>
              <a:rPr lang="cs-CZ" sz="3200" b="1" dirty="0">
                <a:solidFill>
                  <a:schemeClr val="bg1"/>
                </a:solidFill>
                <a:latin typeface="+mj-lt"/>
              </a:rPr>
              <a:t>Základní pojmy v závodní jízdě ovlivňující výkon závodníka</a:t>
            </a:r>
          </a:p>
          <a:p>
            <a:pPr algn="ctr"/>
            <a:endParaRPr lang="cs-CZ" sz="2400" b="1" dirty="0">
              <a:solidFill>
                <a:schemeClr val="bg1"/>
              </a:solidFill>
            </a:endParaRPr>
          </a:p>
          <a:p>
            <a:pPr marL="342900" indent="-342900">
              <a:buFont typeface="Arial" panose="020B0604020202020204" pitchFamily="34" charset="0"/>
              <a:buChar char="•"/>
            </a:pPr>
            <a:r>
              <a:rPr lang="cs-CZ" sz="2400" dirty="0">
                <a:solidFill>
                  <a:schemeClr val="bg1"/>
                </a:solidFill>
              </a:rPr>
              <a:t>Bezpečný průjezd – charakterizuje komfortní průjezd bránou od nájezdu, přes samotný pohyb kajakáře mezi tyčemi až po výjezd k další bráně. Jedná se o průjezdy od technicky i časově velmi zdařilých až po standardní průjezd bez výrazné ztráty času nebo hrozby penalizace. </a:t>
            </a:r>
          </a:p>
          <a:p>
            <a:pPr marL="342900" indent="-342900">
              <a:buFont typeface="Arial" panose="020B0604020202020204" pitchFamily="34" charset="0"/>
              <a:buChar char="•"/>
            </a:pPr>
            <a:r>
              <a:rPr lang="cs-CZ" sz="2400" dirty="0">
                <a:solidFill>
                  <a:schemeClr val="bg1"/>
                </a:solidFill>
              </a:rPr>
              <a:t>Riskantní průjezd -  charakterizuje vysoké riziko penalizace buď přímým kontaktem s brankou nebo i penalizací za neprojetí vzhledem k postavení hlavy, těla a lodě závodníka dle pravidel vodního slalomu. Riskantní průjezdy mohou být cílené už podle dráhy lodě při nájezdu na bránu nebo nechtěné, např. kvůli podcenění situace a jejím řešením se zpožděním nebo operativní improvizací. </a:t>
            </a:r>
          </a:p>
          <a:p>
            <a:pPr marL="342900" indent="-342900">
              <a:buFont typeface="Arial" panose="020B0604020202020204" pitchFamily="34" charset="0"/>
              <a:buChar char="•"/>
            </a:pPr>
            <a:r>
              <a:rPr lang="cs-CZ" sz="2400" dirty="0">
                <a:solidFill>
                  <a:schemeClr val="bg1"/>
                </a:solidFill>
              </a:rPr>
              <a:t>Trestný dotek – penalizace 2 trestných sekund podle pravidel vodního slalomu</a:t>
            </a:r>
          </a:p>
          <a:p>
            <a:pPr marL="342900" indent="-342900">
              <a:buFont typeface="Arial" panose="020B0604020202020204" pitchFamily="34" charset="0"/>
              <a:buChar char="•"/>
            </a:pPr>
            <a:r>
              <a:rPr lang="cs-CZ" sz="2400" dirty="0">
                <a:solidFill>
                  <a:schemeClr val="bg1"/>
                </a:solidFill>
              </a:rPr>
              <a:t>Neprojetí brány  - penalizace 50 trestných sekund dle pravidel vodního slalomu. </a:t>
            </a:r>
          </a:p>
          <a:p>
            <a:pPr marL="342900" indent="-342900">
              <a:buFont typeface="Arial" panose="020B0604020202020204" pitchFamily="34" charset="0"/>
              <a:buChar char="•"/>
            </a:pPr>
            <a:r>
              <a:rPr lang="cs-CZ" sz="2400" dirty="0"/>
              <a:t>brány a vracení se do ní, nechtěné a nevýhodné točení na R nebo zpětný traverz v místech, kde to není potřeba, upuštění pádla a jiné jevy.</a:t>
            </a:r>
          </a:p>
        </p:txBody>
      </p:sp>
    </p:spTree>
    <p:extLst>
      <p:ext uri="{BB962C8B-B14F-4D97-AF65-F5344CB8AC3E}">
        <p14:creationId xmlns:p14="http://schemas.microsoft.com/office/powerpoint/2010/main" val="3817494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828526" y="693179"/>
            <a:ext cx="10515600" cy="794712"/>
          </a:xfrm>
        </p:spPr>
        <p:txBody>
          <a:bodyPr>
            <a:normAutofit fontScale="90000"/>
          </a:bodyPr>
          <a:lstStyle/>
          <a:p>
            <a:r>
              <a:rPr lang="cs-CZ" sz="3600" dirty="0">
                <a:solidFill>
                  <a:schemeClr val="bg1"/>
                </a:solidFill>
              </a:rPr>
              <a:t>Penalizace v závodní jízdě, bezpečné a riskantní průjezdy komplexně – 1692 bran</a:t>
            </a:r>
            <a:br>
              <a:rPr lang="cs-CZ" sz="3600" dirty="0">
                <a:solidFill>
                  <a:schemeClr val="bg1"/>
                </a:solidFill>
              </a:rPr>
            </a:br>
            <a:endParaRPr lang="cs-CZ" sz="3600" dirty="0">
              <a:solidFill>
                <a:schemeClr val="bg1"/>
              </a:solidFill>
            </a:endParaRPr>
          </a:p>
        </p:txBody>
      </p:sp>
      <p:sp>
        <p:nvSpPr>
          <p:cNvPr id="3" name="Zástupný symbol pro obsah 2"/>
          <p:cNvSpPr>
            <a:spLocks noGrp="1"/>
          </p:cNvSpPr>
          <p:nvPr>
            <p:ph idx="1"/>
          </p:nvPr>
        </p:nvSpPr>
        <p:spPr>
          <a:xfrm>
            <a:off x="828526" y="1415845"/>
            <a:ext cx="10515600" cy="5250058"/>
          </a:xfrm>
        </p:spPr>
        <p:txBody>
          <a:bodyPr>
            <a:normAutofit/>
          </a:bodyPr>
          <a:lstStyle/>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2400" dirty="0">
              <a:solidFill>
                <a:schemeClr val="bg1"/>
              </a:solidFill>
            </a:endParaRPr>
          </a:p>
          <a:p>
            <a:pPr marL="0" indent="0">
              <a:buNone/>
            </a:pPr>
            <a:endParaRPr lang="cs-CZ" sz="1600" i="1" dirty="0">
              <a:solidFill>
                <a:schemeClr val="bg1"/>
              </a:solidFill>
            </a:endParaRPr>
          </a:p>
          <a:p>
            <a:pPr marL="0" indent="0">
              <a:buNone/>
            </a:pPr>
            <a:r>
              <a:rPr lang="cs-CZ" sz="1600" i="1" dirty="0">
                <a:solidFill>
                  <a:schemeClr val="bg1"/>
                </a:solidFill>
              </a:rPr>
              <a:t>		             Graf 5 – zastoupení penalizací, bezpečných a riskantních průjezdů</a:t>
            </a:r>
          </a:p>
          <a:p>
            <a:pPr marL="0" indent="0">
              <a:buNone/>
            </a:pPr>
            <a:endParaRPr lang="cs-CZ" sz="2400" dirty="0">
              <a:solidFill>
                <a:schemeClr val="bg1"/>
              </a:solidFill>
            </a:endParaRPr>
          </a:p>
        </p:txBody>
      </p:sp>
      <p:pic>
        <p:nvPicPr>
          <p:cNvPr id="4" name="Obrázek 3"/>
          <p:cNvPicPr>
            <a:picLocks noChangeAspect="1"/>
          </p:cNvPicPr>
          <p:nvPr/>
        </p:nvPicPr>
        <p:blipFill>
          <a:blip r:embed="rId2"/>
          <a:stretch>
            <a:fillRect/>
          </a:stretch>
        </p:blipFill>
        <p:spPr>
          <a:xfrm>
            <a:off x="3333294" y="1337187"/>
            <a:ext cx="5506064" cy="4945626"/>
          </a:xfrm>
          <a:prstGeom prst="rect">
            <a:avLst/>
          </a:prstGeom>
        </p:spPr>
      </p:pic>
    </p:spTree>
    <p:extLst>
      <p:ext uri="{BB962C8B-B14F-4D97-AF65-F5344CB8AC3E}">
        <p14:creationId xmlns:p14="http://schemas.microsoft.com/office/powerpoint/2010/main" val="5133324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839638" y="761940"/>
            <a:ext cx="10515600" cy="5811838"/>
          </a:xfrm>
        </p:spPr>
        <p:txBody>
          <a:bodyPr>
            <a:normAutofit/>
          </a:bodyPr>
          <a:lstStyle/>
          <a:p>
            <a:r>
              <a:rPr lang="cs-CZ" dirty="0">
                <a:solidFill>
                  <a:schemeClr val="bg1"/>
                </a:solidFill>
              </a:rPr>
              <a:t>Nejlepší světový kajakáři jezdí v semifinále a finále světových soutěžích bezpečně z 94%. Zaznamenáno bylo pouze 80 riskantních průjezdů, což je 5% všech průjezdů a riskantní průjezd tak vychází na každou 21 bránu. Vzhledem k rozdílnému počtu analyzovaných jízd u jednotlivých závodníků a analýzy relativně vydařených jízd, se nedá vysledovat sklon některého ze závodníků ke zvýšené ochotě riskovat nebo naopak. </a:t>
            </a:r>
          </a:p>
          <a:p>
            <a:r>
              <a:rPr lang="cs-CZ" dirty="0">
                <a:solidFill>
                  <a:schemeClr val="bg1"/>
                </a:solidFill>
              </a:rPr>
              <a:t>Trestných dotyků bylo zaznamenáno 24 z celkového počtu 1692 bran a 72 závodních jízd. Nejlepší kajakáři tedy průměrně inkasují jeden trestný dotek za 3 závodní jízdy nebo jednou za 70 bran. Tento fakt by mohl sloužit jako vodítko trenérům i závodníkům všech kategorií v tréninku i v závodech při snaze minimalizovat počty penalizací. </a:t>
            </a:r>
          </a:p>
        </p:txBody>
      </p:sp>
    </p:spTree>
    <p:extLst>
      <p:ext uri="{BB962C8B-B14F-4D97-AF65-F5344CB8AC3E}">
        <p14:creationId xmlns:p14="http://schemas.microsoft.com/office/powerpoint/2010/main" val="5960482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492496" y="5201265"/>
            <a:ext cx="7231765" cy="1563067"/>
          </a:xfrm>
        </p:spPr>
        <p:txBody>
          <a:bodyPr/>
          <a:lstStyle/>
          <a:p>
            <a:pPr algn="ctr"/>
            <a:endParaRPr lang="cs-CZ" dirty="0">
              <a:solidFill>
                <a:schemeClr val="bg1"/>
              </a:solidFill>
            </a:endParaRPr>
          </a:p>
        </p:txBody>
      </p:sp>
      <p:pic>
        <p:nvPicPr>
          <p:cNvPr id="7" name="Zástupný symbol pro obsah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4619" y="372542"/>
            <a:ext cx="10819348" cy="6494084"/>
          </a:xfrm>
        </p:spPr>
      </p:pic>
      <p:sp>
        <p:nvSpPr>
          <p:cNvPr id="3" name="Obdélník 2"/>
          <p:cNvSpPr/>
          <p:nvPr/>
        </p:nvSpPr>
        <p:spPr>
          <a:xfrm>
            <a:off x="3372928" y="4606506"/>
            <a:ext cx="9385540" cy="2031325"/>
          </a:xfrm>
          <a:prstGeom prst="rect">
            <a:avLst/>
          </a:prstGeom>
        </p:spPr>
        <p:txBody>
          <a:bodyPr wrap="square">
            <a:spAutoFit/>
          </a:bodyPr>
          <a:lstStyle/>
          <a:p>
            <a:r>
              <a:rPr lang="cs-CZ" sz="5400" dirty="0"/>
              <a:t>Děkuji za pozornost</a:t>
            </a:r>
          </a:p>
          <a:p>
            <a:endParaRPr lang="cs-CZ" sz="2400" dirty="0"/>
          </a:p>
          <a:p>
            <a:r>
              <a:rPr lang="cs-CZ" sz="2400" dirty="0"/>
              <a:t>      	     Mgr. Michal Buchtel</a:t>
            </a:r>
          </a:p>
          <a:p>
            <a:r>
              <a:rPr lang="cs-CZ" sz="2400" dirty="0"/>
              <a:t>      	     PhDr. Milan Bílý, Ph.D</a:t>
            </a:r>
          </a:p>
        </p:txBody>
      </p:sp>
    </p:spTree>
    <p:extLst>
      <p:ext uri="{BB962C8B-B14F-4D97-AF65-F5344CB8AC3E}">
        <p14:creationId xmlns:p14="http://schemas.microsoft.com/office/powerpoint/2010/main" val="253425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562" y="271767"/>
            <a:ext cx="9324593" cy="6209739"/>
          </a:xfrm>
          <a:prstGeom prst="rect">
            <a:avLst/>
          </a:prstGeom>
        </p:spPr>
      </p:pic>
      <p:sp>
        <p:nvSpPr>
          <p:cNvPr id="5" name="Obdélník 4"/>
          <p:cNvSpPr/>
          <p:nvPr/>
        </p:nvSpPr>
        <p:spPr>
          <a:xfrm>
            <a:off x="4851797" y="5126354"/>
            <a:ext cx="6096000" cy="1200329"/>
          </a:xfrm>
          <a:prstGeom prst="rect">
            <a:avLst/>
          </a:prstGeom>
        </p:spPr>
        <p:txBody>
          <a:bodyPr>
            <a:spAutoFit/>
          </a:bodyPr>
          <a:lstStyle/>
          <a:p>
            <a:r>
              <a:rPr lang="cs-CZ" dirty="0"/>
              <a:t>3. fáze </a:t>
            </a:r>
          </a:p>
          <a:p>
            <a:r>
              <a:rPr lang="cs-CZ" dirty="0"/>
              <a:t>Po dokončení závěsu kajakář na vnitřní straně zabírá, aby zabránil lodi v další jízdě v původním směru a akceleroval loď do nového směru jízdy lodě.</a:t>
            </a:r>
          </a:p>
        </p:txBody>
      </p:sp>
    </p:spTree>
    <p:extLst>
      <p:ext uri="{BB962C8B-B14F-4D97-AF65-F5344CB8AC3E}">
        <p14:creationId xmlns:p14="http://schemas.microsoft.com/office/powerpoint/2010/main" val="29714182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7"/>
            <a:ext cx="10515600" cy="234642"/>
          </a:xfrm>
        </p:spPr>
        <p:txBody>
          <a:bodyPr>
            <a:noAutofit/>
          </a:bodyPr>
          <a:lstStyle/>
          <a:p>
            <a:r>
              <a:rPr lang="cs-CZ" sz="2800" dirty="0">
                <a:solidFill>
                  <a:schemeClr val="bg1"/>
                </a:solidFill>
              </a:rPr>
              <a:t>Vysvětlivky zkratek</a:t>
            </a:r>
          </a:p>
        </p:txBody>
      </p:sp>
      <p:sp>
        <p:nvSpPr>
          <p:cNvPr id="3" name="Zástupný symbol pro obsah 2"/>
          <p:cNvSpPr>
            <a:spLocks noGrp="1"/>
          </p:cNvSpPr>
          <p:nvPr>
            <p:ph idx="1"/>
          </p:nvPr>
        </p:nvSpPr>
        <p:spPr>
          <a:xfrm>
            <a:off x="838200" y="776748"/>
            <a:ext cx="10515600" cy="5801033"/>
          </a:xfrm>
        </p:spPr>
        <p:txBody>
          <a:bodyPr>
            <a:normAutofit/>
          </a:bodyPr>
          <a:lstStyle/>
          <a:p>
            <a:r>
              <a:rPr lang="cs-CZ" sz="1400" dirty="0">
                <a:solidFill>
                  <a:schemeClr val="bg1"/>
                </a:solidFill>
              </a:rPr>
              <a:t>PO přímý průjezd </a:t>
            </a:r>
            <a:r>
              <a:rPr lang="cs-CZ" sz="1400" dirty="0" err="1">
                <a:solidFill>
                  <a:schemeClr val="bg1"/>
                </a:solidFill>
              </a:rPr>
              <a:t>povodné</a:t>
            </a:r>
            <a:r>
              <a:rPr lang="cs-CZ" sz="1400" dirty="0">
                <a:solidFill>
                  <a:schemeClr val="bg1"/>
                </a:solidFill>
              </a:rPr>
              <a:t> brány </a:t>
            </a:r>
            <a:r>
              <a:rPr lang="cs-CZ" sz="1400" dirty="0" err="1">
                <a:solidFill>
                  <a:schemeClr val="bg1"/>
                </a:solidFill>
              </a:rPr>
              <a:t>propádlováním</a:t>
            </a:r>
            <a:r>
              <a:rPr lang="cs-CZ" sz="1400" dirty="0">
                <a:solidFill>
                  <a:schemeClr val="bg1"/>
                </a:solidFill>
              </a:rPr>
              <a:t> s úhybem ramena bližšího vnitřní tyči pod tyč neboli průjezd odhozem</a:t>
            </a:r>
          </a:p>
          <a:p>
            <a:r>
              <a:rPr lang="cs-CZ" sz="1400" dirty="0">
                <a:solidFill>
                  <a:schemeClr val="bg1"/>
                </a:solidFill>
              </a:rPr>
              <a:t>PKZZ přímý průjezd </a:t>
            </a:r>
            <a:r>
              <a:rPr lang="cs-CZ" sz="1400" dirty="0" err="1">
                <a:solidFill>
                  <a:schemeClr val="bg1"/>
                </a:solidFill>
              </a:rPr>
              <a:t>povodné</a:t>
            </a:r>
            <a:r>
              <a:rPr lang="cs-CZ" sz="1400" dirty="0">
                <a:solidFill>
                  <a:schemeClr val="bg1"/>
                </a:solidFill>
              </a:rPr>
              <a:t> brány řízením nebo točením na kontra, závěs, záběr na stejné straně</a:t>
            </a:r>
          </a:p>
          <a:p>
            <a:r>
              <a:rPr lang="cs-CZ" sz="1400" dirty="0">
                <a:solidFill>
                  <a:schemeClr val="bg1"/>
                </a:solidFill>
              </a:rPr>
              <a:t>PRP přímý průjezd </a:t>
            </a:r>
            <a:r>
              <a:rPr lang="cs-CZ" sz="1400" dirty="0" err="1">
                <a:solidFill>
                  <a:schemeClr val="bg1"/>
                </a:solidFill>
              </a:rPr>
              <a:t>povodné</a:t>
            </a:r>
            <a:r>
              <a:rPr lang="cs-CZ" sz="1400" dirty="0">
                <a:solidFill>
                  <a:schemeClr val="bg1"/>
                </a:solidFill>
              </a:rPr>
              <a:t> brány </a:t>
            </a:r>
            <a:r>
              <a:rPr lang="cs-CZ" sz="1400" dirty="0" err="1">
                <a:solidFill>
                  <a:schemeClr val="bg1"/>
                </a:solidFill>
              </a:rPr>
              <a:t>propádlováním</a:t>
            </a:r>
            <a:r>
              <a:rPr lang="cs-CZ" sz="1400" dirty="0">
                <a:solidFill>
                  <a:schemeClr val="bg1"/>
                </a:solidFill>
              </a:rPr>
              <a:t> bez úhybu těla</a:t>
            </a:r>
          </a:p>
          <a:p>
            <a:r>
              <a:rPr lang="cs-CZ" sz="1400" dirty="0">
                <a:solidFill>
                  <a:schemeClr val="bg1"/>
                </a:solidFill>
              </a:rPr>
              <a:t>PRPU přímý průjezd </a:t>
            </a:r>
            <a:r>
              <a:rPr lang="cs-CZ" sz="1400" dirty="0" err="1">
                <a:solidFill>
                  <a:schemeClr val="bg1"/>
                </a:solidFill>
              </a:rPr>
              <a:t>povodné</a:t>
            </a:r>
            <a:r>
              <a:rPr lang="cs-CZ" sz="1400" dirty="0">
                <a:solidFill>
                  <a:schemeClr val="bg1"/>
                </a:solidFill>
              </a:rPr>
              <a:t> brány </a:t>
            </a:r>
            <a:r>
              <a:rPr lang="cs-CZ" sz="1400" dirty="0" err="1">
                <a:solidFill>
                  <a:schemeClr val="bg1"/>
                </a:solidFill>
              </a:rPr>
              <a:t>propádlováním</a:t>
            </a:r>
            <a:r>
              <a:rPr lang="cs-CZ" sz="1400" dirty="0">
                <a:solidFill>
                  <a:schemeClr val="bg1"/>
                </a:solidFill>
              </a:rPr>
              <a:t> s použitím širokého záběru s pádlem uvnitř branky, horní list prochází bránou</a:t>
            </a:r>
          </a:p>
          <a:p>
            <a:r>
              <a:rPr lang="cs-CZ" sz="1400" dirty="0">
                <a:solidFill>
                  <a:schemeClr val="bg1"/>
                </a:solidFill>
              </a:rPr>
              <a:t>PZZ přímý průjezd </a:t>
            </a:r>
            <a:r>
              <a:rPr lang="cs-CZ" sz="1400" dirty="0" err="1">
                <a:solidFill>
                  <a:schemeClr val="bg1"/>
                </a:solidFill>
              </a:rPr>
              <a:t>povodné</a:t>
            </a:r>
            <a:r>
              <a:rPr lang="cs-CZ" sz="1400" dirty="0">
                <a:solidFill>
                  <a:schemeClr val="bg1"/>
                </a:solidFill>
              </a:rPr>
              <a:t> brány řízením nebo točením na závěs a záběr na druhé straně</a:t>
            </a:r>
          </a:p>
          <a:p>
            <a:r>
              <a:rPr lang="cs-CZ" sz="1400" dirty="0">
                <a:solidFill>
                  <a:schemeClr val="bg1"/>
                </a:solidFill>
              </a:rPr>
              <a:t>R průjezd </a:t>
            </a:r>
            <a:r>
              <a:rPr lang="cs-CZ" sz="1400" dirty="0" err="1">
                <a:solidFill>
                  <a:schemeClr val="bg1"/>
                </a:solidFill>
              </a:rPr>
              <a:t>povodné</a:t>
            </a:r>
            <a:r>
              <a:rPr lang="cs-CZ" sz="1400" dirty="0">
                <a:solidFill>
                  <a:schemeClr val="bg1"/>
                </a:solidFill>
              </a:rPr>
              <a:t> brány na R neboli „spin“ či pomocná smyčka</a:t>
            </a:r>
          </a:p>
          <a:p>
            <a:r>
              <a:rPr lang="cs-CZ" sz="1400" dirty="0">
                <a:solidFill>
                  <a:schemeClr val="bg1"/>
                </a:solidFill>
              </a:rPr>
              <a:t>TKZ1 technika kontra-závěsu s širokým výjezdovým záběrem na druhé straně u průjezdů </a:t>
            </a:r>
            <a:r>
              <a:rPr lang="cs-CZ" sz="1400" dirty="0" err="1">
                <a:solidFill>
                  <a:schemeClr val="bg1"/>
                </a:solidFill>
              </a:rPr>
              <a:t>protivodných</a:t>
            </a:r>
            <a:r>
              <a:rPr lang="cs-CZ" sz="1400" dirty="0">
                <a:solidFill>
                  <a:schemeClr val="bg1"/>
                </a:solidFill>
              </a:rPr>
              <a:t> bran </a:t>
            </a:r>
          </a:p>
          <a:p>
            <a:r>
              <a:rPr lang="cs-CZ" sz="1400" dirty="0">
                <a:solidFill>
                  <a:schemeClr val="bg1"/>
                </a:solidFill>
              </a:rPr>
              <a:t>TKZS technika kontra-závěsu s širokým výjezdovým záběrem na druhé straně u průjezdů </a:t>
            </a:r>
            <a:r>
              <a:rPr lang="cs-CZ" sz="1400" dirty="0" err="1">
                <a:solidFill>
                  <a:schemeClr val="bg1"/>
                </a:solidFill>
              </a:rPr>
              <a:t>protivodných</a:t>
            </a:r>
            <a:r>
              <a:rPr lang="cs-CZ" sz="1400" dirty="0">
                <a:solidFill>
                  <a:schemeClr val="bg1"/>
                </a:solidFill>
              </a:rPr>
              <a:t> bran </a:t>
            </a:r>
          </a:p>
          <a:p>
            <a:r>
              <a:rPr lang="pl-PL" sz="1400" dirty="0">
                <a:solidFill>
                  <a:schemeClr val="bg1"/>
                </a:solidFill>
              </a:rPr>
              <a:t>TO technika odhozu u průjezdů protivodných bran </a:t>
            </a:r>
          </a:p>
          <a:p>
            <a:r>
              <a:rPr lang="cs-CZ" sz="1400" dirty="0">
                <a:solidFill>
                  <a:schemeClr val="bg1"/>
                </a:solidFill>
              </a:rPr>
              <a:t>TOZ technika kombinace odhozu se závěsem (neúplný odhoz) u průjezdů </a:t>
            </a:r>
            <a:r>
              <a:rPr lang="cs-CZ" sz="1400" dirty="0" err="1">
                <a:solidFill>
                  <a:schemeClr val="bg1"/>
                </a:solidFill>
              </a:rPr>
              <a:t>protivodných</a:t>
            </a:r>
            <a:r>
              <a:rPr lang="cs-CZ" sz="1400" dirty="0">
                <a:solidFill>
                  <a:schemeClr val="bg1"/>
                </a:solidFill>
              </a:rPr>
              <a:t> bran </a:t>
            </a:r>
          </a:p>
          <a:p>
            <a:r>
              <a:rPr lang="pl-PL" sz="1400" dirty="0">
                <a:solidFill>
                  <a:schemeClr val="bg1"/>
                </a:solidFill>
              </a:rPr>
              <a:t>TP technika odpichu u průjezdů protivodných bran </a:t>
            </a:r>
          </a:p>
          <a:p>
            <a:r>
              <a:rPr lang="cs-CZ" sz="1400" dirty="0">
                <a:solidFill>
                  <a:schemeClr val="bg1"/>
                </a:solidFill>
              </a:rPr>
              <a:t>TSO průjezd </a:t>
            </a:r>
            <a:r>
              <a:rPr lang="cs-CZ" sz="1400" dirty="0" err="1">
                <a:solidFill>
                  <a:schemeClr val="bg1"/>
                </a:solidFill>
              </a:rPr>
              <a:t>protivodné</a:t>
            </a:r>
            <a:r>
              <a:rPr lang="cs-CZ" sz="1400" dirty="0">
                <a:solidFill>
                  <a:schemeClr val="bg1"/>
                </a:solidFill>
              </a:rPr>
              <a:t> brány technikou na S </a:t>
            </a:r>
            <a:r>
              <a:rPr lang="cs-CZ" sz="1400" dirty="0" err="1">
                <a:solidFill>
                  <a:schemeClr val="bg1"/>
                </a:solidFill>
              </a:rPr>
              <a:t>propádlováním</a:t>
            </a:r>
            <a:r>
              <a:rPr lang="cs-CZ" sz="1400" dirty="0">
                <a:solidFill>
                  <a:schemeClr val="bg1"/>
                </a:solidFill>
              </a:rPr>
              <a:t> dvěma odhozy </a:t>
            </a:r>
          </a:p>
          <a:p>
            <a:r>
              <a:rPr lang="cs-CZ" sz="1400" dirty="0">
                <a:solidFill>
                  <a:schemeClr val="bg1"/>
                </a:solidFill>
              </a:rPr>
              <a:t>TSP průjezd </a:t>
            </a:r>
            <a:r>
              <a:rPr lang="cs-CZ" sz="1400" dirty="0" err="1">
                <a:solidFill>
                  <a:schemeClr val="bg1"/>
                </a:solidFill>
              </a:rPr>
              <a:t>protivodné</a:t>
            </a:r>
            <a:r>
              <a:rPr lang="cs-CZ" sz="1400" dirty="0">
                <a:solidFill>
                  <a:schemeClr val="bg1"/>
                </a:solidFill>
              </a:rPr>
              <a:t> brány technikou na S </a:t>
            </a:r>
            <a:r>
              <a:rPr lang="cs-CZ" sz="1400" dirty="0" err="1">
                <a:solidFill>
                  <a:schemeClr val="bg1"/>
                </a:solidFill>
              </a:rPr>
              <a:t>přítažením</a:t>
            </a:r>
            <a:r>
              <a:rPr lang="cs-CZ" sz="1400" dirty="0">
                <a:solidFill>
                  <a:schemeClr val="bg1"/>
                </a:solidFill>
              </a:rPr>
              <a:t> špice mezi tyče </a:t>
            </a:r>
          </a:p>
          <a:p>
            <a:r>
              <a:rPr lang="cs-CZ" sz="1400" dirty="0">
                <a:solidFill>
                  <a:schemeClr val="bg1"/>
                </a:solidFill>
              </a:rPr>
              <a:t>TZ technika závěsu s širokým výjezdovým záběrem na druhé straně u průjezdů </a:t>
            </a:r>
            <a:r>
              <a:rPr lang="cs-CZ" sz="1400" dirty="0" err="1">
                <a:solidFill>
                  <a:schemeClr val="bg1"/>
                </a:solidFill>
              </a:rPr>
              <a:t>protivodných</a:t>
            </a:r>
            <a:r>
              <a:rPr lang="cs-CZ" sz="1400" dirty="0">
                <a:solidFill>
                  <a:schemeClr val="bg1"/>
                </a:solidFill>
              </a:rPr>
              <a:t> bran 10 </a:t>
            </a:r>
          </a:p>
          <a:p>
            <a:r>
              <a:rPr lang="cs-CZ" sz="1400" dirty="0">
                <a:solidFill>
                  <a:schemeClr val="bg1"/>
                </a:solidFill>
              </a:rPr>
              <a:t>TZ1 technika závěsu s přímým záběrem ven u průjezdů </a:t>
            </a:r>
            <a:r>
              <a:rPr lang="cs-CZ" sz="1400" dirty="0" err="1">
                <a:solidFill>
                  <a:schemeClr val="bg1"/>
                </a:solidFill>
              </a:rPr>
              <a:t>protivodných</a:t>
            </a:r>
            <a:r>
              <a:rPr lang="cs-CZ" sz="1400" dirty="0">
                <a:solidFill>
                  <a:schemeClr val="bg1"/>
                </a:solidFill>
              </a:rPr>
              <a:t> bran </a:t>
            </a:r>
          </a:p>
          <a:p>
            <a:r>
              <a:rPr lang="cs-CZ" sz="1400" dirty="0">
                <a:solidFill>
                  <a:schemeClr val="bg1"/>
                </a:solidFill>
              </a:rPr>
              <a:t>TZP technika závěsu podtažením pod vnitřní tyčí a širokým záběrem na druhé straně u průjezdů </a:t>
            </a:r>
            <a:r>
              <a:rPr lang="cs-CZ" sz="1400" dirty="0" err="1">
                <a:solidFill>
                  <a:schemeClr val="bg1"/>
                </a:solidFill>
              </a:rPr>
              <a:t>protivodných</a:t>
            </a:r>
            <a:r>
              <a:rPr lang="cs-CZ" sz="1400" dirty="0">
                <a:solidFill>
                  <a:schemeClr val="bg1"/>
                </a:solidFill>
              </a:rPr>
              <a:t> bran </a:t>
            </a:r>
          </a:p>
          <a:p>
            <a:r>
              <a:rPr lang="cs-CZ" sz="1400" dirty="0">
                <a:solidFill>
                  <a:schemeClr val="bg1"/>
                </a:solidFill>
              </a:rPr>
              <a:t>TZP1 technika závěsu podtažením pod vnitřní tyčí a přímým záběrem na stejné straně ven u průjezdů </a:t>
            </a:r>
            <a:r>
              <a:rPr lang="cs-CZ" sz="1400" dirty="0" err="1">
                <a:solidFill>
                  <a:schemeClr val="bg1"/>
                </a:solidFill>
              </a:rPr>
              <a:t>protivodných</a:t>
            </a:r>
            <a:r>
              <a:rPr lang="cs-CZ" sz="1400" dirty="0">
                <a:solidFill>
                  <a:schemeClr val="bg1"/>
                </a:solidFill>
              </a:rPr>
              <a:t> bran </a:t>
            </a:r>
          </a:p>
        </p:txBody>
      </p:sp>
    </p:spTree>
    <p:extLst>
      <p:ext uri="{BB962C8B-B14F-4D97-AF65-F5344CB8AC3E}">
        <p14:creationId xmlns:p14="http://schemas.microsoft.com/office/powerpoint/2010/main" val="3324411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577" y="357020"/>
            <a:ext cx="9717361" cy="6088727"/>
          </a:xfrm>
          <a:prstGeom prst="rect">
            <a:avLst/>
          </a:prstGeom>
        </p:spPr>
      </p:pic>
      <p:sp>
        <p:nvSpPr>
          <p:cNvPr id="3" name="Obdélník 2"/>
          <p:cNvSpPr/>
          <p:nvPr/>
        </p:nvSpPr>
        <p:spPr>
          <a:xfrm>
            <a:off x="1415564" y="5386350"/>
            <a:ext cx="6096000" cy="923330"/>
          </a:xfrm>
          <a:prstGeom prst="rect">
            <a:avLst/>
          </a:prstGeom>
        </p:spPr>
        <p:txBody>
          <a:bodyPr>
            <a:spAutoFit/>
          </a:bodyPr>
          <a:lstStyle/>
          <a:p>
            <a:r>
              <a:rPr lang="cs-CZ" dirty="0"/>
              <a:t>4. fáze </a:t>
            </a:r>
          </a:p>
          <a:p>
            <a:r>
              <a:rPr lang="cs-CZ" dirty="0"/>
              <a:t>Na druhé straně lodi kajakář zasazuje mezi tyčemi brány široký záběr od přídě a navádí loď do výjezdu z </a:t>
            </a:r>
            <a:r>
              <a:rPr lang="cs-CZ" dirty="0" err="1"/>
              <a:t>protivodné</a:t>
            </a:r>
            <a:r>
              <a:rPr lang="cs-CZ" dirty="0"/>
              <a:t> brány.</a:t>
            </a:r>
          </a:p>
        </p:txBody>
      </p:sp>
    </p:spTree>
    <p:extLst>
      <p:ext uri="{BB962C8B-B14F-4D97-AF65-F5344CB8AC3E}">
        <p14:creationId xmlns:p14="http://schemas.microsoft.com/office/powerpoint/2010/main" val="985241340"/>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2996</Words>
  <Application>Microsoft Office PowerPoint</Application>
  <PresentationFormat>Širokoúhlá obrazovka</PresentationFormat>
  <Paragraphs>217</Paragraphs>
  <Slides>80</Slides>
  <Notes>0</Notes>
  <HiddenSlides>0</HiddenSlides>
  <MMClips>10</MMClips>
  <ScaleCrop>false</ScaleCrop>
  <HeadingPairs>
    <vt:vector size="6" baseType="variant">
      <vt:variant>
        <vt:lpstr>Použitá písma</vt:lpstr>
      </vt:variant>
      <vt:variant>
        <vt:i4>3</vt:i4>
      </vt:variant>
      <vt:variant>
        <vt:lpstr>Motiv</vt:lpstr>
      </vt:variant>
      <vt:variant>
        <vt:i4>7</vt:i4>
      </vt:variant>
      <vt:variant>
        <vt:lpstr>Nadpisy snímků</vt:lpstr>
      </vt:variant>
      <vt:variant>
        <vt:i4>80</vt:i4>
      </vt:variant>
    </vt:vector>
  </HeadingPairs>
  <TitlesOfParts>
    <vt:vector size="90" baseType="lpstr">
      <vt:lpstr>Arial</vt:lpstr>
      <vt:lpstr>Calibri</vt:lpstr>
      <vt:lpstr>Calibri Light</vt:lpstr>
      <vt:lpstr>Motiv Office</vt:lpstr>
      <vt:lpstr>1_Motiv Office</vt:lpstr>
      <vt:lpstr>2_Motiv Office</vt:lpstr>
      <vt:lpstr>3_Motiv Office</vt:lpstr>
      <vt:lpstr>4_Motiv Office</vt:lpstr>
      <vt:lpstr>5_Motiv Office</vt:lpstr>
      <vt:lpstr>6_Motiv Office</vt:lpstr>
      <vt:lpstr>Technika průjezdů bran na K1 ve vodním slalomu</vt:lpstr>
      <vt:lpstr>Technika průjezdu bran</vt:lpstr>
      <vt:lpstr>Technika průjezdů protivodných bran</vt:lpstr>
      <vt:lpstr>Technika závěsu s širokým výjezdovým záběrem na druhé straně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Technika závěsu s přímým záběrem ven </vt:lpstr>
      <vt:lpstr>Prezentace aplikace PowerPoint</vt:lpstr>
      <vt:lpstr>Prezentace aplikace PowerPoint</vt:lpstr>
      <vt:lpstr>Prezentace aplikace PowerPoint</vt:lpstr>
      <vt:lpstr>Prezentace aplikace PowerPoint</vt:lpstr>
      <vt:lpstr>Prezentace aplikace PowerPoint</vt:lpstr>
      <vt:lpstr>Technika odhozu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Technika závěsu podtažením pod vnitřní tyčí a přímým záběrem na stejné straně ven</vt:lpstr>
      <vt:lpstr>Prezentace aplikace PowerPoint</vt:lpstr>
      <vt:lpstr>Prezentace aplikace PowerPoint</vt:lpstr>
      <vt:lpstr>Prezentace aplikace PowerPoint</vt:lpstr>
      <vt:lpstr>Prezentace aplikace PowerPoint</vt:lpstr>
      <vt:lpstr>Prezentace aplikace PowerPoint</vt:lpstr>
      <vt:lpstr>Technika odpichu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Technika kontra-závěsu s přímým záběrem ven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Technika průjezdů povodných bran</vt:lpstr>
      <vt:lpstr>Prezentace aplikace PowerPoint</vt:lpstr>
      <vt:lpstr>Přímý průjezd propádlováním bez úhybu těla  </vt:lpstr>
      <vt:lpstr>Prezentace aplikace PowerPoint</vt:lpstr>
      <vt:lpstr>Prezentace aplikace PowerPoint</vt:lpstr>
      <vt:lpstr>Prezentace aplikace PowerPoint</vt:lpstr>
      <vt:lpstr>Přímý průjezd propádlováním s použitím širokého záběru s pádlem uvnitř branky, horní list prochází bránou  </vt:lpstr>
      <vt:lpstr>Prezentace aplikace PowerPoint</vt:lpstr>
      <vt:lpstr>Prezentace aplikace PowerPoint</vt:lpstr>
      <vt:lpstr>Prezentace aplikace PowerPoint</vt:lpstr>
      <vt:lpstr>Prezentace aplikace PowerPoint</vt:lpstr>
      <vt:lpstr>Prezentace aplikace PowerPoint</vt:lpstr>
      <vt:lpstr>Přímý průjezd propádlováním s úhybem ramena bližšího vnitřní tyči pod tyč, tzv. „shoulder drop“ neboli odhoz  </vt:lpstr>
      <vt:lpstr>Prezentace aplikace PowerPoint</vt:lpstr>
      <vt:lpstr>Prezentace aplikace PowerPoint</vt:lpstr>
      <vt:lpstr>Prezentace aplikace PowerPoint</vt:lpstr>
      <vt:lpstr>Prezentace aplikace PowerPoint</vt:lpstr>
      <vt:lpstr>Prezentace aplikace PowerPoint</vt:lpstr>
      <vt:lpstr>Průjezd na R neboli Spin či pomocná smyčka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Zastoupení jednotlivých technik průjezdů bran a jednotlivých záběrů v závodních jízdách nejlepších světových kajakářů</vt:lpstr>
      <vt:lpstr>Záběry a záběrové kombinace </vt:lpstr>
      <vt:lpstr>Technika průjezdů protivodných bran komplexně - 432 protivodných bran </vt:lpstr>
      <vt:lpstr>Technika průjezdů povodných bran komplexně – 1260 povodných bran </vt:lpstr>
      <vt:lpstr>Prezentace aplikace PowerPoint</vt:lpstr>
      <vt:lpstr>Penalizace v závodní jízdě, bezpečné a riskantní průjezdy komplexně – 1692 bran </vt:lpstr>
      <vt:lpstr>Prezentace aplikace PowerPoint</vt:lpstr>
      <vt:lpstr>Prezentace aplikace PowerPoint</vt:lpstr>
      <vt:lpstr>Vysvětlivky zkratek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Uživatel systému Windows</dc:creator>
  <cp:lastModifiedBy>Stanislav Ježek</cp:lastModifiedBy>
  <cp:revision>51</cp:revision>
  <dcterms:created xsi:type="dcterms:W3CDTF">2018-10-25T14:51:45Z</dcterms:created>
  <dcterms:modified xsi:type="dcterms:W3CDTF">2018-12-11T21:22:07Z</dcterms:modified>
</cp:coreProperties>
</file>