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9" r:id="rId4"/>
    <p:sldId id="257" r:id="rId5"/>
    <p:sldId id="269" r:id="rId6"/>
    <p:sldId id="268" r:id="rId7"/>
    <p:sldId id="270" r:id="rId8"/>
    <p:sldId id="262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6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7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tif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1403648" y="260350"/>
            <a:ext cx="6408440" cy="360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cs-CZ" sz="32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Postup při řešení kritické situace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8E396-7D9C-45BA-9C01-A20625928F85}" type="slidenum">
              <a:rPr lang="cs-CZ" smtClean="0"/>
              <a:pPr/>
              <a:t>1</a:t>
            </a:fld>
            <a:endParaRPr lang="cs-CZ"/>
          </a:p>
        </p:txBody>
      </p:sp>
      <p:pic>
        <p:nvPicPr>
          <p:cNvPr id="1026" name="Picture 2" descr="G:\WOK_FOTO\FOTO_ww_WOK web\ses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38" y="1592796"/>
            <a:ext cx="3834426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4198577"/>
            <a:ext cx="4010580" cy="253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340768"/>
            <a:ext cx="420473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G:\WOK_FOTO\FOTO_ww_WOK web\Oldřich a Čí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41" y="4241141"/>
            <a:ext cx="3841494" cy="250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20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Upoutaný zachránce</a:t>
            </a:r>
          </a:p>
        </p:txBody>
      </p:sp>
      <p:pic>
        <p:nvPicPr>
          <p:cNvPr id="5122" name="Picture 2" descr="G:\GRADA\kniha Grada\Obr\140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84548"/>
            <a:ext cx="2892459" cy="15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:\GRADA\kniha Grada\Obr\3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034898"/>
            <a:ext cx="1332157" cy="155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8" y="1587224"/>
            <a:ext cx="8234464" cy="3314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1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Upoutaný zachránce</a:t>
            </a:r>
          </a:p>
        </p:txBody>
      </p:sp>
      <p:pic>
        <p:nvPicPr>
          <p:cNvPr id="3075" name="Picture 3" descr="C:\Users\PON\Desktop\Rafting a vodní záchrana\záchrana_obr\2015-05-04 navázaná záchrana akce\navázaná záchrana akce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29" y="1556774"/>
            <a:ext cx="6709868" cy="518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97" y="3284984"/>
            <a:ext cx="2132005" cy="24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23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Zaklínění</a:t>
            </a:r>
          </a:p>
        </p:txBody>
      </p:sp>
      <p:pic>
        <p:nvPicPr>
          <p:cNvPr id="7172" name="Picture 4" descr="E:\záchrana_obr\2015-05-04 zakl1\zakl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8" y="1660171"/>
            <a:ext cx="3481028" cy="17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90" y="3501008"/>
            <a:ext cx="7391110" cy="3028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602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Zaklínění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3" y="1700807"/>
            <a:ext cx="5760640" cy="49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132005" cy="248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2017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/>
              <a:t>    Prevence úrazů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1028342"/>
            <a:ext cx="87129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>
              <a:solidFill>
                <a:srgbClr val="073E87"/>
              </a:solidFill>
            </a:endParaRPr>
          </a:p>
          <a:p>
            <a:endParaRPr lang="cs-CZ" b="1" dirty="0">
              <a:solidFill>
                <a:srgbClr val="073E87"/>
              </a:solidFill>
            </a:endParaRPr>
          </a:p>
          <a:p>
            <a:endParaRPr lang="cs-CZ" b="1" dirty="0">
              <a:solidFill>
                <a:srgbClr val="073E87"/>
              </a:solidFill>
            </a:endParaRPr>
          </a:p>
          <a:p>
            <a:endParaRPr lang="cs-CZ" b="1" dirty="0">
              <a:solidFill>
                <a:srgbClr val="073E87"/>
              </a:solidFill>
            </a:endParaRPr>
          </a:p>
          <a:p>
            <a:r>
              <a:rPr lang="cs-CZ" b="1" dirty="0">
                <a:solidFill>
                  <a:srgbClr val="073E87"/>
                </a:solidFill>
              </a:rPr>
              <a:t>Pořádající subjekt se nikdy nezbaví odpovědnosti. </a:t>
            </a:r>
          </a:p>
          <a:p>
            <a:endParaRPr lang="cs-CZ" dirty="0">
              <a:solidFill>
                <a:srgbClr val="073E87"/>
              </a:solidFill>
            </a:endParaRPr>
          </a:p>
          <a:p>
            <a:r>
              <a:rPr lang="cs-CZ" b="1" dirty="0">
                <a:solidFill>
                  <a:srgbClr val="073E87"/>
                </a:solidFill>
              </a:rPr>
              <a:t>= </a:t>
            </a:r>
            <a:r>
              <a:rPr lang="cs-CZ" dirty="0">
                <a:solidFill>
                  <a:srgbClr val="073E87"/>
                </a:solidFill>
              </a:rPr>
              <a:t>každý </a:t>
            </a:r>
            <a:r>
              <a:rPr lang="cs-CZ" u="sng" dirty="0">
                <a:solidFill>
                  <a:srgbClr val="073E87"/>
                </a:solidFill>
              </a:rPr>
              <a:t>průvodce/vedoucí se musí </a:t>
            </a:r>
            <a:r>
              <a:rPr lang="cs-CZ" dirty="0">
                <a:solidFill>
                  <a:srgbClr val="073E87"/>
                </a:solidFill>
              </a:rPr>
              <a:t>před zahájením vodácké akce </a:t>
            </a:r>
            <a:r>
              <a:rPr lang="cs-CZ" u="sng" dirty="0">
                <a:solidFill>
                  <a:srgbClr val="073E87"/>
                </a:solidFill>
              </a:rPr>
              <a:t>věnovat i sebekontrole</a:t>
            </a:r>
            <a:r>
              <a:rPr lang="cs-CZ" dirty="0">
                <a:solidFill>
                  <a:srgbClr val="073E87"/>
                </a:solidFill>
              </a:rPr>
              <a:t>, při které   se zaměří na snadno viditelné věci:</a:t>
            </a:r>
          </a:p>
          <a:p>
            <a:endParaRPr lang="cs-CZ" dirty="0">
              <a:solidFill>
                <a:srgbClr val="073E87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73E87"/>
                </a:solidFill>
              </a:rPr>
              <a:t>Mám na sobě pořádnou vestu, správnou vodáckou obuv a helmu?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73E87"/>
                </a:solidFill>
              </a:rPr>
              <a:t>Jsou vesty a přilby dle normy ISO?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73E87"/>
                </a:solidFill>
              </a:rPr>
              <a:t>Mám u sebe házečku, malou lékárnu, telefon?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FF0000"/>
                </a:solidFill>
              </a:rPr>
              <a:t>TROJA: Kdo má přístup ke klapce + jak mu dám vědět, že to potřebuji?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solidFill>
                  <a:srgbClr val="073E87"/>
                </a:solidFill>
              </a:rPr>
              <a:t>VEDOUCÍ AKCE: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073E87"/>
                </a:solidFill>
              </a:rPr>
              <a:t>Je dodržováno při plavbě správné pořadí ve skupině + dostatečné rozestupy. Je určena vedoucí a poslední loď? Zajišťujeme bezpečné průjezdy obtížnými místy?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2" descr="G:\WOK_FOTO\FOTO_ww_WOK web\sest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620688"/>
            <a:ext cx="2556285" cy="170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752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postup = 1. pomoc</a:t>
            </a:r>
          </a:p>
        </p:txBody>
      </p:sp>
      <p:pic>
        <p:nvPicPr>
          <p:cNvPr id="3" name="Obrázek 2" descr="kroky 1. pomoci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794" y="1536013"/>
            <a:ext cx="4224470" cy="5040560"/>
          </a:xfrm>
          <a:prstGeom prst="rect">
            <a:avLst/>
          </a:prstGeom>
        </p:spPr>
      </p:pic>
      <p:pic>
        <p:nvPicPr>
          <p:cNvPr id="6146" name="Picture 2" descr="C:\Users\PON\Desktop\Rafting a vodní záchrana\záchrana_obr\2015-05-04 postup při krizovce\postup při krizovce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61" y="2996952"/>
            <a:ext cx="4448720" cy="35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98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14400" y="5112916"/>
            <a:ext cx="6249888" cy="1268412"/>
          </a:xfrm>
        </p:spPr>
        <p:txBody>
          <a:bodyPr/>
          <a:lstStyle/>
          <a:p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                                           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r>
              <a:rPr lang="cs-CZ" dirty="0"/>
              <a:t>                                                                  						Děkuji za pozornost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2"/>
          </p:nvPr>
        </p:nvSpPr>
        <p:spPr>
          <a:xfrm>
            <a:off x="3563888" y="4941168"/>
            <a:ext cx="2232248" cy="1440160"/>
          </a:xfrm>
        </p:spPr>
        <p:txBody>
          <a:bodyPr/>
          <a:lstStyle/>
          <a:p>
            <a:r>
              <a:rPr lang="cs-CZ" dirty="0"/>
              <a:t>           	</a:t>
            </a:r>
          </a:p>
        </p:txBody>
      </p:sp>
      <p:pic>
        <p:nvPicPr>
          <p:cNvPr id="8" name="Picture 3" descr="IRF%20logo"/>
          <p:cNvPicPr>
            <a:picLocks noChangeAspect="1" noChangeArrowheads="1"/>
          </p:cNvPicPr>
          <p:nvPr/>
        </p:nvPicPr>
        <p:blipFill>
          <a:blip r:embed="rId2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004887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WOK_FOTO\FOTO_ww_WOK web\IMG_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1103"/>
            <a:ext cx="3528392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ily\Desktop\WOK\SEA_RESCUE\IMGP723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905250" cy="258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BORA\PON_s WOK kačenkou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8472"/>
            <a:ext cx="2250620" cy="149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ftvs\Desktop\Přednáška Trenéři_2018\raft-le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45" y="511995"/>
            <a:ext cx="4259330" cy="283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55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/>
              <a:t>  Sebezáchrana  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55576" y="2708920"/>
            <a:ext cx="4871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srgbClr val="073E87"/>
                </a:solidFill>
              </a:rPr>
              <a:t>1. </a:t>
            </a:r>
            <a:r>
              <a:rPr lang="cs-CZ" sz="2400" dirty="0">
                <a:solidFill>
                  <a:srgbClr val="073E87"/>
                </a:solidFill>
              </a:rPr>
              <a:t>UVOLNI SE, RELAXUJ.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809471" y="3429000"/>
            <a:ext cx="601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73E87"/>
                </a:solidFill>
              </a:rPr>
              <a:t>2. </a:t>
            </a:r>
            <a:r>
              <a:rPr lang="cs-CZ" sz="2400" dirty="0">
                <a:solidFill>
                  <a:srgbClr val="073E87"/>
                </a:solidFill>
              </a:rPr>
              <a:t>POŘÁDNĚ SE NADECHNI. </a:t>
            </a:r>
            <a:endParaRPr lang="cs-CZ" dirty="0">
              <a:solidFill>
                <a:srgbClr val="073E87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09470" y="4077072"/>
            <a:ext cx="77229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73E87"/>
                </a:solidFill>
              </a:rPr>
              <a:t>3. </a:t>
            </a:r>
            <a:r>
              <a:rPr lang="cs-CZ" sz="2400" dirty="0">
                <a:solidFill>
                  <a:srgbClr val="073E87"/>
                </a:solidFill>
              </a:rPr>
              <a:t>ORIENTACE.</a:t>
            </a:r>
            <a:r>
              <a:rPr lang="cs-CZ" dirty="0">
                <a:solidFill>
                  <a:srgbClr val="073E87"/>
                </a:solidFill>
              </a:rPr>
              <a:t> Rozhlédni  se, kde jsi, kde máš loď + očima hledej pomoc.</a:t>
            </a:r>
          </a:p>
          <a:p>
            <a:r>
              <a:rPr lang="cs-CZ" dirty="0">
                <a:solidFill>
                  <a:srgbClr val="073E87"/>
                </a:solidFill>
              </a:rPr>
              <a:t>Drž pádlo/chyť pádlo, je-li v dosahu. Je-li pádlo od Tebe dál než 3 metry, neplav za ním!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809471" y="4686071"/>
            <a:ext cx="900290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r>
              <a:rPr lang="cs-CZ" dirty="0">
                <a:solidFill>
                  <a:srgbClr val="073E87"/>
                </a:solidFill>
              </a:rPr>
              <a:t>4. </a:t>
            </a:r>
            <a:r>
              <a:rPr lang="cs-CZ" sz="2400" dirty="0">
                <a:solidFill>
                  <a:srgbClr val="073E87"/>
                </a:solidFill>
              </a:rPr>
              <a:t>SEBEZÁCHRANA.</a:t>
            </a:r>
            <a:r>
              <a:rPr lang="cs-CZ" dirty="0">
                <a:solidFill>
                  <a:srgbClr val="073E87"/>
                </a:solidFill>
              </a:rPr>
              <a:t> </a:t>
            </a:r>
          </a:p>
          <a:p>
            <a:r>
              <a:rPr lang="cs-CZ" dirty="0">
                <a:solidFill>
                  <a:srgbClr val="073E87"/>
                </a:solidFill>
              </a:rPr>
              <a:t>V peřejích a mělké vodě použij defenzivní způsob plavání.</a:t>
            </a:r>
          </a:p>
          <a:p>
            <a:r>
              <a:rPr lang="cs-CZ" dirty="0">
                <a:solidFill>
                  <a:srgbClr val="073E87"/>
                </a:solidFill>
              </a:rPr>
              <a:t>Ofenzivní plavání bez lodi použij, když víš, KAM plaveš.</a:t>
            </a:r>
          </a:p>
        </p:txBody>
      </p:sp>
      <p:pic>
        <p:nvPicPr>
          <p:cNvPr id="2050" name="Picture 2" descr="E:\GRADA\kniha Grada\Obr\127a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189" y="4815736"/>
            <a:ext cx="1767489" cy="164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ON\Desktop\Rafting a vodní záchrana\záchrana_obr\2015-05-04 plavání\plavání 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213" y="2593298"/>
            <a:ext cx="3997947" cy="148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ftvs\Desktop\Přednáška Trenéři_2018\skok_20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76672"/>
            <a:ext cx="2411760" cy="18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40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r>
              <a:rPr lang="cs-CZ" sz="2600" b="1" dirty="0"/>
              <a:t>Vedoucí/trenér  nesmí ztratit přehled o jejím průběhu</a:t>
            </a:r>
          </a:p>
          <a:p>
            <a:pPr lvl="1">
              <a:buNone/>
            </a:pPr>
            <a:r>
              <a:rPr lang="cs-CZ" dirty="0"/>
              <a:t>                    = aktivně se neúčastní záchrany </a:t>
            </a:r>
            <a:r>
              <a:rPr lang="cs-CZ" sz="1800" dirty="0"/>
              <a:t>(ideální stav…</a:t>
            </a:r>
            <a:r>
              <a:rPr lang="cs-CZ" sz="1800" dirty="0">
                <a:sym typeface="Wingdings" panose="05000000000000000000" pitchFamily="2" charset="2"/>
              </a:rPr>
              <a:t>).</a:t>
            </a:r>
            <a:endParaRPr lang="cs-CZ" sz="1800" dirty="0"/>
          </a:p>
          <a:p>
            <a:pPr lvl="1">
              <a:buNone/>
            </a:pPr>
            <a:endParaRPr lang="cs-CZ" dirty="0"/>
          </a:p>
          <a:p>
            <a:pPr lvl="1"/>
            <a:r>
              <a:rPr lang="cs-CZ" b="1" dirty="0"/>
              <a:t>Koordinace záchrany</a:t>
            </a:r>
          </a:p>
          <a:p>
            <a:pPr lvl="2"/>
            <a:r>
              <a:rPr lang="cs-CZ" dirty="0"/>
              <a:t>Zhodnocení situace </a:t>
            </a:r>
            <a:r>
              <a:rPr lang="cs-CZ" sz="1800" dirty="0"/>
              <a:t>(rozhlédni se , rozmysli se </a:t>
            </a:r>
            <a:r>
              <a:rPr lang="cs-CZ" sz="1800" dirty="0">
                <a:latin typeface="Times New Roman"/>
                <a:cs typeface="Times New Roman"/>
              </a:rPr>
              <a:t>→</a:t>
            </a:r>
            <a:r>
              <a:rPr lang="cs-CZ" sz="1800" dirty="0"/>
              <a:t> pak reaguj).</a:t>
            </a:r>
          </a:p>
          <a:p>
            <a:pPr lvl="2"/>
            <a:r>
              <a:rPr lang="cs-CZ" dirty="0"/>
              <a:t>Rozdělení úkolů. </a:t>
            </a:r>
          </a:p>
          <a:p>
            <a:pPr lvl="2"/>
            <a:r>
              <a:rPr lang="cs-CZ" dirty="0"/>
              <a:t>Komunikace se skupinou.</a:t>
            </a:r>
          </a:p>
          <a:p>
            <a:pPr marL="627063" lvl="2" indent="0">
              <a:buNone/>
            </a:pPr>
            <a:r>
              <a:rPr lang="cs-CZ" sz="1600" dirty="0"/>
              <a:t>      Skupina/svěřenci  se záchrany neúčastní, pokud vedoucí neřekne jinak. 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89F-8D15-477F-99CC-F258172233C3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Řízení krizové situace</a:t>
            </a:r>
          </a:p>
        </p:txBody>
      </p:sp>
    </p:spTree>
    <p:extLst>
      <p:ext uri="{BB962C8B-B14F-4D97-AF65-F5344CB8AC3E}">
        <p14:creationId xmlns:p14="http://schemas.microsoft.com/office/powerpoint/2010/main" val="483157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824536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1. Spočítej hlavy</a:t>
            </a:r>
          </a:p>
          <a:p>
            <a:pPr marL="0" indent="0">
              <a:buNone/>
            </a:pPr>
            <a:endParaRPr lang="cs-CZ" b="1" dirty="0"/>
          </a:p>
          <a:p>
            <a:pPr lvl="1"/>
            <a:r>
              <a:rPr lang="cs-CZ" dirty="0"/>
              <a:t>1.1 </a:t>
            </a:r>
            <a:r>
              <a:rPr lang="cs-CZ" b="1" i="1" dirty="0"/>
              <a:t>Posuď situaci</a:t>
            </a:r>
            <a:r>
              <a:rPr lang="cs-CZ" b="1" dirty="0"/>
              <a:t> </a:t>
            </a:r>
            <a:br>
              <a:rPr lang="cs-CZ" dirty="0"/>
            </a:br>
            <a:r>
              <a:rPr lang="cs-CZ" dirty="0"/>
              <a:t>…</a:t>
            </a:r>
            <a:r>
              <a:rPr lang="cs-CZ" sz="1800" dirty="0"/>
              <a:t>co se stalo, kde + s kým jsi, co je kolem Tebe + co je před Tebou</a:t>
            </a:r>
          </a:p>
          <a:p>
            <a:pPr marL="301943" lvl="1" indent="0">
              <a:buNone/>
            </a:pPr>
            <a:r>
              <a:rPr lang="cs-CZ" sz="1800" dirty="0"/>
              <a:t>= charakter peřeje, teplota vody, výzbroj posádky, fyzický a psychický stav skupiny…    			</a:t>
            </a:r>
          </a:p>
          <a:p>
            <a:pPr marL="301943" lvl="1" indent="0">
              <a:buNone/>
            </a:pPr>
            <a:r>
              <a:rPr lang="cs-CZ" sz="1800" dirty="0"/>
              <a:t>            </a:t>
            </a:r>
            <a:r>
              <a:rPr lang="cs-CZ" u="sng" dirty="0"/>
              <a:t>Může se situace ještě víc zhoršit? JAK tomu zabránit?</a:t>
            </a:r>
          </a:p>
          <a:p>
            <a:pPr lvl="1"/>
            <a:r>
              <a:rPr lang="cs-CZ" dirty="0"/>
              <a:t>1.2. </a:t>
            </a:r>
            <a:r>
              <a:rPr lang="cs-CZ" b="1" i="1" dirty="0"/>
              <a:t>Bezpečnost </a:t>
            </a:r>
            <a:r>
              <a:rPr lang="cs-CZ" dirty="0"/>
              <a:t> </a:t>
            </a:r>
          </a:p>
          <a:p>
            <a:pPr lvl="2"/>
            <a:r>
              <a:rPr lang="cs-CZ" sz="1800" dirty="0"/>
              <a:t>Tvoje</a:t>
            </a:r>
          </a:p>
          <a:p>
            <a:pPr lvl="2"/>
            <a:r>
              <a:rPr lang="cs-CZ" sz="1800" dirty="0"/>
              <a:t>   skupina</a:t>
            </a:r>
          </a:p>
          <a:p>
            <a:pPr lvl="2"/>
            <a:r>
              <a:rPr lang="cs-CZ" sz="1800" dirty="0"/>
              <a:t>      jednotlivci</a:t>
            </a:r>
          </a:p>
          <a:p>
            <a:pPr marL="342900" lvl="1" indent="-342900">
              <a:buClr>
                <a:schemeClr val="hlink"/>
              </a:buClr>
            </a:pPr>
            <a:r>
              <a:rPr lang="cs-CZ" dirty="0"/>
              <a:t>1.3</a:t>
            </a:r>
            <a:r>
              <a:rPr lang="cs-CZ" sz="3600" dirty="0"/>
              <a:t>. </a:t>
            </a:r>
            <a:r>
              <a:rPr lang="cs-CZ" b="1" i="1" dirty="0"/>
              <a:t>Záchranné prostředky</a:t>
            </a:r>
            <a:br>
              <a:rPr lang="cs-CZ" sz="3600" dirty="0"/>
            </a:br>
            <a:r>
              <a:rPr lang="cs-CZ" sz="1900" dirty="0"/>
              <a:t>Co máš k dispozici = házečky, lodě, lidé ovládající záchranu, kladka, sedák…</a:t>
            </a:r>
          </a:p>
          <a:p>
            <a:pPr marL="0" lvl="1" indent="0">
              <a:buClr>
                <a:schemeClr val="hlink"/>
              </a:buClr>
              <a:buNone/>
            </a:pPr>
            <a:r>
              <a:rPr lang="cs-CZ" sz="1900" dirty="0"/>
              <a:t>        </a:t>
            </a:r>
          </a:p>
          <a:p>
            <a:pPr marL="0" lvl="1" indent="0">
              <a:buClr>
                <a:schemeClr val="hlink"/>
              </a:buClr>
              <a:buNone/>
            </a:pPr>
            <a:r>
              <a:rPr lang="cs-CZ" sz="2400" dirty="0"/>
              <a:t>                 </a:t>
            </a:r>
            <a:r>
              <a:rPr lang="cs-CZ" sz="3500" dirty="0"/>
              <a:t>Kdo má telefon/vysílačky + lékárnu!?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789F-8D15-477F-99CC-F258172233C3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Rozhlédni se</a:t>
            </a:r>
          </a:p>
        </p:txBody>
      </p:sp>
    </p:spTree>
    <p:extLst>
      <p:ext uri="{BB962C8B-B14F-4D97-AF65-F5344CB8AC3E}">
        <p14:creationId xmlns:p14="http://schemas.microsoft.com/office/powerpoint/2010/main" val="3858108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cs-CZ" sz="4400" dirty="0">
                <a:solidFill>
                  <a:schemeClr val="bg1"/>
                </a:solidFill>
              </a:rPr>
              <a:t>Reaguj</a:t>
            </a:r>
            <a:br>
              <a:rPr lang="cs-CZ" sz="4400" dirty="0">
                <a:solidFill>
                  <a:schemeClr val="bg1"/>
                </a:solidFill>
              </a:rPr>
            </a:b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55576" y="2013228"/>
            <a:ext cx="79208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endParaRPr lang="cs-CZ" dirty="0">
              <a:solidFill>
                <a:prstClr val="black"/>
              </a:solidFill>
            </a:endParaRPr>
          </a:p>
          <a:p>
            <a:r>
              <a:rPr lang="cs-CZ" sz="2400" dirty="0">
                <a:solidFill>
                  <a:srgbClr val="073E87"/>
                </a:solidFill>
              </a:rPr>
              <a:t>2. </a:t>
            </a:r>
            <a:r>
              <a:rPr lang="cs-CZ" sz="2400" b="1" dirty="0">
                <a:solidFill>
                  <a:srgbClr val="073E87"/>
                </a:solidFill>
              </a:rPr>
              <a:t>Provedení záchrany </a:t>
            </a:r>
            <a:r>
              <a:rPr lang="cs-CZ" dirty="0">
                <a:solidFill>
                  <a:srgbClr val="073E87"/>
                </a:solidFill>
              </a:rPr>
              <a:t>(spočítej hlavy) </a:t>
            </a:r>
          </a:p>
          <a:p>
            <a:endParaRPr lang="cs-CZ" dirty="0">
              <a:solidFill>
                <a:srgbClr val="073E87"/>
              </a:solidFill>
            </a:endParaRPr>
          </a:p>
          <a:p>
            <a:pPr lvl="1"/>
            <a:r>
              <a:rPr lang="cs-CZ" dirty="0">
                <a:solidFill>
                  <a:srgbClr val="073E87"/>
                </a:solidFill>
              </a:rPr>
              <a:t>2.1. </a:t>
            </a:r>
            <a:r>
              <a:rPr lang="cs-CZ" b="1" i="1" dirty="0">
                <a:solidFill>
                  <a:srgbClr val="073E87"/>
                </a:solidFill>
              </a:rPr>
              <a:t>Ideální stav </a:t>
            </a:r>
            <a:r>
              <a:rPr lang="cs-CZ" dirty="0">
                <a:solidFill>
                  <a:srgbClr val="073E87"/>
                </a:solidFill>
              </a:rPr>
              <a:t>= </a:t>
            </a:r>
            <a:r>
              <a:rPr lang="cs-CZ" dirty="0">
                <a:solidFill>
                  <a:srgbClr val="FF0000"/>
                </a:solidFill>
              </a:rPr>
              <a:t>jsi</a:t>
            </a:r>
            <a:r>
              <a:rPr lang="cs-CZ" dirty="0">
                <a:solidFill>
                  <a:srgbClr val="073E87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schopen záchrany </a:t>
            </a:r>
            <a:r>
              <a:rPr lang="cs-CZ" dirty="0">
                <a:solidFill>
                  <a:srgbClr val="073E87"/>
                </a:solidFill>
              </a:rPr>
              <a:t>=&gt; hlas to kolegům/vedoucímu </a:t>
            </a:r>
          </a:p>
          <a:p>
            <a:pPr lvl="1"/>
            <a:r>
              <a:rPr lang="cs-CZ" dirty="0">
                <a:solidFill>
                  <a:srgbClr val="073E87"/>
                </a:solidFill>
              </a:rPr>
              <a:t>       Čisti prostor:   1.reagující lidi v dosahu  </a:t>
            </a:r>
          </a:p>
          <a:p>
            <a:pPr lvl="2"/>
            <a:r>
              <a:rPr lang="cs-CZ" dirty="0">
                <a:solidFill>
                  <a:srgbClr val="073E87"/>
                </a:solidFill>
              </a:rPr>
              <a:t>                             2. nereagující lidi v dosahu a dál</a:t>
            </a:r>
          </a:p>
          <a:p>
            <a:pPr lvl="2"/>
            <a:r>
              <a:rPr lang="cs-CZ" dirty="0">
                <a:solidFill>
                  <a:srgbClr val="073E87"/>
                </a:solidFill>
              </a:rPr>
              <a:t>                                  3. hledej ty, co nevidíš</a:t>
            </a:r>
          </a:p>
          <a:p>
            <a:pPr lvl="2"/>
            <a:r>
              <a:rPr lang="cs-CZ" dirty="0">
                <a:solidFill>
                  <a:srgbClr val="073E87"/>
                </a:solidFill>
              </a:rPr>
              <a:t>   </a:t>
            </a:r>
            <a:r>
              <a:rPr lang="cs-CZ" dirty="0">
                <a:solidFill>
                  <a:srgbClr val="FF0000"/>
                </a:solidFill>
              </a:rPr>
              <a:t>NEJSI použitelný  = &gt; komunikuj, najdi náhradu</a:t>
            </a:r>
          </a:p>
          <a:p>
            <a:pPr lvl="2"/>
            <a:endParaRPr lang="cs-CZ" sz="1600" dirty="0">
              <a:solidFill>
                <a:srgbClr val="FF0000"/>
              </a:solidFill>
            </a:endParaRPr>
          </a:p>
          <a:p>
            <a:pPr lvl="1"/>
            <a:r>
              <a:rPr lang="cs-CZ" dirty="0">
                <a:solidFill>
                  <a:srgbClr val="073E87"/>
                </a:solidFill>
              </a:rPr>
              <a:t>                 2.2. </a:t>
            </a:r>
            <a:r>
              <a:rPr lang="cs-CZ" b="1" i="1" dirty="0">
                <a:solidFill>
                  <a:srgbClr val="073E87"/>
                </a:solidFill>
              </a:rPr>
              <a:t>Průser</a:t>
            </a:r>
            <a:r>
              <a:rPr lang="cs-CZ" dirty="0">
                <a:solidFill>
                  <a:srgbClr val="073E87"/>
                </a:solidFill>
              </a:rPr>
              <a:t> = sebezáchrana celé skupiny </a:t>
            </a:r>
          </a:p>
          <a:p>
            <a:pPr lvl="2"/>
            <a:r>
              <a:rPr lang="cs-CZ" dirty="0">
                <a:solidFill>
                  <a:srgbClr val="073E87"/>
                </a:solidFill>
              </a:rPr>
              <a:t>                Priorita záchrana lidí + pak materiál.</a:t>
            </a:r>
          </a:p>
        </p:txBody>
      </p:sp>
      <p:pic>
        <p:nvPicPr>
          <p:cNvPr id="6" name="obrázek 4" descr="http://www.alpinaction.it/nCmsData/ia/120639_1303827356-40236400%5b1%5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4538518"/>
            <a:ext cx="2123728" cy="157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G:\GRADA\kniha Grada\Obr\3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173192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947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55577" y="2204864"/>
            <a:ext cx="7524824" cy="3921299"/>
          </a:xfrm>
        </p:spPr>
        <p:txBody>
          <a:bodyPr/>
          <a:lstStyle/>
          <a:p>
            <a:pPr lvl="4" algn="just">
              <a:buNone/>
            </a:pPr>
            <a:r>
              <a:rPr lang="cs-CZ" sz="2800" dirty="0"/>
              <a:t>                    </a:t>
            </a:r>
          </a:p>
          <a:p>
            <a:pPr lvl="4" algn="just">
              <a:buNone/>
            </a:pPr>
            <a:r>
              <a:rPr lang="cs-CZ" sz="2800" dirty="0">
                <a:latin typeface="Calibri" panose="020F0502020204030204" pitchFamily="34" charset="0"/>
              </a:rPr>
              <a:t> 			    </a:t>
            </a:r>
            <a:r>
              <a:rPr lang="cs-CZ" sz="1800" dirty="0">
                <a:latin typeface="Calibri" panose="020F0502020204030204" pitchFamily="34" charset="0"/>
              </a:rPr>
              <a:t>Seberealizace</a:t>
            </a:r>
          </a:p>
          <a:p>
            <a:pPr lvl="3" algn="just">
              <a:buNone/>
            </a:pPr>
            <a:r>
              <a:rPr lang="cs-CZ" sz="2400" dirty="0">
                <a:latin typeface="Calibri" panose="020F0502020204030204" pitchFamily="34" charset="0"/>
              </a:rPr>
              <a:t>                            Úcta a uznání</a:t>
            </a:r>
          </a:p>
          <a:p>
            <a:pPr lvl="2">
              <a:buNone/>
            </a:pPr>
            <a:r>
              <a:rPr lang="cs-CZ" dirty="0">
                <a:latin typeface="Calibri" panose="020F0502020204030204" pitchFamily="34" charset="0"/>
              </a:rPr>
              <a:t>                       </a:t>
            </a:r>
            <a:r>
              <a:rPr lang="cs-CZ" sz="2400" dirty="0">
                <a:latin typeface="Calibri" panose="020F0502020204030204" pitchFamily="34" charset="0"/>
              </a:rPr>
              <a:t>Potřeba sounáležitosti/přijetí</a:t>
            </a:r>
          </a:p>
          <a:p>
            <a:pPr lvl="1">
              <a:buNone/>
            </a:pPr>
            <a:r>
              <a:rPr lang="cs-CZ" sz="3200" dirty="0">
                <a:latin typeface="Calibri" panose="020F0502020204030204" pitchFamily="34" charset="0"/>
              </a:rPr>
              <a:t>             </a:t>
            </a:r>
            <a:r>
              <a:rPr lang="cs-CZ" sz="3600" dirty="0">
                <a:solidFill>
                  <a:srgbClr val="FF0000"/>
                </a:solidFill>
                <a:latin typeface="Calibri" panose="020F0502020204030204" pitchFamily="34" charset="0"/>
              </a:rPr>
              <a:t>Potřeba bezpečí a jistoty</a:t>
            </a:r>
          </a:p>
          <a:p>
            <a:pPr>
              <a:buNone/>
            </a:pPr>
            <a:r>
              <a:rPr lang="cs-CZ" dirty="0">
                <a:solidFill>
                  <a:srgbClr val="FF0000"/>
                </a:solidFill>
                <a:latin typeface="Calibri" panose="020F0502020204030204" pitchFamily="34" charset="0"/>
              </a:rPr>
              <a:t>            </a:t>
            </a:r>
            <a:r>
              <a:rPr lang="cs-CZ" sz="4000" dirty="0">
                <a:solidFill>
                  <a:srgbClr val="FF0000"/>
                </a:solidFill>
                <a:latin typeface="Calibri" panose="020F0502020204030204" pitchFamily="34" charset="0"/>
              </a:rPr>
              <a:t>Tělesné + Fyziologické potřeby</a:t>
            </a:r>
          </a:p>
          <a:p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866536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latin typeface="Calibri" panose="020F0502020204030204" pitchFamily="34" charset="0"/>
              </a:rPr>
              <a:t>   Svěřenci </a:t>
            </a:r>
            <a:r>
              <a:rPr lang="cs-CZ" sz="2400" i="1" dirty="0">
                <a:solidFill>
                  <a:srgbClr val="FF0000"/>
                </a:solidFill>
                <a:latin typeface="Calibri" panose="020F0502020204030204" pitchFamily="34" charset="0"/>
              </a:rPr>
              <a:t>(neúčastní se záchrany = úkol vedoucího)</a:t>
            </a:r>
            <a:br>
              <a:rPr lang="cs-CZ" sz="2400" i="1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2800" b="1" i="1" dirty="0">
                <a:latin typeface="Calibri" panose="020F0502020204030204" pitchFamily="34" charset="0"/>
              </a:rPr>
              <a:t>                                            </a:t>
            </a:r>
            <a:r>
              <a:rPr lang="cs-CZ" sz="2800" b="1" i="1" dirty="0" err="1">
                <a:latin typeface="Calibri" panose="020F0502020204030204" pitchFamily="34" charset="0"/>
              </a:rPr>
              <a:t>Maslowova</a:t>
            </a:r>
            <a:r>
              <a:rPr lang="cs-CZ" sz="2800" b="1" i="1" dirty="0">
                <a:latin typeface="Calibri" panose="020F0502020204030204" pitchFamily="34" charset="0"/>
              </a:rPr>
              <a:t> pyramida potřeb </a:t>
            </a:r>
            <a:endParaRPr lang="cs-CZ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75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Vlastní záchrana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7504" y="2276872"/>
            <a:ext cx="79928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73E87"/>
                </a:solidFill>
              </a:rPr>
              <a:t>Komunikace = reaguje/nereaguje   </a:t>
            </a:r>
            <a:r>
              <a:rPr lang="cs-CZ" sz="2000" dirty="0">
                <a:solidFill>
                  <a:srgbClr val="073E87"/>
                </a:solidFill>
              </a:rPr>
              <a:t>(orientovaný/neorientovaný plavec)</a:t>
            </a:r>
          </a:p>
          <a:p>
            <a:endParaRPr lang="cs-CZ" sz="2800" dirty="0">
              <a:solidFill>
                <a:srgbClr val="073E8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73E87"/>
                </a:solidFill>
              </a:rPr>
              <a:t>Jaký je dosah k zachraňovanému?</a:t>
            </a:r>
            <a:br>
              <a:rPr lang="cs-CZ" sz="2800" dirty="0">
                <a:solidFill>
                  <a:srgbClr val="073E87"/>
                </a:solidFill>
              </a:rPr>
            </a:br>
            <a:r>
              <a:rPr lang="cs-CZ" sz="2000" i="1" dirty="0">
                <a:solidFill>
                  <a:srgbClr val="073E87"/>
                </a:solidFill>
              </a:rPr>
              <a:t>(použiju pádlo, házečku, jiný způsob záchrany + jaký?)</a:t>
            </a:r>
          </a:p>
          <a:p>
            <a:endParaRPr lang="cs-CZ" sz="2800" i="1" dirty="0">
              <a:solidFill>
                <a:srgbClr val="073E8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73E87"/>
                </a:solidFill>
              </a:rPr>
              <a:t>Chování + reakce zachraňovaného</a:t>
            </a:r>
          </a:p>
          <a:p>
            <a:r>
              <a:rPr lang="cs-CZ" sz="2000" dirty="0">
                <a:solidFill>
                  <a:srgbClr val="073E87"/>
                </a:solidFill>
              </a:rPr>
              <a:t>      (orientovaný/panika/stres…)</a:t>
            </a:r>
          </a:p>
          <a:p>
            <a:endParaRPr lang="cs-CZ" sz="2800" dirty="0">
              <a:solidFill>
                <a:srgbClr val="073E8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rgbClr val="073E87"/>
                </a:solidFill>
              </a:rPr>
              <a:t>Vlastní záchrana</a:t>
            </a:r>
          </a:p>
          <a:p>
            <a:r>
              <a:rPr lang="cs-CZ" sz="2000" i="1" dirty="0">
                <a:solidFill>
                  <a:srgbClr val="073E87"/>
                </a:solidFill>
              </a:rPr>
              <a:t>      (házečka/upoutaný zachránce/jiný způsob záchrany)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15696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25" y="4725144"/>
            <a:ext cx="1400863" cy="151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1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záchrana\správné držení házečk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72" y="2924944"/>
            <a:ext cx="605854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Házečka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1"/>
            <a:ext cx="1872208" cy="137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G:\záchrana\hod spodema vrchem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6" y="3789040"/>
            <a:ext cx="3168351" cy="15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GRADA\kniha Grada\Obr\125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75343"/>
            <a:ext cx="1008112" cy="10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59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házečky</a:t>
            </a:r>
          </a:p>
        </p:txBody>
      </p:sp>
      <p:pic>
        <p:nvPicPr>
          <p:cNvPr id="2050" name="Picture 2" descr="C:\Users\PON\Desktop\Rafting a vodní záchrana\záchrana_obr\2015-05-04 házečka hod\zachr2 házečka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48" y="1651393"/>
            <a:ext cx="629161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ON\Desktop\Rafting a vodní záchrana\záchrana_obr\2015-05-04 jak držet házečku\jak držet házeč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82" y="2951679"/>
            <a:ext cx="22669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87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383</Words>
  <Application>Microsoft Office PowerPoint</Application>
  <PresentationFormat>Předvádění na obrazovce (4:3)</PresentationFormat>
  <Paragraphs>97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 Black</vt:lpstr>
      <vt:lpstr>Calibri</vt:lpstr>
      <vt:lpstr>Candara</vt:lpstr>
      <vt:lpstr>Symbol</vt:lpstr>
      <vt:lpstr>Times New Roman</vt:lpstr>
      <vt:lpstr>Wingdings</vt:lpstr>
      <vt:lpstr>Vlnění</vt:lpstr>
      <vt:lpstr>Prezentace aplikace PowerPoint</vt:lpstr>
      <vt:lpstr>  Sebezáchrana  </vt:lpstr>
      <vt:lpstr> Řízení krizové situace</vt:lpstr>
      <vt:lpstr>Rozhlédni se</vt:lpstr>
      <vt:lpstr>Reaguj </vt:lpstr>
      <vt:lpstr>   Svěřenci (neúčastní se záchrany = úkol vedoucího)                                             Maslowova pyramida potřeb </vt:lpstr>
      <vt:lpstr>Vlastní záchrana</vt:lpstr>
      <vt:lpstr>Házečka</vt:lpstr>
      <vt:lpstr>Použití házečky</vt:lpstr>
      <vt:lpstr>Upoutaný zachránce</vt:lpstr>
      <vt:lpstr>Upoutaný zachránce</vt:lpstr>
      <vt:lpstr>Zaklínění</vt:lpstr>
      <vt:lpstr>Zaklínění</vt:lpstr>
      <vt:lpstr>    Prevence úrazů </vt:lpstr>
      <vt:lpstr>Další postup = 1. pomoc</vt:lpstr>
      <vt:lpstr>                                                                                                                             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Bily</dc:creator>
  <cp:lastModifiedBy>Stanislav Ježek</cp:lastModifiedBy>
  <cp:revision>41</cp:revision>
  <dcterms:created xsi:type="dcterms:W3CDTF">2014-11-19T09:31:21Z</dcterms:created>
  <dcterms:modified xsi:type="dcterms:W3CDTF">2019-05-16T16:22:02Z</dcterms:modified>
</cp:coreProperties>
</file>