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E3DB-8A0A-4676-B456-86349818A300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9099-9301-4BD7-8936-5B38E1966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0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E3DB-8A0A-4676-B456-86349818A300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9099-9301-4BD7-8936-5B38E1966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25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E3DB-8A0A-4676-B456-86349818A300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9099-9301-4BD7-8936-5B38E1966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85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E3DB-8A0A-4676-B456-86349818A300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9099-9301-4BD7-8936-5B38E1966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22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E3DB-8A0A-4676-B456-86349818A300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9099-9301-4BD7-8936-5B38E1966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64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E3DB-8A0A-4676-B456-86349818A300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9099-9301-4BD7-8936-5B38E1966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94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E3DB-8A0A-4676-B456-86349818A300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9099-9301-4BD7-8936-5B38E1966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64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E3DB-8A0A-4676-B456-86349818A300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9099-9301-4BD7-8936-5B38E1966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62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E3DB-8A0A-4676-B456-86349818A300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9099-9301-4BD7-8936-5B38E1966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07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E3DB-8A0A-4676-B456-86349818A300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9099-9301-4BD7-8936-5B38E1966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869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E3DB-8A0A-4676-B456-86349818A300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E9099-9301-4BD7-8936-5B38E1966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79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9E3DB-8A0A-4676-B456-86349818A300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E9099-9301-4BD7-8936-5B38E1966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69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esk.cz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hej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ort.idnes.cz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ort.idnes.cz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Regenerace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Školení trenérů 2018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algn="r"/>
            <a:r>
              <a:rPr lang="cs-CZ" sz="1300" dirty="0" smtClean="0">
                <a:solidFill>
                  <a:schemeClr val="tx1"/>
                </a:solidFill>
              </a:rPr>
              <a:t>Foto: www.kb5.cz</a:t>
            </a:r>
            <a:endParaRPr lang="cs-CZ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897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Masáže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Snížení svalového tonu. </a:t>
            </a:r>
          </a:p>
          <a:p>
            <a:r>
              <a:rPr lang="cs-CZ" dirty="0" smtClean="0"/>
              <a:t>Snížení bolestivosti. </a:t>
            </a:r>
          </a:p>
          <a:p>
            <a:r>
              <a:rPr lang="cs-CZ" dirty="0" smtClean="0"/>
              <a:t>Zlepšení činnosti tkání (odplavení metabolitů, zvýšení toku lymfy).</a:t>
            </a:r>
          </a:p>
          <a:p>
            <a:r>
              <a:rPr lang="cs-CZ" dirty="0" smtClean="0"/>
              <a:t>Zlepšení výživy svalů. </a:t>
            </a:r>
          </a:p>
          <a:p>
            <a:r>
              <a:rPr lang="cs-CZ" dirty="0" smtClean="0"/>
              <a:t>Vliv na stav CNS.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593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Strečing</a:t>
            </a:r>
            <a:r>
              <a:rPr lang="cs-CZ" dirty="0" smtClean="0"/>
              <a:t> a relaxace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Aktivní </a:t>
            </a:r>
          </a:p>
          <a:p>
            <a:r>
              <a:rPr lang="cs-CZ" dirty="0" smtClean="0"/>
              <a:t>Pasivní (s dopomocí, gravitace apod.) </a:t>
            </a:r>
          </a:p>
          <a:p>
            <a:pPr marL="0" indent="0">
              <a:buNone/>
            </a:pPr>
            <a:r>
              <a:rPr lang="cs-CZ" b="1" dirty="0" smtClean="0"/>
              <a:t>Zásady: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Teplota</a:t>
            </a:r>
          </a:p>
          <a:p>
            <a:pPr>
              <a:buFontTx/>
              <a:buChar char="-"/>
            </a:pPr>
            <a:r>
              <a:rPr lang="cs-CZ" dirty="0" smtClean="0"/>
              <a:t>Vzduch</a:t>
            </a:r>
          </a:p>
          <a:p>
            <a:pPr>
              <a:buFontTx/>
              <a:buChar char="-"/>
            </a:pPr>
            <a:r>
              <a:rPr lang="cs-CZ" dirty="0" smtClean="0"/>
              <a:t>Zahřátí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Délka protažení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Večer, déle po zátěži </a:t>
            </a:r>
          </a:p>
          <a:p>
            <a:pPr>
              <a:buFontTx/>
              <a:buChar char="-"/>
            </a:pPr>
            <a:r>
              <a:rPr lang="cs-CZ" dirty="0" smtClean="0"/>
              <a:t>Nepřejedený apod. </a:t>
            </a:r>
            <a:endParaRPr lang="cs-CZ" dirty="0" smtClean="0"/>
          </a:p>
          <a:p>
            <a:pPr marL="0" indent="0" algn="r">
              <a:buNone/>
            </a:pPr>
            <a:r>
              <a:rPr lang="cs-CZ" sz="1400" dirty="0" smtClean="0"/>
              <a:t>Foto: cz.depositphotos.com; by </a:t>
            </a:r>
            <a:r>
              <a:rPr lang="cs-CZ" sz="1400" dirty="0" err="1" smtClean="0"/>
              <a:t>huhulin</a:t>
            </a:r>
            <a:r>
              <a:rPr lang="cs-CZ" sz="1400" dirty="0" smtClean="0"/>
              <a:t> (2014)</a:t>
            </a:r>
            <a:endParaRPr lang="cs-CZ" sz="15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88550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Kvalitní a dobrá strava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Dostatek komplexních sacharidů. </a:t>
            </a:r>
          </a:p>
          <a:p>
            <a:r>
              <a:rPr lang="cs-CZ" dirty="0" smtClean="0"/>
              <a:t>Ovoce, zelenina, kysané mléčné výrobky, vývar. </a:t>
            </a:r>
          </a:p>
          <a:p>
            <a:r>
              <a:rPr lang="cs-CZ" dirty="0" smtClean="0"/>
              <a:t>Proteiny 1,5g/kg. </a:t>
            </a:r>
            <a:endParaRPr lang="cs-CZ" dirty="0" smtClean="0"/>
          </a:p>
          <a:p>
            <a:r>
              <a:rPr lang="cs-CZ" dirty="0" smtClean="0"/>
              <a:t>Pravidelnost stravování. </a:t>
            </a:r>
          </a:p>
          <a:p>
            <a:r>
              <a:rPr lang="cs-CZ" dirty="0" smtClean="0"/>
              <a:t>Pořádné jídlo.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861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pro sportovce lepší?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r">
              <a:buNone/>
            </a:pPr>
            <a:r>
              <a:rPr lang="cs-CZ" sz="2000" dirty="0" smtClean="0"/>
              <a:t>Foto: </a:t>
            </a:r>
            <a:r>
              <a:rPr lang="cs-CZ" sz="2000" dirty="0" smtClean="0">
                <a:hlinkClick r:id="rId3"/>
              </a:rPr>
              <a:t>www.blesk.cz</a:t>
            </a:r>
            <a:r>
              <a:rPr lang="cs-CZ" sz="2000" dirty="0" smtClean="0"/>
              <a:t>, </a:t>
            </a:r>
            <a:r>
              <a:rPr lang="cs-CZ" sz="2000" dirty="0" err="1" smtClean="0"/>
              <a:t>ula</a:t>
            </a:r>
            <a:r>
              <a:rPr lang="cs-CZ" sz="2000" dirty="0"/>
              <a:t> </a:t>
            </a:r>
            <a:r>
              <a:rPr lang="cs-CZ" sz="2000" dirty="0" smtClean="0"/>
              <a:t>2016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5971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 tohle nevhodné jídlo?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r">
              <a:buNone/>
            </a:pPr>
            <a:endParaRPr lang="cs-CZ" sz="2000" dirty="0" smtClean="0"/>
          </a:p>
          <a:p>
            <a:pPr marL="0" indent="0" algn="r">
              <a:buNone/>
            </a:pPr>
            <a:r>
              <a:rPr lang="cs-CZ" sz="2000" dirty="0" smtClean="0"/>
              <a:t>Foto: Daniel Beran, </a:t>
            </a:r>
            <a:r>
              <a:rPr lang="cs-CZ" sz="2000" dirty="0" err="1" smtClean="0"/>
              <a:t>Mafra</a:t>
            </a:r>
            <a:r>
              <a:rPr lang="cs-CZ" sz="2000" dirty="0" smtClean="0"/>
              <a:t>; zpravy.idnes.cz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21402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Spánek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Nejdůležitější regenerační prostředek. </a:t>
            </a:r>
          </a:p>
          <a:p>
            <a:r>
              <a:rPr lang="cs-CZ" dirty="0" smtClean="0"/>
              <a:t>Pro mládež 7,5 a více hodin. </a:t>
            </a:r>
          </a:p>
          <a:p>
            <a:r>
              <a:rPr lang="cs-CZ" dirty="0" smtClean="0"/>
              <a:t>Spánková hygiena: </a:t>
            </a:r>
          </a:p>
          <a:p>
            <a:pPr>
              <a:buFontTx/>
              <a:buChar char="-"/>
            </a:pPr>
            <a:r>
              <a:rPr lang="cs-CZ" dirty="0" smtClean="0"/>
              <a:t>Dobře větraná místnost</a:t>
            </a:r>
          </a:p>
          <a:p>
            <a:pPr>
              <a:buFontTx/>
              <a:buChar char="-"/>
            </a:pPr>
            <a:r>
              <a:rPr lang="cs-CZ" dirty="0" smtClean="0"/>
              <a:t>Tma</a:t>
            </a:r>
          </a:p>
          <a:p>
            <a:pPr>
              <a:buFontTx/>
              <a:buChar char="-"/>
            </a:pPr>
            <a:r>
              <a:rPr lang="cs-CZ" dirty="0" smtClean="0"/>
              <a:t>Klid</a:t>
            </a:r>
          </a:p>
          <a:p>
            <a:pPr>
              <a:buFontTx/>
              <a:buChar char="-"/>
            </a:pPr>
            <a:r>
              <a:rPr lang="cs-CZ" dirty="0" smtClean="0"/>
              <a:t>Minimum elektroniky v okolí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396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Optimální regenerace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Kombinace výše uvedeného. </a:t>
            </a:r>
          </a:p>
          <a:p>
            <a:r>
              <a:rPr lang="cs-CZ" dirty="0" err="1" smtClean="0"/>
              <a:t>Time</a:t>
            </a:r>
            <a:r>
              <a:rPr lang="cs-CZ" dirty="0"/>
              <a:t> </a:t>
            </a:r>
            <a:r>
              <a:rPr lang="cs-CZ" dirty="0" smtClean="0"/>
              <a:t>– management. </a:t>
            </a:r>
          </a:p>
          <a:p>
            <a:r>
              <a:rPr lang="cs-CZ" dirty="0" smtClean="0"/>
              <a:t>Nezapomínat na aktivní odpočinek – lehká, ale déletrvající aerobní aktivita. </a:t>
            </a:r>
          </a:p>
          <a:p>
            <a:r>
              <a:rPr lang="cs-CZ" dirty="0" smtClean="0"/>
              <a:t>Dlouhodobější pauzy (hlavní předěly sezóny). </a:t>
            </a:r>
          </a:p>
        </p:txBody>
      </p:sp>
    </p:spTree>
    <p:extLst>
      <p:ext uri="{BB962C8B-B14F-4D97-AF65-F5344CB8AC3E}">
        <p14:creationId xmlns:p14="http://schemas.microsoft.com/office/powerpoint/2010/main" val="195288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Regenerace – co to je?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Plný a pokud možno rychlý návrat tělesných i duševních sil. </a:t>
            </a:r>
          </a:p>
          <a:p>
            <a:r>
              <a:rPr lang="cs-CZ" dirty="0" smtClean="0"/>
              <a:t>Zpětné dosažení rovnováhy, která byla předcházející činností narušena. 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r">
              <a:buNone/>
            </a:pPr>
            <a:r>
              <a:rPr lang="cs-CZ" sz="2000" dirty="0" smtClean="0"/>
              <a:t>Pavlů In Jansa a kol. (2009).</a:t>
            </a:r>
          </a:p>
        </p:txBody>
      </p:sp>
    </p:spTree>
    <p:extLst>
      <p:ext uri="{BB962C8B-B14F-4D97-AF65-F5344CB8AC3E}">
        <p14:creationId xmlns:p14="http://schemas.microsoft.com/office/powerpoint/2010/main" val="346944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/>
              <a:t>Superkompenzace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cs-CZ" sz="2000" dirty="0" smtClean="0"/>
              <a:t>Obrázek: </a:t>
            </a:r>
            <a:r>
              <a:rPr lang="cs-CZ" sz="2000" dirty="0" smtClean="0">
                <a:hlinkClick r:id="rId3"/>
              </a:rPr>
              <a:t>www.behej.com</a:t>
            </a:r>
            <a:r>
              <a:rPr lang="cs-CZ" sz="2000" dirty="0" smtClean="0"/>
              <a:t>, trénink podle Z. Smutného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0401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Regenerace - význam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aktivní proces je stejně významná jako trénink sám. </a:t>
            </a:r>
          </a:p>
          <a:p>
            <a:r>
              <a:rPr lang="cs-CZ" dirty="0" smtClean="0"/>
              <a:t>Vhodně dávkovaná zátěž a regenerace umožňuje časnější nové zatížení. </a:t>
            </a:r>
          </a:p>
          <a:p>
            <a:r>
              <a:rPr lang="cs-CZ" dirty="0" smtClean="0"/>
              <a:t>Nejdůležitější tréninkové změny se odehrávají ve fázi regenerace. </a:t>
            </a:r>
          </a:p>
          <a:p>
            <a:r>
              <a:rPr lang="cs-CZ" dirty="0" smtClean="0"/>
              <a:t>Jedná se INTEGRÁLNÍ SOUČÁST TRÉNINKU.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8213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Superkompenzace</a:t>
            </a:r>
            <a:r>
              <a:rPr lang="cs-CZ" dirty="0" smtClean="0"/>
              <a:t> - Synek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"Základem naší společné práce s Ondrou je takzvaná </a:t>
            </a:r>
            <a:r>
              <a:rPr lang="cs-CZ" dirty="0" err="1"/>
              <a:t>superkompenzační</a:t>
            </a:r>
            <a:r>
              <a:rPr lang="cs-CZ" dirty="0"/>
              <a:t> křivka," říká Doleček.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"Ta vychází ze základního běhu světa, že nelze být pořád nahoře, vše se pohybuje v křivkách." A tak se často snaží cíleně závodníka "srazit na kolena", aby se vzápětí jeho tělo vyšvihlo </a:t>
            </a:r>
            <a:r>
              <a:rPr lang="cs-CZ" dirty="0" smtClean="0"/>
              <a:t>nahoru. </a:t>
            </a:r>
          </a:p>
          <a:p>
            <a:pPr marL="0" indent="0" algn="r">
              <a:buNone/>
            </a:pPr>
            <a:r>
              <a:rPr lang="cs-CZ" sz="2000" dirty="0" smtClean="0"/>
              <a:t>Text a foto: </a:t>
            </a:r>
            <a:r>
              <a:rPr lang="cs-CZ" sz="2000" dirty="0" smtClean="0">
                <a:hlinkClick r:id="rId3"/>
              </a:rPr>
              <a:t>www.sport.idnes.cz</a:t>
            </a:r>
            <a:r>
              <a:rPr lang="cs-CZ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6530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Superkompenzace</a:t>
            </a:r>
            <a:r>
              <a:rPr lang="cs-CZ" dirty="0" smtClean="0"/>
              <a:t> - Synek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I během velkých šampionátů či olympiád lze proto Synka spatřit, kterak se během tréninku trápí na skifu s "brzdou" neboli gumou, jež obepíná trup lodi, a tak ji pekelně zpomaluje.</a:t>
            </a:r>
          </a:p>
          <a:p>
            <a:pPr marL="0" indent="0">
              <a:buNone/>
            </a:pPr>
            <a:r>
              <a:rPr lang="cs-CZ" dirty="0"/>
              <a:t>Je to podobný systém, jako třeba někdejší pověstné hokejové tréninky sovětské sborné v olověných vestách – když pak sportovec zátěž odhodí, získává pocit, že "létá</a:t>
            </a:r>
            <a:r>
              <a:rPr lang="cs-CZ" dirty="0" smtClean="0"/>
              <a:t>".</a:t>
            </a:r>
          </a:p>
          <a:p>
            <a:pPr marL="0" indent="0" algn="r">
              <a:buNone/>
            </a:pPr>
            <a:r>
              <a:rPr lang="cs-CZ" sz="2000" dirty="0" smtClean="0"/>
              <a:t>Text a foto: </a:t>
            </a:r>
            <a:r>
              <a:rPr lang="cs-CZ" sz="2000" dirty="0" smtClean="0">
                <a:hlinkClick r:id="rId3"/>
              </a:rPr>
              <a:t>www.sport.idnes.cz</a:t>
            </a:r>
            <a:r>
              <a:rPr lang="cs-CZ" sz="2000" dirty="0" smtClean="0"/>
              <a:t> </a:t>
            </a:r>
          </a:p>
          <a:p>
            <a:pPr marL="0" indent="0" algn="r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2530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v regeneraci postupovat (bezprostředně po tréninku)?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Intenzivní tréninkový den, intenzivní trénink: </a:t>
            </a:r>
          </a:p>
          <a:p>
            <a:pPr>
              <a:buFontTx/>
              <a:buChar char="-"/>
            </a:pPr>
            <a:r>
              <a:rPr lang="cs-CZ" dirty="0" smtClean="0"/>
              <a:t>Navodit regenerační proces ihned po tréninku (trénink zhodnotit, vydýchat, lehce protáhnout, sportovci by měli jít z tréninku uvolnění a nepřenášet si napětí do další činnosti). </a:t>
            </a:r>
          </a:p>
          <a:p>
            <a:pPr>
              <a:buFontTx/>
              <a:buChar char="-"/>
            </a:pPr>
            <a:r>
              <a:rPr lang="cs-CZ" dirty="0" smtClean="0"/>
              <a:t>Doplnit vodu a sacharidy (</a:t>
            </a:r>
            <a:r>
              <a:rPr lang="cs-CZ" dirty="0" err="1" smtClean="0"/>
              <a:t>gainer</a:t>
            </a:r>
            <a:r>
              <a:rPr lang="cs-CZ" dirty="0" smtClean="0"/>
              <a:t>), případně po posilovně aminokyseliny.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261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Zotavení ponořením do studené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Pozitivní vliv na snížení vnímání svalové bolesti. </a:t>
            </a:r>
          </a:p>
          <a:p>
            <a:pPr>
              <a:buFontTx/>
              <a:buChar char="-"/>
            </a:pPr>
            <a:r>
              <a:rPr lang="cs-CZ" dirty="0" smtClean="0"/>
              <a:t>Rychlejší je zotavení při výkonech do vyčerpání. Dále při výkonech, kde dochází k vysoké acidóze. </a:t>
            </a:r>
          </a:p>
          <a:p>
            <a:pPr>
              <a:buFontTx/>
              <a:buChar char="-"/>
            </a:pPr>
            <a:r>
              <a:rPr lang="cs-CZ" dirty="0" smtClean="0"/>
              <a:t>Parasympatická </a:t>
            </a:r>
            <a:r>
              <a:rPr lang="cs-CZ" dirty="0" err="1" smtClean="0"/>
              <a:t>pozátěžová</a:t>
            </a:r>
            <a:r>
              <a:rPr lang="cs-CZ" dirty="0" smtClean="0"/>
              <a:t> reaktivace.</a:t>
            </a:r>
          </a:p>
          <a:p>
            <a:pPr>
              <a:buFontTx/>
              <a:buChar char="-"/>
            </a:pPr>
            <a:r>
              <a:rPr lang="cs-CZ" dirty="0" smtClean="0"/>
              <a:t>Aplikovat rychle po tréninku.  </a:t>
            </a:r>
            <a:endParaRPr lang="cs-CZ" dirty="0"/>
          </a:p>
          <a:p>
            <a:pPr marL="0" indent="0" algn="r">
              <a:buNone/>
            </a:pPr>
            <a:r>
              <a:rPr lang="cs-CZ" sz="2000" dirty="0" err="1" smtClean="0"/>
              <a:t>Kodejška</a:t>
            </a:r>
            <a:r>
              <a:rPr lang="cs-CZ" sz="2000" dirty="0" smtClean="0"/>
              <a:t> &amp; Baláš (2016)</a:t>
            </a:r>
          </a:p>
          <a:p>
            <a:pPr marL="0" indent="0" algn="r">
              <a:buNone/>
            </a:pPr>
            <a:r>
              <a:rPr lang="cs-CZ" sz="2000" dirty="0" smtClean="0"/>
              <a:t>Foto: www.isport.cz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5203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Sauna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Vynikající po zimních trénincích. </a:t>
            </a:r>
          </a:p>
          <a:p>
            <a:r>
              <a:rPr lang="cs-CZ" dirty="0" smtClean="0"/>
              <a:t>Zvýšené prokrvení a prohřátí. </a:t>
            </a:r>
          </a:p>
          <a:p>
            <a:r>
              <a:rPr lang="cs-CZ" dirty="0" smtClean="0"/>
              <a:t>Pozitivní efekt na regenerační procesy především při dlouhodobém zařazování. </a:t>
            </a:r>
          </a:p>
          <a:p>
            <a:r>
              <a:rPr lang="cs-CZ" dirty="0" smtClean="0"/>
              <a:t>Relaxace (sekrece serotoninu), následný lepší spánek. </a:t>
            </a:r>
          </a:p>
          <a:p>
            <a:r>
              <a:rPr lang="cs-CZ" dirty="0" smtClean="0"/>
              <a:t>Zlepšení látkové výměny. </a:t>
            </a:r>
          </a:p>
          <a:p>
            <a:pPr marL="0" indent="0" algn="r">
              <a:buNone/>
            </a:pPr>
            <a:r>
              <a:rPr lang="cs-CZ" sz="2000" dirty="0" smtClean="0"/>
              <a:t>Pavlů In Jansa a kol. (2009)</a:t>
            </a:r>
          </a:p>
          <a:p>
            <a:pPr marL="0" indent="0" algn="r">
              <a:buNone/>
            </a:pPr>
            <a:r>
              <a:rPr lang="cs-CZ" sz="2000" dirty="0" smtClean="0"/>
              <a:t>Foto: www.almostheaven.com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740446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550</Words>
  <Application>Microsoft Office PowerPoint</Application>
  <PresentationFormat>Předvádění na obrazovce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Regenerace</vt:lpstr>
      <vt:lpstr>Regenerace – co to je? </vt:lpstr>
      <vt:lpstr>Superkompenzace</vt:lpstr>
      <vt:lpstr>Regenerace - význam</vt:lpstr>
      <vt:lpstr>Superkompenzace - Synek</vt:lpstr>
      <vt:lpstr>Superkompenzace - Synek</vt:lpstr>
      <vt:lpstr>Jak v regeneraci postupovat (bezprostředně po tréninku)?</vt:lpstr>
      <vt:lpstr>Zotavení ponořením do studené vody</vt:lpstr>
      <vt:lpstr>Sauna</vt:lpstr>
      <vt:lpstr>Masáže </vt:lpstr>
      <vt:lpstr>Strečing a relaxace</vt:lpstr>
      <vt:lpstr>Kvalitní a dobrá strava</vt:lpstr>
      <vt:lpstr>Co je pro sportovce lepší?</vt:lpstr>
      <vt:lpstr>Je tohle nevhodné jídlo?</vt:lpstr>
      <vt:lpstr>Spánek</vt:lpstr>
      <vt:lpstr>Optimální regenerace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Regenerace</dc:title>
  <dc:creator>jan.busta</dc:creator>
  <cp:lastModifiedBy>jan.busta</cp:lastModifiedBy>
  <cp:revision>9</cp:revision>
  <dcterms:created xsi:type="dcterms:W3CDTF">2018-10-22T08:17:45Z</dcterms:created>
  <dcterms:modified xsi:type="dcterms:W3CDTF">2018-10-23T07:50:28Z</dcterms:modified>
</cp:coreProperties>
</file>