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5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2A6EA-FFBA-47CE-A454-F2EC306E4C90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BDFA7-2828-4852-A588-BB94ECFCF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85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553575" y="-6470650"/>
            <a:ext cx="19107150" cy="14331950"/>
          </a:xfrm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2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7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FA96-E69B-4817-B8F5-4AAF7451D919}" type="datetime1">
              <a:rPr lang="en-GB" smtClean="0"/>
              <a:t>24/10/2018</a:t>
            </a:fld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Jose Perurena</a:t>
            </a: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A1B1-90EC-4816-A59E-5C6A67A3A1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2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3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9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11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74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0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27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FD34-F750-4DD4-B27C-14529822DBB7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C87A-681B-4027-B1A0-06740E4A4D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9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uenatoli@gmail.com" TargetMode="External"/><Relationship Id="rId2" Type="http://schemas.openxmlformats.org/officeDocument/2006/relationships/hyperlink" Target="mailto:jmprono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lenka@slalomtroja.cz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athias.gerard@gmail.com" TargetMode="External"/><Relationship Id="rId7" Type="http://schemas.openxmlformats.org/officeDocument/2006/relationships/hyperlink" Target="mailto:nikolasblkajak@gmail.com" TargetMode="External"/><Relationship Id="rId2" Type="http://schemas.openxmlformats.org/officeDocument/2006/relationships/hyperlink" Target="mailto:tomislavcanoe@yahoo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anuela.gawehn@t-online.de" TargetMode="External"/><Relationship Id="rId5" Type="http://schemas.openxmlformats.org/officeDocument/2006/relationships/hyperlink" Target="mailto:jakob.marusic@kajak-zveza.si" TargetMode="External"/><Relationship Id="rId4" Type="http://schemas.openxmlformats.org/officeDocument/2006/relationships/hyperlink" Target="mailto:peter.schofield@hp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Mezinárodní kanoistická federace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cs-CZ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Canoe</a:t>
            </a:r>
            <a:r>
              <a:rPr lang="cs-CZ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</a:t>
            </a:r>
            <a:endParaRPr lang="cs-CZ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16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Grp="1" noChangeArrowheads="1"/>
          </p:cNvSpPr>
          <p:nvPr>
            <p:ph type="title"/>
          </p:nvPr>
        </p:nvSpPr>
        <p:spPr>
          <a:xfrm>
            <a:off x="1403648" y="44624"/>
            <a:ext cx="7681664" cy="517451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 of the customers: NFs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280756" y="890587"/>
            <a:ext cx="85344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280756" y="1881187"/>
            <a:ext cx="2514600" cy="148341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en-US" sz="1600" dirty="0">
                <a:solidFill>
                  <a:srgbClr val="080808"/>
                </a:solidFill>
                <a:latin typeface="Trebuchet MS" pitchFamily="34" charset="0"/>
              </a:rPr>
              <a:t>Special Programmes: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Educational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Program: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Coachs</a:t>
            </a:r>
          </a:p>
          <a:p>
            <a:pPr lvl="1">
              <a:spcBef>
                <a:spcPts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  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Doping Control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1" name="Text Box 16"/>
          <p:cNvSpPr txBox="1">
            <a:spLocks noChangeArrowheads="1"/>
          </p:cNvSpPr>
          <p:nvPr/>
        </p:nvSpPr>
        <p:spPr bwMode="auto">
          <a:xfrm>
            <a:off x="3100156" y="1881187"/>
            <a:ext cx="2514600" cy="1729641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Competitions: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World Champs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World Cups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Multi Sport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Events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     Continental Games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280756" y="1423987"/>
            <a:ext cx="85344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Administrative support and Communication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172816" y="3603820"/>
            <a:ext cx="2682875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Development and Support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6062027" y="1881187"/>
            <a:ext cx="2673350" cy="1360488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Service for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Federations: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Athletes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Special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Development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Training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Camps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4107" name="Text Box 22"/>
          <p:cNvSpPr txBox="1">
            <a:spLocks noChangeArrowheads="1"/>
          </p:cNvSpPr>
          <p:nvPr/>
        </p:nvSpPr>
        <p:spPr bwMode="auto">
          <a:xfrm>
            <a:off x="247834" y="4651117"/>
            <a:ext cx="85344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Basis, Member Federations (NFs)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990340" y="3349174"/>
            <a:ext cx="2816724" cy="113133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Serving the Database, Web: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Officials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Athletes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- Federations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4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3" grpId="0" animBg="1"/>
      <p:bldP spid="4106" grpId="0" animBg="1"/>
      <p:bldP spid="4107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404664"/>
          </a:xfrm>
        </p:spPr>
        <p:txBody>
          <a:bodyPr anchorCtr="0">
            <a:normAutofit fontScale="90000"/>
          </a:bodyPr>
          <a:lstStyle/>
          <a:p>
            <a:pPr algn="l" eaLnBrk="1" hangingPunct="1">
              <a:defRPr/>
            </a:pP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Olympic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Movement</a:t>
            </a:r>
            <a:endParaRPr lang="es-ES" sz="28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23" name="Text Box 9"/>
          <p:cNvSpPr txBox="1">
            <a:spLocks noChangeArrowheads="1"/>
          </p:cNvSpPr>
          <p:nvPr/>
        </p:nvSpPr>
        <p:spPr bwMode="auto">
          <a:xfrm>
            <a:off x="300038" y="890621"/>
            <a:ext cx="85344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300038" y="1460419"/>
            <a:ext cx="8534400" cy="32067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International Relations / Olympic Movement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376238" y="1916146"/>
            <a:ext cx="1675482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IOC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5652120" y="1901210"/>
            <a:ext cx="144016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IWGA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923928" y="1914558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Others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7234238" y="1946895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WADA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392814" y="2414528"/>
            <a:ext cx="1675482" cy="218758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Canoe Sprint Canoe Slalom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Youth Games 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Protocol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Continental Games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Regional Games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5652120" y="2441713"/>
            <a:ext cx="1529110" cy="550863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Canoe Polo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Marathon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2195736" y="2431777"/>
            <a:ext cx="1600200" cy="2677656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Rio 2016</a:t>
            </a:r>
            <a:endParaRPr lang="cs-CZ" sz="1600" dirty="0" smtClean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cs-CZ" sz="1600" dirty="0" smtClean="0">
                <a:solidFill>
                  <a:srgbClr val="080808"/>
                </a:solidFill>
                <a:latin typeface="Trebuchet MS" pitchFamily="34" charset="0"/>
              </a:rPr>
              <a:t>Tokio 2020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Youth Games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Continental Games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Candidature Procedures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ORIS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7234238" y="2431777"/>
            <a:ext cx="1600200" cy="67310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NADOs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Laboratories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3923928" y="2431777"/>
            <a:ext cx="1600200" cy="23820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ASOIF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SPORTACCORD</a:t>
            </a:r>
          </a:p>
          <a:p>
            <a:pPr algn="ctr">
              <a:spcBef>
                <a:spcPct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Commonwealth</a:t>
            </a:r>
          </a:p>
          <a:p>
            <a:pPr algn="ctr">
              <a:spcBef>
                <a:spcPct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FISU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IMGA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AIPS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NOCs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IFs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IPC</a:t>
            </a:r>
          </a:p>
          <a:p>
            <a:pPr algn="ctr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CAS/ICAS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5134" name="Text Box 12"/>
          <p:cNvSpPr txBox="1">
            <a:spLocks noChangeArrowheads="1"/>
          </p:cNvSpPr>
          <p:nvPr/>
        </p:nvSpPr>
        <p:spPr bwMode="auto">
          <a:xfrm>
            <a:off x="2195736" y="1914559"/>
            <a:ext cx="1600200" cy="32067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OCOG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37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>
          <a:xfrm>
            <a:off x="1835696" y="76185"/>
            <a:ext cx="6336704" cy="400487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rgbClr val="080808"/>
                </a:solidFill>
                <a:miter lim="800000"/>
                <a:headEnd/>
                <a:tailEnd/>
              </a14:hiddenLine>
            </a:ext>
          </a:extLst>
        </p:spPr>
        <p:txBody>
          <a:bodyPr anchorCtr="0">
            <a:normAutofit fontScale="90000"/>
          </a:bodyPr>
          <a:lstStyle/>
          <a:p>
            <a:pPr algn="l" eaLnBrk="1" hangingPunct="1">
              <a:defRPr/>
            </a:pP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r>
              <a:rPr lang="es-ES" sz="2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s-ES" sz="2800" b="1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Internal</a:t>
            </a:r>
            <a:endParaRPr lang="es-ES" sz="2800" b="1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588640" y="1741133"/>
            <a:ext cx="7620000" cy="377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3843015" y="839780"/>
            <a:ext cx="1600200" cy="55027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President</a:t>
            </a:r>
          </a:p>
          <a:p>
            <a:pPr algn="ctr">
              <a:spcBef>
                <a:spcPts val="0"/>
              </a:spcBef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Office 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588640" y="2350733"/>
            <a:ext cx="1391642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Executive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Committee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2267744" y="2368196"/>
            <a:ext cx="2232818" cy="292387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Technical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Standing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Committees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     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Flatwater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Slalom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Wildwater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Marathon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Canoe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Polo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Ocean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Kayak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/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</a:t>
            </a:r>
            <a:r>
              <a:rPr lang="de-DE" sz="1600" dirty="0" err="1">
                <a:solidFill>
                  <a:srgbClr val="080808"/>
                </a:solidFill>
                <a:latin typeface="Trebuchet MS" pitchFamily="34" charset="0"/>
              </a:rPr>
              <a:t>Dragonboat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Freestyle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6151" name="Text Box 15"/>
          <p:cNvSpPr txBox="1">
            <a:spLocks noChangeArrowheads="1"/>
          </p:cNvSpPr>
          <p:nvPr/>
        </p:nvSpPr>
        <p:spPr bwMode="auto">
          <a:xfrm>
            <a:off x="4932908" y="2368196"/>
            <a:ext cx="3275732" cy="144655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Other Standing Committees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Medical and Antidoping</a:t>
            </a:r>
            <a:br>
              <a:rPr lang="de-DE" sz="1600" dirty="0">
                <a:solidFill>
                  <a:srgbClr val="080808"/>
                </a:solidFill>
                <a:latin typeface="Trebuchet MS" pitchFamily="34" charset="0"/>
              </a:rPr>
            </a:b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Athletes 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Canoeing for All/Paracanoe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4932908" y="4021513"/>
            <a:ext cx="3383508" cy="2185214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Ad-hoc and Special Commissions</a:t>
            </a:r>
          </a:p>
          <a:p>
            <a:pPr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Women</a:t>
            </a: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 	Sport </a:t>
            </a:r>
            <a:endParaRPr lang="de-DE" sz="1600" dirty="0" smtClean="0">
              <a:solidFill>
                <a:srgbClr val="080808"/>
              </a:solidFill>
              <a:latin typeface="Trebuchet MS" pitchFamily="34" charset="0"/>
            </a:endParaRP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Financial</a:t>
            </a:r>
            <a:endParaRPr lang="de-DE" sz="1600" dirty="0">
              <a:solidFill>
                <a:srgbClr val="080808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	Development </a:t>
            </a: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Programme</a:t>
            </a: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FF0000"/>
                </a:solidFill>
                <a:latin typeface="Trebuchet MS" pitchFamily="34" charset="0"/>
              </a:rPr>
              <a:t>Ethic</a:t>
            </a:r>
          </a:p>
          <a:p>
            <a:pPr lvl="1">
              <a:spcBef>
                <a:spcPct val="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FF0000"/>
                </a:solidFill>
                <a:latin typeface="Trebuchet MS" pitchFamily="34" charset="0"/>
              </a:rPr>
              <a:t>Juridical</a:t>
            </a:r>
            <a:endParaRPr lang="en-US" sz="1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601442" y="3636608"/>
            <a:ext cx="1383705" cy="5508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Continental Asociations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89639" y="4270595"/>
            <a:ext cx="1383705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National Federations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01442" y="4930641"/>
            <a:ext cx="1383705" cy="550862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Other </a:t>
            </a:r>
            <a:r>
              <a:rPr lang="de-DE" sz="1600" dirty="0">
                <a:solidFill>
                  <a:srgbClr val="080808"/>
                </a:solidFill>
                <a:latin typeface="Trebuchet MS" pitchFamily="34" charset="0"/>
              </a:rPr>
              <a:t>Asociations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81702" y="2992342"/>
            <a:ext cx="1391642" cy="550279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 dirty="0" smtClean="0">
                <a:solidFill>
                  <a:srgbClr val="080808"/>
                </a:solidFill>
                <a:latin typeface="Trebuchet MS" pitchFamily="34" charset="0"/>
              </a:rPr>
              <a:t>Board of Directors</a:t>
            </a:r>
            <a:endParaRPr lang="en-US" sz="1600" dirty="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18" name="17 Flecha derecha"/>
          <p:cNvSpPr/>
          <p:nvPr/>
        </p:nvSpPr>
        <p:spPr bwMode="auto">
          <a:xfrm rot="16200000" flipV="1">
            <a:off x="4588154" y="1543736"/>
            <a:ext cx="278894" cy="101152"/>
          </a:xfrm>
          <a:prstGeom prst="rightArrow">
            <a:avLst/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18 Flecha derecha"/>
          <p:cNvSpPr/>
          <p:nvPr/>
        </p:nvSpPr>
        <p:spPr bwMode="auto">
          <a:xfrm rot="5400000" flipV="1">
            <a:off x="4391185" y="1493567"/>
            <a:ext cx="310749" cy="103733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35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4" grpId="0" animBg="1"/>
      <p:bldP spid="11" grpId="0" animBg="1"/>
      <p:bldP spid="12" grpId="0" animBg="1"/>
      <p:bldP spid="4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6"/>
          <p:cNvSpPr>
            <a:spLocks noGrp="1" noChangeArrowheads="1"/>
          </p:cNvSpPr>
          <p:nvPr>
            <p:ph type="title"/>
          </p:nvPr>
        </p:nvSpPr>
        <p:spPr>
          <a:xfrm>
            <a:off x="1417638" y="44624"/>
            <a:ext cx="7105650" cy="432048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Requests</a:t>
            </a:r>
            <a:r>
              <a:rPr lang="es-ES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from</a:t>
            </a:r>
            <a:r>
              <a:rPr lang="es-ES" sz="28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Others</a:t>
            </a:r>
            <a:endParaRPr lang="es-ES" sz="28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Text Box 298"/>
          <p:cNvSpPr txBox="1">
            <a:spLocks noChangeArrowheads="1"/>
          </p:cNvSpPr>
          <p:nvPr/>
        </p:nvSpPr>
        <p:spPr bwMode="auto">
          <a:xfrm>
            <a:off x="179388" y="1506538"/>
            <a:ext cx="8343900" cy="37782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2000">
                <a:solidFill>
                  <a:srgbClr val="080808"/>
                </a:solidFill>
                <a:latin typeface="Trebuchet MS" pitchFamily="34" charset="0"/>
              </a:rPr>
              <a:t>ICF Administration</a:t>
            </a:r>
            <a:endParaRPr lang="en-US" sz="20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2" name="Text Box 299"/>
          <p:cNvSpPr txBox="1">
            <a:spLocks noChangeArrowheads="1"/>
          </p:cNvSpPr>
          <p:nvPr/>
        </p:nvSpPr>
        <p:spPr bwMode="auto">
          <a:xfrm>
            <a:off x="560388" y="2573338"/>
            <a:ext cx="1563687" cy="148272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PR &amp; Media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WNPA / News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TV Broadcasting matters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3" name="Text Box 300"/>
          <p:cNvSpPr txBox="1">
            <a:spLocks noChangeArrowheads="1"/>
          </p:cNvSpPr>
          <p:nvPr/>
        </p:nvSpPr>
        <p:spPr bwMode="auto">
          <a:xfrm>
            <a:off x="179388" y="2039938"/>
            <a:ext cx="8343900" cy="320675"/>
          </a:xfrm>
          <a:prstGeom prst="rect">
            <a:avLst/>
          </a:prstGeom>
          <a:noFill/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Communication / Marketing / Juridical / IT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4" name="Text Box 301"/>
          <p:cNvSpPr txBox="1">
            <a:spLocks noChangeArrowheads="1"/>
          </p:cNvSpPr>
          <p:nvPr/>
        </p:nvSpPr>
        <p:spPr bwMode="auto">
          <a:xfrm>
            <a:off x="2389188" y="2573338"/>
            <a:ext cx="2011362" cy="1606550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Marketing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Licensing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Corporate Identity Manual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Sponsoring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5" name="Text Box 302"/>
          <p:cNvSpPr txBox="1">
            <a:spLocks noChangeArrowheads="1"/>
          </p:cNvSpPr>
          <p:nvPr/>
        </p:nvSpPr>
        <p:spPr bwMode="auto">
          <a:xfrm>
            <a:off x="4675188" y="2573338"/>
            <a:ext cx="1563687" cy="1254125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Juridical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Contractual matters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CAS/ICAS</a:t>
            </a:r>
            <a:endParaRPr lang="en-US" sz="1600">
              <a:solidFill>
                <a:srgbClr val="080808"/>
              </a:solidFill>
              <a:latin typeface="Trebuchet MS" pitchFamily="34" charset="0"/>
            </a:endParaRPr>
          </a:p>
        </p:txBody>
      </p:sp>
      <p:sp>
        <p:nvSpPr>
          <p:cNvPr id="7176" name="Text Box 303"/>
          <p:cNvSpPr txBox="1">
            <a:spLocks noChangeArrowheads="1"/>
          </p:cNvSpPr>
          <p:nvPr/>
        </p:nvSpPr>
        <p:spPr bwMode="auto">
          <a:xfrm>
            <a:off x="6732588" y="2573338"/>
            <a:ext cx="1563687" cy="1728787"/>
          </a:xfrm>
          <a:prstGeom prst="rect">
            <a:avLst/>
          </a:prstGeom>
          <a:solidFill>
            <a:srgbClr val="CBC885"/>
          </a:solidFill>
          <a:ln w="19050">
            <a:solidFill>
              <a:srgbClr val="0808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IT Project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Website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Intranet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E-com</a:t>
            </a:r>
          </a:p>
          <a:p>
            <a:pPr algn="ctr">
              <a:spcBef>
                <a:spcPct val="50000"/>
              </a:spcBef>
              <a:buFont typeface="Times New Roman" pitchFamily="18" charset="0"/>
              <a:buNone/>
            </a:pPr>
            <a:r>
              <a:rPr lang="de-DE" sz="1600">
                <a:solidFill>
                  <a:srgbClr val="080808"/>
                </a:solidFill>
                <a:latin typeface="Trebuchet MS" pitchFamily="34" charset="0"/>
              </a:rPr>
              <a:t>Database</a:t>
            </a:r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283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5" grpId="0" animBg="1"/>
      <p:bldP spid="71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32604"/>
              </p:ext>
            </p:extLst>
          </p:nvPr>
        </p:nvGraphicFramePr>
        <p:xfrm>
          <a:off x="107504" y="2132856"/>
          <a:ext cx="4464496" cy="38164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Swimming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3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14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Archery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Athletics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Badminton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8+5 AC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 + 1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Basketball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4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Boxing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1+5AC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Cycling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Equestrian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Fencing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FIFA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Gymnastics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Handball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Hockey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Judo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3+5 AC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M. Pentathlon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Rowing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10+1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Sailing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36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8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28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5610"/>
              </p:ext>
            </p:extLst>
          </p:nvPr>
        </p:nvGraphicFramePr>
        <p:xfrm>
          <a:off x="4716016" y="2132856"/>
          <a:ext cx="4357485" cy="35919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3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Shooting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Table Tennis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Tennis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Taekwondo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Triathlon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r>
                        <a:rPr lang="en-GB" sz="800">
                          <a:effectLst/>
                        </a:rPr>
                        <a:t>Ath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Volleyball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Wrestling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Weightlifting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Biathlon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Bobsleigh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Curling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Ice-Hockey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Luge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Skating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Skiing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71109"/>
              </p:ext>
            </p:extLst>
          </p:nvPr>
        </p:nvGraphicFramePr>
        <p:xfrm>
          <a:off x="107504" y="1721631"/>
          <a:ext cx="4464496" cy="37415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IF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Total Board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ExCo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Members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Committee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648"/>
              </p:ext>
            </p:extLst>
          </p:nvPr>
        </p:nvGraphicFramePr>
        <p:xfrm>
          <a:off x="4716017" y="1700808"/>
          <a:ext cx="4354064" cy="4165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0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IF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Total Board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ExCo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CAs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Members</a:t>
                      </a:r>
                      <a:endParaRPr lang="es-E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Committee</a:t>
                      </a:r>
                      <a:endParaRPr lang="es-E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835696" y="7870"/>
            <a:ext cx="6949774" cy="504056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International Federations Board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575887"/>
              </p:ext>
            </p:extLst>
          </p:nvPr>
        </p:nvGraphicFramePr>
        <p:xfrm>
          <a:off x="2267744" y="620688"/>
          <a:ext cx="4824536" cy="4320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Canoe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30/32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6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9/10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9/10+1Ath</a:t>
                      </a:r>
                      <a:endParaRPr lang="es-E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967303"/>
              </p:ext>
            </p:extLst>
          </p:nvPr>
        </p:nvGraphicFramePr>
        <p:xfrm>
          <a:off x="2411760" y="1124744"/>
          <a:ext cx="4536504" cy="4320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44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Canoe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8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 bwMode="auto">
          <a:xfrm>
            <a:off x="132582" y="1700808"/>
            <a:ext cx="8928992" cy="3528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574554" y="0"/>
            <a:ext cx="8077200" cy="504056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structure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6661" y="1772816"/>
            <a:ext cx="8424936" cy="3775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 smtClean="0"/>
              <a:t>Election Congress: </a:t>
            </a:r>
          </a:p>
          <a:p>
            <a:pPr marL="1028700" lvl="1"/>
            <a:r>
              <a:rPr lang="en-GB" sz="1800" dirty="0" smtClean="0"/>
              <a:t>To </a:t>
            </a:r>
            <a:r>
              <a:rPr lang="en-GB" sz="1800" dirty="0"/>
              <a:t>be held at the end of each Olympic cycle.</a:t>
            </a:r>
            <a:endParaRPr lang="es-ES" sz="1800" dirty="0"/>
          </a:p>
          <a:p>
            <a:pPr marL="1028700" lvl="1"/>
            <a:r>
              <a:rPr lang="en-GB" sz="1800" dirty="0"/>
              <a:t>This would be where all elections were held, eliminating proxy and maintaining the quorum. </a:t>
            </a:r>
            <a:endParaRPr lang="es-ES" sz="1800" dirty="0"/>
          </a:p>
          <a:p>
            <a:pPr marL="1028700" lvl="1"/>
            <a:r>
              <a:rPr lang="en-GB" sz="1800" dirty="0" smtClean="0"/>
              <a:t>For </a:t>
            </a:r>
            <a:r>
              <a:rPr lang="en-GB" sz="1800" dirty="0"/>
              <a:t>changing </a:t>
            </a:r>
            <a:r>
              <a:rPr lang="en-GB" sz="1800" b="1" dirty="0" smtClean="0"/>
              <a:t>Status, General Rules</a:t>
            </a:r>
            <a:r>
              <a:rPr lang="en-GB" sz="1800" dirty="0" smtClean="0"/>
              <a:t> </a:t>
            </a:r>
            <a:r>
              <a:rPr lang="en-GB" sz="1800" dirty="0"/>
              <a:t>and </a:t>
            </a:r>
            <a:r>
              <a:rPr lang="en-GB" sz="1800" b="1" dirty="0" smtClean="0"/>
              <a:t>Elections</a:t>
            </a:r>
            <a:r>
              <a:rPr lang="en-GB" sz="1800" dirty="0" smtClean="0"/>
              <a:t>.</a:t>
            </a:r>
          </a:p>
          <a:p>
            <a:pPr>
              <a:buNone/>
            </a:pPr>
            <a:r>
              <a:rPr lang="en-GB" sz="2800" dirty="0" smtClean="0"/>
              <a:t>Technical Changes.</a:t>
            </a:r>
          </a:p>
          <a:p>
            <a:pPr marL="1028700" lvl="1"/>
            <a:r>
              <a:rPr lang="en-GB" sz="1800" dirty="0" smtClean="0"/>
              <a:t>To </a:t>
            </a:r>
            <a:r>
              <a:rPr lang="en-GB" sz="1800" dirty="0"/>
              <a:t>be held between Olympic periods</a:t>
            </a:r>
            <a:r>
              <a:rPr lang="en-GB" sz="1800" dirty="0" smtClean="0"/>
              <a:t>.</a:t>
            </a:r>
          </a:p>
          <a:p>
            <a:pPr marL="1028700" lvl="1"/>
            <a:r>
              <a:rPr lang="en-GB" sz="1800" dirty="0"/>
              <a:t>We will have to change the </a:t>
            </a:r>
            <a:r>
              <a:rPr lang="en-GB" sz="1800" dirty="0" smtClean="0"/>
              <a:t>Quorum</a:t>
            </a:r>
          </a:p>
          <a:p>
            <a:pPr marL="1028700" lvl="1"/>
            <a:r>
              <a:rPr lang="en-GB" sz="1800" dirty="0" smtClean="0"/>
              <a:t>For changing </a:t>
            </a:r>
            <a:r>
              <a:rPr lang="en-GB" sz="1800" b="1" dirty="0" smtClean="0"/>
              <a:t>Technical Rules</a:t>
            </a:r>
            <a:endParaRPr lang="es-ES" sz="1800" b="1" dirty="0"/>
          </a:p>
          <a:p>
            <a:pPr>
              <a:buNone/>
            </a:pPr>
            <a:endParaRPr lang="en-GB" sz="1800" dirty="0" smtClean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26954" y="445582"/>
            <a:ext cx="8077200" cy="1039201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3600" b="1" dirty="0" smtClean="0">
                <a:solidFill>
                  <a:srgbClr val="080808"/>
                </a:solidFill>
              </a:rPr>
              <a:t>Congress</a:t>
            </a:r>
          </a:p>
          <a:p>
            <a:pPr eaLnBrk="1" hangingPunct="1">
              <a:buNone/>
              <a:defRPr/>
            </a:pPr>
            <a:endParaRPr lang="en-GB" sz="1600" b="1" dirty="0">
              <a:solidFill>
                <a:srgbClr val="080808"/>
              </a:solidFill>
            </a:endParaRPr>
          </a:p>
          <a:p>
            <a:pPr eaLnBrk="1" hangingPunct="1">
              <a:buNone/>
              <a:defRPr/>
            </a:pPr>
            <a:r>
              <a:rPr lang="en-GB" sz="2000" b="1" dirty="0" smtClean="0">
                <a:solidFill>
                  <a:srgbClr val="080808"/>
                </a:solidFill>
              </a:rPr>
              <a:t>Initial working hypothesis for the governance of the ICF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idx="10"/>
          </p:nvPr>
        </p:nvSpPr>
        <p:spPr>
          <a:xfrm>
            <a:off x="561395" y="6402646"/>
            <a:ext cx="2130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idx="11"/>
          </p:nvPr>
        </p:nvSpPr>
        <p:spPr>
          <a:xfrm>
            <a:off x="3228395" y="6402646"/>
            <a:ext cx="2892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idx="12"/>
          </p:nvPr>
        </p:nvSpPr>
        <p:spPr>
          <a:xfrm>
            <a:off x="6657395" y="6402646"/>
            <a:ext cx="2130425" cy="473075"/>
          </a:xfrm>
        </p:spPr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84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 bwMode="auto">
          <a:xfrm>
            <a:off x="252398" y="1484784"/>
            <a:ext cx="8784976" cy="39604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449263" rtl="0" eaLnBrk="1" fontAlgn="base" latinLnBrk="0" hangingPunct="1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74554" y="0"/>
            <a:ext cx="8077200" cy="504056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New structure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68422" y="1628800"/>
            <a:ext cx="8352928" cy="4467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800" dirty="0" smtClean="0"/>
              <a:t>Full </a:t>
            </a:r>
            <a:r>
              <a:rPr lang="en-GB" sz="1800" dirty="0"/>
              <a:t>members will include:</a:t>
            </a:r>
            <a:endParaRPr lang="es-ES" sz="1800" dirty="0"/>
          </a:p>
          <a:p>
            <a:pPr marL="1028700" lvl="1"/>
            <a:r>
              <a:rPr lang="en-GB" sz="1800" dirty="0"/>
              <a:t>NFs (these will have the right to vote)</a:t>
            </a:r>
            <a:endParaRPr lang="es-ES" sz="1800" dirty="0"/>
          </a:p>
          <a:p>
            <a:pPr marL="1028700" lvl="1"/>
            <a:r>
              <a:rPr lang="en-GB" sz="1800" dirty="0"/>
              <a:t>The Board of Directors.</a:t>
            </a:r>
            <a:endParaRPr lang="es-ES" sz="1800" dirty="0"/>
          </a:p>
          <a:p>
            <a:pPr marL="1028700" lvl="1"/>
            <a:r>
              <a:rPr lang="en-GB" sz="1800" dirty="0"/>
              <a:t>The Technical Committees (Chairmen and members) </a:t>
            </a:r>
            <a:endParaRPr lang="en-GB" sz="1800" dirty="0" smtClean="0"/>
          </a:p>
          <a:p>
            <a:pPr marL="1028700" lvl="1"/>
            <a:r>
              <a:rPr lang="en-GB" sz="1800" dirty="0" smtClean="0"/>
              <a:t>Commissions</a:t>
            </a:r>
            <a:r>
              <a:rPr lang="en-GB" sz="1800" dirty="0"/>
              <a:t>.</a:t>
            </a:r>
            <a:endParaRPr lang="es-ES" sz="1800" dirty="0"/>
          </a:p>
          <a:p>
            <a:pPr marL="1028700" lvl="1"/>
            <a:r>
              <a:rPr lang="en-GB" sz="1800" dirty="0" smtClean="0"/>
              <a:t>The </a:t>
            </a:r>
            <a:r>
              <a:rPr lang="en-GB" sz="1800" dirty="0"/>
              <a:t>Congress will consist of two parts: </a:t>
            </a:r>
            <a:endParaRPr lang="en-GB" sz="1800" dirty="0" smtClean="0"/>
          </a:p>
          <a:p>
            <a:pPr marL="1428750" lvl="2"/>
            <a:r>
              <a:rPr lang="en-GB" sz="1800" dirty="0" smtClean="0"/>
              <a:t>The </a:t>
            </a:r>
            <a:r>
              <a:rPr lang="en-GB" sz="1800" dirty="0"/>
              <a:t>first will create workshops to debate proposals from the committees and </a:t>
            </a:r>
            <a:r>
              <a:rPr lang="en-GB" sz="1800" dirty="0" smtClean="0"/>
              <a:t>NFs</a:t>
            </a:r>
          </a:p>
          <a:p>
            <a:pPr marL="1428750" lvl="2"/>
            <a:r>
              <a:rPr lang="en-GB" sz="1800" dirty="0" smtClean="0"/>
              <a:t>The </a:t>
            </a:r>
            <a:r>
              <a:rPr lang="en-GB" sz="1800" dirty="0"/>
              <a:t>second will submit the </a:t>
            </a:r>
            <a:r>
              <a:rPr lang="en-GB" sz="1800" dirty="0" smtClean="0"/>
              <a:t>workshops </a:t>
            </a:r>
            <a:r>
              <a:rPr lang="en-GB" sz="1800" dirty="0"/>
              <a:t>conclusions and proposals to the full Congress for discussion and approval. </a:t>
            </a:r>
            <a:endParaRPr lang="en-GB" sz="1800" dirty="0" smtClean="0"/>
          </a:p>
          <a:p>
            <a:pPr marL="1028700" lvl="1"/>
            <a:r>
              <a:rPr lang="en-GB" sz="1800" dirty="0" smtClean="0"/>
              <a:t>We will have to change the Quorum.</a:t>
            </a:r>
          </a:p>
          <a:p>
            <a:pPr marL="1428750" lvl="2"/>
            <a:endParaRPr lang="es-ES" sz="1800" dirty="0"/>
          </a:p>
          <a:p>
            <a:pPr>
              <a:buNone/>
            </a:pPr>
            <a:endParaRPr lang="es-ES" sz="1800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726954" y="517650"/>
            <a:ext cx="8077200" cy="751110"/>
          </a:xfrm>
          <a:prstGeom prst="rect">
            <a:avLst/>
          </a:prstGeom>
        </p:spPr>
        <p:txBody>
          <a:bodyPr anchorCtr="0"/>
          <a:lstStyle>
            <a:lvl1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algn="ctr" defTabSz="449263" rtl="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None/>
              <a:defRPr/>
            </a:pPr>
            <a:r>
              <a:rPr lang="en-GB" sz="2400" b="1" dirty="0" smtClean="0">
                <a:solidFill>
                  <a:srgbClr val="080808"/>
                </a:solidFill>
              </a:rPr>
              <a:t>Technical Congress</a:t>
            </a:r>
          </a:p>
          <a:p>
            <a:pPr eaLnBrk="1" hangingPunct="1">
              <a:buNone/>
              <a:defRPr/>
            </a:pPr>
            <a:r>
              <a:rPr lang="en-GB" sz="2000" dirty="0"/>
              <a:t>To be held </a:t>
            </a:r>
            <a:r>
              <a:rPr lang="en-GB" sz="2000" dirty="0" smtClean="0"/>
              <a:t>between Olympic periods</a:t>
            </a:r>
            <a:endParaRPr lang="en-GB" sz="2000" b="1" dirty="0">
              <a:solidFill>
                <a:srgbClr val="080808"/>
              </a:solidFill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67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Komise 2020 – představí program </a:t>
            </a:r>
            <a:r>
              <a:rPr lang="cs-CZ" smtClean="0"/>
              <a:t>při kongresu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Hlavní teze:</a:t>
            </a:r>
          </a:p>
          <a:p>
            <a:r>
              <a:rPr lang="cs-CZ" dirty="0" smtClean="0"/>
              <a:t>Více „muziky“</a:t>
            </a:r>
          </a:p>
          <a:p>
            <a:r>
              <a:rPr lang="cs-CZ" dirty="0" smtClean="0"/>
              <a:t>Gender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olympic</a:t>
            </a:r>
            <a:r>
              <a:rPr lang="cs-CZ" dirty="0" smtClean="0"/>
              <a:t> </a:t>
            </a:r>
            <a:r>
              <a:rPr lang="cs-CZ" dirty="0" err="1" smtClean="0"/>
              <a:t>innovative</a:t>
            </a:r>
            <a:endParaRPr lang="cs-CZ" dirty="0" smtClean="0"/>
          </a:p>
          <a:p>
            <a:r>
              <a:rPr lang="cs-CZ" dirty="0" err="1" smtClean="0"/>
              <a:t>Legacy</a:t>
            </a:r>
            <a:r>
              <a:rPr lang="cs-CZ" dirty="0" smtClean="0"/>
              <a:t> </a:t>
            </a:r>
            <a:r>
              <a:rPr lang="cs-CZ" dirty="0" err="1" smtClean="0"/>
              <a:t>facilities</a:t>
            </a:r>
            <a:endParaRPr lang="cs-CZ" dirty="0" smtClean="0"/>
          </a:p>
          <a:p>
            <a:r>
              <a:rPr lang="cs-CZ" dirty="0" smtClean="0"/>
              <a:t>Zachovat 16 </a:t>
            </a:r>
            <a:r>
              <a:rPr lang="cs-CZ" dirty="0" err="1" smtClean="0"/>
              <a:t>disciplin</a:t>
            </a:r>
            <a:r>
              <a:rPr lang="cs-CZ" dirty="0" smtClean="0"/>
              <a:t> (6. místo v pořadí sportů) při kvótě 330 atletů (5. místo)</a:t>
            </a:r>
          </a:p>
          <a:p>
            <a:r>
              <a:rPr lang="cs-CZ" dirty="0" smtClean="0"/>
              <a:t>Změna bez emocí, bez osobních zájmů</a:t>
            </a:r>
          </a:p>
          <a:p>
            <a:r>
              <a:rPr lang="cs-CZ" dirty="0" smtClean="0"/>
              <a:t>OH 2024 – 50/50 muži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7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612845"/>
            <a:ext cx="90730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CF </a:t>
            </a:r>
            <a:r>
              <a:rPr lang="cs-CZ" sz="2000" b="1" dirty="0" err="1"/>
              <a:t>Board</a:t>
            </a:r>
            <a:r>
              <a:rPr lang="cs-CZ" sz="2000" b="1" dirty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Directors</a:t>
            </a:r>
            <a:r>
              <a:rPr lang="cs-CZ" sz="2000" b="1" dirty="0"/>
              <a:t> and </a:t>
            </a:r>
            <a:r>
              <a:rPr lang="cs-CZ" sz="2000" b="1" dirty="0" err="1"/>
              <a:t>Executive</a:t>
            </a:r>
            <a:r>
              <a:rPr lang="cs-CZ" sz="2000" b="1" dirty="0"/>
              <a:t> </a:t>
            </a:r>
            <a:r>
              <a:rPr lang="cs-CZ" sz="2000" b="1" dirty="0" err="1"/>
              <a:t>Comittee</a:t>
            </a:r>
            <a:endParaRPr lang="cs-CZ" sz="2000" b="1" dirty="0"/>
          </a:p>
          <a:p>
            <a:r>
              <a:rPr lang="cs-CZ" sz="2000" b="1" dirty="0" smtClean="0"/>
              <a:t>President					</a:t>
            </a:r>
            <a:r>
              <a:rPr lang="cs-CZ" sz="2000" dirty="0" smtClean="0"/>
              <a:t>José </a:t>
            </a:r>
            <a:r>
              <a:rPr lang="cs-CZ" sz="2000" dirty="0" err="1"/>
              <a:t>Perurena</a:t>
            </a:r>
            <a:r>
              <a:rPr lang="cs-CZ" sz="2000" dirty="0"/>
              <a:t> (ESP)</a:t>
            </a:r>
            <a:endParaRPr lang="cs-CZ" sz="2000" b="1" dirty="0" smtClean="0"/>
          </a:p>
          <a:p>
            <a:r>
              <a:rPr lang="cs-CZ" sz="2000" b="1" dirty="0"/>
              <a:t>Vice </a:t>
            </a:r>
            <a:r>
              <a:rPr lang="cs-CZ" sz="2000" b="1" dirty="0" smtClean="0"/>
              <a:t>President					</a:t>
            </a:r>
            <a:r>
              <a:rPr lang="cs-CZ" sz="2000" dirty="0" err="1" smtClean="0"/>
              <a:t>Cecilia</a:t>
            </a:r>
            <a:r>
              <a:rPr lang="cs-CZ" sz="2000" dirty="0" smtClean="0"/>
              <a:t> </a:t>
            </a:r>
            <a:r>
              <a:rPr lang="cs-CZ" sz="2000" dirty="0" err="1" smtClean="0"/>
              <a:t>Farias</a:t>
            </a:r>
            <a:r>
              <a:rPr lang="cs-CZ" sz="2000" dirty="0" smtClean="0"/>
              <a:t> (ARG)</a:t>
            </a:r>
            <a:endParaRPr lang="cs-CZ" sz="2000" b="1" dirty="0" smtClean="0"/>
          </a:p>
          <a:p>
            <a:r>
              <a:rPr lang="cs-CZ" sz="2000" b="1" dirty="0"/>
              <a:t>Vice </a:t>
            </a:r>
            <a:r>
              <a:rPr lang="cs-CZ" sz="2000" b="1" dirty="0" smtClean="0"/>
              <a:t>President					</a:t>
            </a:r>
            <a:r>
              <a:rPr lang="cs-CZ" sz="2000" dirty="0" smtClean="0"/>
              <a:t>Tony </a:t>
            </a:r>
            <a:r>
              <a:rPr lang="cs-CZ" sz="2000" dirty="0" err="1"/>
              <a:t>Estanguet</a:t>
            </a:r>
            <a:r>
              <a:rPr lang="cs-CZ" sz="2000" dirty="0"/>
              <a:t> OLY (FRA</a:t>
            </a:r>
            <a:r>
              <a:rPr lang="cs-CZ" sz="2000" dirty="0" smtClean="0"/>
              <a:t>)</a:t>
            </a:r>
            <a:endParaRPr lang="cs-CZ" sz="2000" b="1" dirty="0"/>
          </a:p>
          <a:p>
            <a:r>
              <a:rPr lang="cs-CZ" sz="2000" b="1" dirty="0"/>
              <a:t>Vice </a:t>
            </a:r>
            <a:r>
              <a:rPr lang="cs-CZ" sz="2000" b="1" dirty="0" smtClean="0"/>
              <a:t>President					</a:t>
            </a:r>
            <a:r>
              <a:rPr lang="cs-CZ" sz="2000" dirty="0" smtClean="0"/>
              <a:t>Thomas </a:t>
            </a:r>
            <a:r>
              <a:rPr lang="cs-CZ" sz="2000" dirty="0" err="1"/>
              <a:t>Konietzko</a:t>
            </a:r>
            <a:r>
              <a:rPr lang="cs-CZ" sz="2000" dirty="0"/>
              <a:t> (GER</a:t>
            </a:r>
            <a:r>
              <a:rPr lang="cs-CZ" sz="2000" dirty="0" smtClean="0"/>
              <a:t>)</a:t>
            </a:r>
            <a:endParaRPr lang="cs-CZ" sz="2000" b="1" dirty="0"/>
          </a:p>
          <a:p>
            <a:r>
              <a:rPr lang="cs-CZ" sz="2000" b="1" dirty="0" err="1" smtClean="0"/>
              <a:t>Treasurer</a:t>
            </a:r>
            <a:r>
              <a:rPr lang="cs-CZ" sz="2000" b="1" dirty="0" smtClean="0"/>
              <a:t>					</a:t>
            </a:r>
            <a:r>
              <a:rPr lang="cs-CZ" sz="2000" dirty="0" smtClean="0"/>
              <a:t>Luciano </a:t>
            </a:r>
            <a:r>
              <a:rPr lang="cs-CZ" sz="2000" dirty="0" err="1"/>
              <a:t>Buonfiglio</a:t>
            </a:r>
            <a:r>
              <a:rPr lang="cs-CZ" sz="2000" dirty="0"/>
              <a:t> (ITA) </a:t>
            </a:r>
            <a:endParaRPr lang="cs-CZ" sz="2000" b="1" dirty="0" smtClean="0"/>
          </a:p>
          <a:p>
            <a:r>
              <a:rPr lang="cs-CZ" sz="2000" b="1" dirty="0" err="1" smtClean="0"/>
              <a:t>Secretary</a:t>
            </a:r>
            <a:r>
              <a:rPr lang="cs-CZ" sz="2000" b="1" dirty="0" smtClean="0"/>
              <a:t> General				</a:t>
            </a:r>
            <a:r>
              <a:rPr lang="cs-CZ" sz="2000" dirty="0" smtClean="0"/>
              <a:t>Simon </a:t>
            </a:r>
            <a:r>
              <a:rPr lang="cs-CZ" sz="2000" dirty="0" err="1"/>
              <a:t>Toulson</a:t>
            </a:r>
            <a:r>
              <a:rPr lang="cs-CZ" sz="2000" dirty="0"/>
              <a:t> (GBR) </a:t>
            </a:r>
            <a:endParaRPr lang="cs-CZ" sz="2000" b="1" dirty="0" smtClean="0"/>
          </a:p>
          <a:p>
            <a:r>
              <a:rPr lang="cs-CZ" sz="2000" b="1" dirty="0" err="1" smtClean="0"/>
              <a:t>Oceania</a:t>
            </a:r>
            <a:r>
              <a:rPr lang="cs-CZ" sz="2000" b="1" dirty="0" smtClean="0"/>
              <a:t> </a:t>
            </a:r>
            <a:r>
              <a:rPr lang="cs-CZ" sz="2000" b="1" dirty="0" err="1"/>
              <a:t>Canoe</a:t>
            </a:r>
            <a:r>
              <a:rPr lang="cs-CZ" sz="2000" b="1" dirty="0"/>
              <a:t> </a:t>
            </a:r>
            <a:r>
              <a:rPr lang="cs-CZ" sz="2000" b="1" dirty="0" err="1"/>
              <a:t>Association</a:t>
            </a:r>
            <a:r>
              <a:rPr lang="cs-CZ" sz="2000" b="1" dirty="0"/>
              <a:t> </a:t>
            </a:r>
            <a:r>
              <a:rPr lang="cs-CZ" sz="2000" b="1" dirty="0" smtClean="0"/>
              <a:t>President		</a:t>
            </a:r>
            <a:r>
              <a:rPr lang="cs-CZ" sz="2000" dirty="0" err="1" smtClean="0"/>
              <a:t>Maree</a:t>
            </a:r>
            <a:r>
              <a:rPr lang="cs-CZ" sz="2000" dirty="0" smtClean="0"/>
              <a:t> </a:t>
            </a:r>
            <a:r>
              <a:rPr lang="cs-CZ" sz="2000" dirty="0" err="1"/>
              <a:t>Burnett</a:t>
            </a:r>
            <a:r>
              <a:rPr lang="cs-CZ" sz="2000" dirty="0"/>
              <a:t>  (NZL)</a:t>
            </a:r>
            <a:endParaRPr lang="cs-CZ" sz="2000" b="1" dirty="0"/>
          </a:p>
          <a:p>
            <a:r>
              <a:rPr lang="cs-CZ" sz="2000" b="1" dirty="0" err="1" smtClean="0"/>
              <a:t>Confederation</a:t>
            </a:r>
            <a:r>
              <a:rPr lang="cs-CZ" sz="2000" b="1" dirty="0" smtClean="0"/>
              <a:t> </a:t>
            </a:r>
            <a:r>
              <a:rPr lang="cs-CZ" sz="2000" b="1" dirty="0" err="1"/>
              <a:t>of</a:t>
            </a:r>
            <a:r>
              <a:rPr lang="cs-CZ" sz="2000" b="1" dirty="0"/>
              <a:t> </a:t>
            </a:r>
            <a:r>
              <a:rPr lang="cs-CZ" sz="2000" b="1" dirty="0" err="1"/>
              <a:t>African</a:t>
            </a:r>
            <a:r>
              <a:rPr lang="cs-CZ" sz="2000" b="1" dirty="0"/>
              <a:t> </a:t>
            </a:r>
            <a:r>
              <a:rPr lang="cs-CZ" sz="2000" b="1" dirty="0" err="1"/>
              <a:t>Canoeing</a:t>
            </a:r>
            <a:r>
              <a:rPr lang="cs-CZ" sz="2000" b="1" dirty="0"/>
              <a:t> </a:t>
            </a:r>
            <a:r>
              <a:rPr lang="cs-CZ" sz="2000" b="1" dirty="0" smtClean="0"/>
              <a:t>President	</a:t>
            </a:r>
            <a:r>
              <a:rPr lang="cs-CZ" sz="2000" dirty="0" err="1" smtClean="0"/>
              <a:t>Joao</a:t>
            </a:r>
            <a:r>
              <a:rPr lang="cs-CZ" sz="2000" dirty="0" smtClean="0"/>
              <a:t> </a:t>
            </a:r>
            <a:r>
              <a:rPr lang="cs-CZ" sz="2000" dirty="0" err="1"/>
              <a:t>Manual</a:t>
            </a:r>
            <a:r>
              <a:rPr lang="cs-CZ" sz="2000" dirty="0"/>
              <a:t> Da </a:t>
            </a:r>
            <a:r>
              <a:rPr lang="cs-CZ" sz="2000" dirty="0" err="1"/>
              <a:t>Costa</a:t>
            </a:r>
            <a:r>
              <a:rPr lang="cs-CZ" sz="2000" dirty="0"/>
              <a:t> </a:t>
            </a:r>
            <a:r>
              <a:rPr lang="cs-CZ" sz="2000" dirty="0" err="1"/>
              <a:t>Alegre</a:t>
            </a:r>
            <a:r>
              <a:rPr lang="cs-CZ" sz="2000" dirty="0"/>
              <a:t> </a:t>
            </a:r>
            <a:r>
              <a:rPr lang="cs-CZ" sz="2000" dirty="0" smtClean="0"/>
              <a:t>						</a:t>
            </a:r>
            <a:r>
              <a:rPr lang="cs-CZ" sz="2000" dirty="0" err="1" smtClean="0"/>
              <a:t>Afonso</a:t>
            </a:r>
            <a:r>
              <a:rPr lang="cs-CZ" sz="2000" dirty="0" smtClean="0"/>
              <a:t> </a:t>
            </a:r>
            <a:r>
              <a:rPr lang="cs-CZ" sz="2000" dirty="0"/>
              <a:t>(STP</a:t>
            </a:r>
            <a:r>
              <a:rPr lang="cs-CZ" sz="2000" b="1" dirty="0"/>
              <a:t>) </a:t>
            </a:r>
          </a:p>
          <a:p>
            <a:r>
              <a:rPr lang="cs-CZ" sz="2000" b="1" dirty="0" err="1" smtClean="0"/>
              <a:t>Asian</a:t>
            </a:r>
            <a:r>
              <a:rPr lang="cs-CZ" sz="2000" b="1" dirty="0" smtClean="0"/>
              <a:t> </a:t>
            </a:r>
            <a:r>
              <a:rPr lang="cs-CZ" sz="2000" b="1" dirty="0" err="1"/>
              <a:t>Canoe</a:t>
            </a:r>
            <a:r>
              <a:rPr lang="cs-CZ" sz="2000" b="1" dirty="0"/>
              <a:t> </a:t>
            </a:r>
            <a:r>
              <a:rPr lang="cs-CZ" sz="2000" b="1" dirty="0" err="1"/>
              <a:t>Confederation</a:t>
            </a:r>
            <a:r>
              <a:rPr lang="cs-CZ" sz="2000" b="1" dirty="0"/>
              <a:t> </a:t>
            </a:r>
            <a:r>
              <a:rPr lang="cs-CZ" sz="2000" b="1" dirty="0" smtClean="0"/>
              <a:t>President		</a:t>
            </a:r>
            <a:r>
              <a:rPr lang="cs-CZ" sz="2000" dirty="0" err="1" smtClean="0"/>
              <a:t>Shoken</a:t>
            </a:r>
            <a:r>
              <a:rPr lang="cs-CZ" sz="2000" dirty="0" smtClean="0"/>
              <a:t> </a:t>
            </a:r>
            <a:r>
              <a:rPr lang="cs-CZ" sz="2000" dirty="0" err="1"/>
              <a:t>Narita</a:t>
            </a:r>
            <a:r>
              <a:rPr lang="cs-CZ" sz="2000" dirty="0"/>
              <a:t> (JPN) </a:t>
            </a:r>
            <a:endParaRPr lang="cs-CZ" sz="2000" b="1" dirty="0"/>
          </a:p>
          <a:p>
            <a:r>
              <a:rPr lang="cs-CZ" sz="2000" b="1" dirty="0" err="1" smtClean="0"/>
              <a:t>European</a:t>
            </a:r>
            <a:r>
              <a:rPr lang="cs-CZ" sz="2000" b="1" dirty="0" smtClean="0"/>
              <a:t> </a:t>
            </a:r>
            <a:r>
              <a:rPr lang="cs-CZ" sz="2000" b="1" dirty="0" err="1"/>
              <a:t>Canoe</a:t>
            </a:r>
            <a:r>
              <a:rPr lang="cs-CZ" sz="2000" b="1" dirty="0"/>
              <a:t> </a:t>
            </a:r>
            <a:r>
              <a:rPr lang="cs-CZ" sz="2000" b="1" dirty="0" err="1"/>
              <a:t>Association</a:t>
            </a:r>
            <a:r>
              <a:rPr lang="cs-CZ" sz="2000" b="1" dirty="0"/>
              <a:t> </a:t>
            </a:r>
            <a:r>
              <a:rPr lang="cs-CZ" sz="2000" b="1" dirty="0" smtClean="0"/>
              <a:t>President		</a:t>
            </a:r>
            <a:r>
              <a:rPr lang="cs-CZ" sz="2000" dirty="0" smtClean="0"/>
              <a:t>Albert </a:t>
            </a:r>
            <a:r>
              <a:rPr lang="cs-CZ" sz="2000" dirty="0" err="1"/>
              <a:t>Woods</a:t>
            </a:r>
            <a:r>
              <a:rPr lang="cs-CZ" sz="2000" dirty="0"/>
              <a:t> (GBR) </a:t>
            </a:r>
            <a:endParaRPr lang="cs-CZ" sz="2000" b="1" dirty="0"/>
          </a:p>
          <a:p>
            <a:r>
              <a:rPr lang="cs-CZ" sz="2000" b="1" dirty="0" err="1" smtClean="0"/>
              <a:t>Panamerican</a:t>
            </a:r>
            <a:r>
              <a:rPr lang="cs-CZ" sz="2000" b="1" dirty="0" smtClean="0"/>
              <a:t> </a:t>
            </a:r>
            <a:r>
              <a:rPr lang="cs-CZ" sz="2000" b="1" dirty="0" err="1"/>
              <a:t>Canoe</a:t>
            </a:r>
            <a:r>
              <a:rPr lang="cs-CZ" sz="2000" b="1" dirty="0"/>
              <a:t> </a:t>
            </a:r>
            <a:r>
              <a:rPr lang="cs-CZ" sz="2000" b="1" dirty="0" err="1"/>
              <a:t>Federation</a:t>
            </a:r>
            <a:r>
              <a:rPr lang="cs-CZ" sz="2000" b="1" dirty="0"/>
              <a:t> </a:t>
            </a:r>
            <a:r>
              <a:rPr lang="cs-CZ" sz="2000" b="1" dirty="0" smtClean="0"/>
              <a:t>President		</a:t>
            </a:r>
            <a:r>
              <a:rPr lang="cs-CZ" sz="2000" dirty="0" err="1" smtClean="0"/>
              <a:t>Joao</a:t>
            </a:r>
            <a:r>
              <a:rPr lang="cs-CZ" sz="2000" dirty="0" smtClean="0"/>
              <a:t> </a:t>
            </a:r>
            <a:r>
              <a:rPr lang="cs-CZ" sz="2000" dirty="0" err="1"/>
              <a:t>Tomasini-Schwertner</a:t>
            </a:r>
            <a:r>
              <a:rPr lang="cs-CZ" sz="2000" dirty="0"/>
              <a:t> (BRA) </a:t>
            </a:r>
            <a:endParaRPr lang="cs-CZ" sz="2000" b="1" dirty="0"/>
          </a:p>
          <a:p>
            <a:r>
              <a:rPr lang="cs-CZ" sz="2000" b="1" dirty="0" err="1" smtClean="0"/>
              <a:t>Canoe</a:t>
            </a:r>
            <a:r>
              <a:rPr lang="cs-CZ" sz="2000" b="1" dirty="0" smtClean="0"/>
              <a:t> </a:t>
            </a:r>
            <a:r>
              <a:rPr lang="cs-CZ" sz="2000" b="1" dirty="0"/>
              <a:t>Sprint </a:t>
            </a:r>
            <a:r>
              <a:rPr lang="cs-CZ" sz="2000" b="1" dirty="0" err="1" smtClean="0"/>
              <a:t>Chair</a:t>
            </a:r>
            <a:r>
              <a:rPr lang="cs-CZ" sz="2000" b="1" dirty="0" smtClean="0"/>
              <a:t>				</a:t>
            </a:r>
            <a:r>
              <a:rPr lang="cs-CZ" sz="2000" dirty="0" smtClean="0"/>
              <a:t>Frank </a:t>
            </a:r>
            <a:r>
              <a:rPr lang="cs-CZ" sz="2000" dirty="0" err="1"/>
              <a:t>Garner</a:t>
            </a:r>
            <a:r>
              <a:rPr lang="cs-CZ" sz="2000" dirty="0"/>
              <a:t> (CAN) </a:t>
            </a:r>
            <a:endParaRPr lang="cs-CZ" sz="2000" b="1" dirty="0"/>
          </a:p>
          <a:p>
            <a:r>
              <a:rPr lang="cs-CZ" sz="2000" b="1" dirty="0" err="1" smtClean="0"/>
              <a:t>Canoe</a:t>
            </a:r>
            <a:r>
              <a:rPr lang="cs-CZ" sz="2000" b="1" dirty="0" smtClean="0"/>
              <a:t> </a:t>
            </a:r>
            <a:r>
              <a:rPr lang="cs-CZ" sz="2000" b="1" dirty="0"/>
              <a:t>Slalom </a:t>
            </a:r>
            <a:r>
              <a:rPr lang="cs-CZ" sz="2000" b="1" dirty="0" err="1" smtClean="0"/>
              <a:t>Chair</a:t>
            </a:r>
            <a:r>
              <a:rPr lang="cs-CZ" sz="2000" b="1" dirty="0" smtClean="0"/>
              <a:t>				</a:t>
            </a:r>
            <a:r>
              <a:rPr lang="cs-CZ" sz="2000" dirty="0" smtClean="0"/>
              <a:t>Jean-Michel </a:t>
            </a:r>
            <a:r>
              <a:rPr lang="cs-CZ" sz="2000" dirty="0" err="1"/>
              <a:t>Prono</a:t>
            </a:r>
            <a:r>
              <a:rPr lang="cs-CZ" sz="2000" dirty="0"/>
              <a:t> (FRA) </a:t>
            </a:r>
            <a:endParaRPr lang="cs-CZ" sz="2000" b="1" dirty="0"/>
          </a:p>
          <a:p>
            <a:r>
              <a:rPr lang="cs-CZ" sz="2000" b="1" dirty="0" err="1" smtClean="0"/>
              <a:t>Athlete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Commitee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Chair</a:t>
            </a:r>
            <a:r>
              <a:rPr lang="cs-CZ" sz="2000" b="1" dirty="0" smtClean="0"/>
              <a:t>				</a:t>
            </a:r>
            <a:r>
              <a:rPr lang="cs-CZ" sz="2000" dirty="0" err="1" smtClean="0"/>
              <a:t>Tim</a:t>
            </a:r>
            <a:r>
              <a:rPr lang="cs-CZ" sz="2000" dirty="0" smtClean="0"/>
              <a:t> </a:t>
            </a:r>
            <a:r>
              <a:rPr lang="cs-CZ" sz="2000" dirty="0" err="1"/>
              <a:t>Lodge</a:t>
            </a:r>
            <a:r>
              <a:rPr lang="cs-CZ" sz="2000" dirty="0"/>
              <a:t> (GBR)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56787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5048" y="3212976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President				Albert </a:t>
            </a:r>
            <a:r>
              <a:rPr lang="cs-CZ" sz="2400" dirty="0" err="1"/>
              <a:t>Woods</a:t>
            </a:r>
            <a:r>
              <a:rPr lang="cs-CZ" sz="2400" dirty="0"/>
              <a:t> (GBR) </a:t>
            </a:r>
          </a:p>
          <a:p>
            <a:r>
              <a:rPr lang="cs-CZ" sz="2400" dirty="0" smtClean="0"/>
              <a:t>Continental </a:t>
            </a:r>
            <a:r>
              <a:rPr lang="cs-CZ" sz="2400" dirty="0" err="1" smtClean="0"/>
              <a:t>Representative</a:t>
            </a:r>
            <a:r>
              <a:rPr lang="cs-CZ" sz="2400" dirty="0" smtClean="0"/>
              <a:t>		Branko </a:t>
            </a:r>
            <a:r>
              <a:rPr lang="cs-CZ" sz="2400" dirty="0" err="1"/>
              <a:t>Lovric</a:t>
            </a:r>
            <a:r>
              <a:rPr lang="cs-CZ" sz="2400" dirty="0"/>
              <a:t> (CRO)</a:t>
            </a:r>
          </a:p>
          <a:p>
            <a:r>
              <a:rPr lang="cs-CZ" sz="2400" dirty="0" smtClean="0"/>
              <a:t>Continental </a:t>
            </a:r>
            <a:r>
              <a:rPr lang="cs-CZ" sz="2400" dirty="0" err="1" smtClean="0"/>
              <a:t>Representative</a:t>
            </a:r>
            <a:r>
              <a:rPr lang="cs-CZ" sz="2400" dirty="0" smtClean="0"/>
              <a:t>		Andrej </a:t>
            </a:r>
            <a:r>
              <a:rPr lang="cs-CZ" sz="2400" dirty="0" err="1"/>
              <a:t>Jelenc</a:t>
            </a:r>
            <a:r>
              <a:rPr lang="cs-CZ" sz="2400" dirty="0"/>
              <a:t> (SLO) </a:t>
            </a:r>
          </a:p>
          <a:p>
            <a:r>
              <a:rPr lang="cs-CZ" sz="2400" dirty="0" smtClean="0"/>
              <a:t>Continental </a:t>
            </a:r>
            <a:r>
              <a:rPr lang="cs-CZ" sz="2400" dirty="0" err="1" smtClean="0"/>
              <a:t>Representative</a:t>
            </a:r>
            <a:r>
              <a:rPr lang="cs-CZ" sz="2400" dirty="0" smtClean="0"/>
              <a:t>		Marta </a:t>
            </a:r>
            <a:r>
              <a:rPr lang="cs-CZ" sz="2400" dirty="0" err="1"/>
              <a:t>Felpeto</a:t>
            </a:r>
            <a:r>
              <a:rPr lang="cs-CZ" sz="2400" dirty="0"/>
              <a:t> </a:t>
            </a:r>
            <a:r>
              <a:rPr lang="cs-CZ" sz="2400" dirty="0" err="1"/>
              <a:t>Lamas</a:t>
            </a:r>
            <a:r>
              <a:rPr lang="cs-CZ" sz="2400" dirty="0"/>
              <a:t> (ESP)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901143" y="1268760"/>
            <a:ext cx="5629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 err="1"/>
              <a:t>European</a:t>
            </a:r>
            <a:r>
              <a:rPr lang="cs-CZ" sz="3600" b="1" dirty="0"/>
              <a:t> </a:t>
            </a:r>
            <a:r>
              <a:rPr lang="cs-CZ" sz="3600" b="1" dirty="0" err="1"/>
              <a:t>Canoe</a:t>
            </a:r>
            <a:r>
              <a:rPr lang="cs-CZ" sz="3600" b="1" dirty="0"/>
              <a:t> </a:t>
            </a:r>
            <a:r>
              <a:rPr lang="cs-CZ" sz="3600" b="1" dirty="0" err="1"/>
              <a:t>Association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78529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1924 – Německo, </a:t>
            </a:r>
            <a:r>
              <a:rPr lang="cs-CZ" dirty="0"/>
              <a:t>D</a:t>
            </a:r>
            <a:r>
              <a:rPr lang="cs-CZ" dirty="0" smtClean="0"/>
              <a:t>ánsko,  Švédsko, Rakousko: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IRK - </a:t>
            </a:r>
            <a:r>
              <a:rPr lang="cs-CZ" dirty="0" err="1" smtClean="0">
                <a:effectLst/>
              </a:rPr>
              <a:t>Internationale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Repräsentantenschaft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Kanusport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/>
              <a:t>V roce 1946 změně název na současný – ICF</a:t>
            </a:r>
          </a:p>
          <a:p>
            <a:r>
              <a:rPr lang="cs-CZ" dirty="0" smtClean="0"/>
              <a:t>Dnešní sídlo organizace - Lausanne</a:t>
            </a:r>
          </a:p>
          <a:p>
            <a:r>
              <a:rPr lang="cs-CZ" dirty="0" smtClean="0"/>
              <a:t>1913 - Český svaz kanoistů </a:t>
            </a:r>
          </a:p>
          <a:p>
            <a:r>
              <a:rPr lang="cs-CZ" dirty="0" smtClean="0"/>
              <a:t>1954 – 1960 předsedou Karel </a:t>
            </a:r>
            <a:r>
              <a:rPr lang="cs-CZ" dirty="0" err="1" smtClean="0"/>
              <a:t>Poppel</a:t>
            </a:r>
            <a:endParaRPr lang="cs-CZ" dirty="0" smtClean="0"/>
          </a:p>
          <a:p>
            <a:r>
              <a:rPr lang="cs-CZ" dirty="0" smtClean="0"/>
              <a:t>Dnešní předseda od roku 2009 – José Perurena </a:t>
            </a:r>
            <a:r>
              <a:rPr lang="cs-CZ" dirty="0" err="1"/>
              <a:t>L</a:t>
            </a:r>
            <a:r>
              <a:rPr lang="cs-CZ" dirty="0" err="1" smtClean="0"/>
              <a:t>opéz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095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068960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Chair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2"/>
              </a:rPr>
              <a:t>Jean </a:t>
            </a:r>
            <a:r>
              <a:rPr lang="cs-CZ" sz="2000" dirty="0">
                <a:solidFill>
                  <a:srgbClr val="008CBA"/>
                </a:solidFill>
                <a:latin typeface="&amp;quot"/>
                <a:hlinkClick r:id="rId2"/>
              </a:rPr>
              <a:t>Michel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2"/>
              </a:rPr>
              <a:t>Prono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(FRA)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err="1" smtClean="0">
                <a:solidFill>
                  <a:srgbClr val="008CBA"/>
                </a:solidFill>
                <a:latin typeface="&amp;quot"/>
                <a:hlinkClick r:id="rId3"/>
              </a:rPr>
              <a:t>Sue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3"/>
              </a:rPr>
              <a:t> </a:t>
            </a:r>
            <a:r>
              <a:rPr lang="cs-CZ" sz="2000" dirty="0" err="1" smtClean="0">
                <a:solidFill>
                  <a:srgbClr val="008CBA"/>
                </a:solidFill>
                <a:latin typeface="&amp;quot"/>
                <a:hlinkClick r:id="rId3"/>
              </a:rPr>
              <a:t>Natoli</a:t>
            </a:r>
            <a:r>
              <a:rPr lang="cs-CZ" sz="2000" dirty="0">
                <a:solidFill>
                  <a:srgbClr val="008CBA"/>
                </a:solidFill>
                <a:latin typeface="&amp;quot"/>
                <a:hlinkClick r:id="rId3"/>
              </a:rPr>
              <a:t> 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(AUS)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err="1">
                <a:solidFill>
                  <a:srgbClr val="008CBA"/>
                </a:solidFill>
                <a:latin typeface="&amp;quot"/>
              </a:rPr>
              <a:t>Shuji</a:t>
            </a:r>
            <a:r>
              <a:rPr lang="cs-CZ" sz="2000" dirty="0">
                <a:solidFill>
                  <a:srgbClr val="008CBA"/>
                </a:solidFill>
                <a:latin typeface="&amp;quot"/>
              </a:rPr>
              <a:t> </a:t>
            </a:r>
            <a:r>
              <a:rPr lang="cs-CZ" sz="2000" dirty="0" err="1">
                <a:solidFill>
                  <a:srgbClr val="008CBA"/>
                </a:solidFill>
                <a:latin typeface="&amp;quot"/>
              </a:rPr>
              <a:t>Yamanaka</a:t>
            </a:r>
            <a:r>
              <a:rPr lang="cs-CZ" sz="2000" dirty="0">
                <a:solidFill>
                  <a:srgbClr val="008CBA"/>
                </a:solidFill>
                <a:latin typeface="&amp;quot"/>
              </a:rPr>
              <a:t> 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(JPN)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err="1">
                <a:solidFill>
                  <a:srgbClr val="008CBA"/>
                </a:solidFill>
                <a:latin typeface="&amp;quot"/>
              </a:rPr>
              <a:t>Eric</a:t>
            </a:r>
            <a:r>
              <a:rPr lang="cs-CZ" sz="2000" dirty="0">
                <a:solidFill>
                  <a:srgbClr val="008CBA"/>
                </a:solidFill>
                <a:latin typeface="&amp;quot"/>
              </a:rPr>
              <a:t> </a:t>
            </a:r>
            <a:r>
              <a:rPr lang="cs-CZ" sz="2000" dirty="0" err="1">
                <a:solidFill>
                  <a:srgbClr val="008CBA"/>
                </a:solidFill>
                <a:latin typeface="&amp;quot"/>
              </a:rPr>
              <a:t>Lokken</a:t>
            </a:r>
            <a:r>
              <a:rPr lang="cs-CZ" sz="2000" dirty="0">
                <a:solidFill>
                  <a:srgbClr val="008CBA"/>
                </a:solidFill>
                <a:latin typeface="&amp;quot"/>
              </a:rPr>
              <a:t> 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(USA)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(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CZE) </a:t>
            </a: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4"/>
              </a:rPr>
              <a:t>Alena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4"/>
              </a:rPr>
              <a:t>Maskova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Advisor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Meritxell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 </a:t>
            </a:r>
            <a:r>
              <a:rPr lang="cs-CZ" sz="2000" dirty="0" err="1">
                <a:solidFill>
                  <a:srgbClr val="272B32"/>
                </a:solidFill>
                <a:latin typeface="&amp;quot"/>
              </a:rPr>
              <a:t>Rodriguez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</a:t>
            </a:r>
            <a:r>
              <a:rPr lang="cs-CZ" sz="2000" dirty="0" err="1">
                <a:solidFill>
                  <a:srgbClr val="272B32"/>
                </a:solidFill>
                <a:latin typeface="&amp;quot"/>
              </a:rPr>
              <a:t>Cadena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(ESP)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(GBR) </a:t>
            </a: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Advisor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Colin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 </a:t>
            </a:r>
            <a:r>
              <a:rPr lang="cs-CZ" sz="2000" dirty="0" err="1">
                <a:solidFill>
                  <a:srgbClr val="272B32"/>
                </a:solidFill>
                <a:latin typeface="&amp;quot"/>
              </a:rPr>
              <a:t>Woodgate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</a:t>
            </a:r>
            <a:endParaRPr lang="cs-CZ" sz="2000" b="0" i="0" u="none" strike="noStrike" dirty="0">
              <a:solidFill>
                <a:srgbClr val="272B32"/>
              </a:solidFill>
              <a:effectLst/>
              <a:latin typeface="&amp;quo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71521" y="1124744"/>
            <a:ext cx="5600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ICF </a:t>
            </a:r>
            <a:r>
              <a:rPr lang="cs-CZ" sz="3600" dirty="0" err="1"/>
              <a:t>Canoe</a:t>
            </a:r>
            <a:r>
              <a:rPr lang="cs-CZ" sz="3600" dirty="0"/>
              <a:t> Slalom </a:t>
            </a:r>
            <a:r>
              <a:rPr lang="cs-CZ" sz="3600" dirty="0" err="1"/>
              <a:t>Committee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03353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1" y="2413338"/>
            <a:ext cx="6854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Chair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2"/>
              </a:rPr>
              <a:t>Tomislav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2"/>
              </a:rPr>
              <a:t>Crnkovic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(CRO)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3"/>
              </a:rPr>
              <a:t>Mathias </a:t>
            </a:r>
            <a:r>
              <a:rPr lang="cs-CZ" sz="2000" dirty="0">
                <a:solidFill>
                  <a:srgbClr val="008CBA"/>
                </a:solidFill>
                <a:latin typeface="&amp;quot"/>
                <a:hlinkClick r:id="rId3"/>
              </a:rPr>
              <a:t>Gerald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(FRA)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4"/>
              </a:rPr>
              <a:t>Peter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4"/>
              </a:rPr>
              <a:t>Schofield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(GBR)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5"/>
              </a:rPr>
              <a:t>Jakob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5"/>
              </a:rPr>
              <a:t>Marusic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(SLO)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Member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	</a:t>
            </a:r>
            <a:r>
              <a:rPr lang="cs-CZ" sz="2000" dirty="0" smtClean="0">
                <a:solidFill>
                  <a:srgbClr val="008CBA"/>
                </a:solidFill>
                <a:latin typeface="&amp;quot"/>
                <a:hlinkClick r:id="rId6"/>
              </a:rPr>
              <a:t>Manuela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6"/>
              </a:rPr>
              <a:t>Gawehn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(GER)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 smtClean="0">
                <a:solidFill>
                  <a:srgbClr val="272B32"/>
                </a:solidFill>
                <a:latin typeface="&amp;quot"/>
              </a:rPr>
              <a:t>Advisor</a:t>
            </a:r>
            <a:r>
              <a:rPr lang="cs-CZ" sz="2000" dirty="0" smtClean="0">
                <a:solidFill>
                  <a:srgbClr val="272B32"/>
                </a:solidFill>
                <a:latin typeface="&amp;quot"/>
              </a:rPr>
              <a:t>		</a:t>
            </a:r>
            <a:r>
              <a:rPr lang="cs-CZ" sz="2000" smtClean="0">
                <a:solidFill>
                  <a:srgbClr val="272B32"/>
                </a:solidFill>
                <a:latin typeface="&amp;quot"/>
              </a:rPr>
              <a:t>	</a:t>
            </a:r>
            <a:r>
              <a:rPr lang="cs-CZ" sz="2000" smtClean="0">
                <a:solidFill>
                  <a:srgbClr val="008CBA"/>
                </a:solidFill>
                <a:latin typeface="&amp;quot"/>
                <a:hlinkClick r:id="rId7"/>
              </a:rPr>
              <a:t>Nikola </a:t>
            </a:r>
            <a:r>
              <a:rPr lang="cs-CZ" sz="2000" dirty="0" err="1">
                <a:solidFill>
                  <a:srgbClr val="008CBA"/>
                </a:solidFill>
                <a:latin typeface="&amp;quot"/>
                <a:hlinkClick r:id="rId7"/>
              </a:rPr>
              <a:t>Stankovic</a:t>
            </a:r>
            <a:r>
              <a:rPr lang="cs-CZ" sz="2000" dirty="0">
                <a:solidFill>
                  <a:srgbClr val="272B32"/>
                </a:solidFill>
                <a:latin typeface="&amp;quot"/>
              </a:rPr>
              <a:t> (BIH) </a:t>
            </a:r>
            <a:endParaRPr lang="cs-CZ" sz="2000" b="0" i="0" u="none" strike="noStrike" dirty="0">
              <a:solidFill>
                <a:srgbClr val="272B32"/>
              </a:solidFill>
              <a:effectLst/>
              <a:latin typeface="&amp;quo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1275796"/>
            <a:ext cx="6854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/>
              <a:t>ICF </a:t>
            </a:r>
            <a:r>
              <a:rPr lang="cs-CZ" sz="3600" dirty="0" err="1"/>
              <a:t>Wildwater</a:t>
            </a:r>
            <a:r>
              <a:rPr lang="cs-CZ" sz="3600" dirty="0"/>
              <a:t> </a:t>
            </a:r>
            <a:r>
              <a:rPr lang="cs-CZ" sz="3600" dirty="0" err="1"/>
              <a:t>Canoeing</a:t>
            </a:r>
            <a:r>
              <a:rPr lang="cs-CZ" sz="3600" dirty="0"/>
              <a:t> </a:t>
            </a:r>
            <a:r>
              <a:rPr lang="cs-CZ" sz="3600" dirty="0" err="1"/>
              <a:t>Committee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8810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a cíle ICF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 – jednota akcí a </a:t>
            </a:r>
            <a:r>
              <a:rPr lang="cs-CZ" dirty="0" err="1" smtClean="0"/>
              <a:t>a</a:t>
            </a:r>
            <a:r>
              <a:rPr lang="cs-CZ" dirty="0" smtClean="0"/>
              <a:t> činnost respektující základní principy Olympijské charty, nevměšování se do činnosti národních federací</a:t>
            </a:r>
          </a:p>
          <a:p>
            <a:r>
              <a:rPr lang="cs-CZ" dirty="0" smtClean="0"/>
              <a:t>Cíle – </a:t>
            </a:r>
            <a:r>
              <a:rPr lang="cs-CZ" dirty="0" err="1" smtClean="0"/>
              <a:t>nejdůležitějsí</a:t>
            </a:r>
            <a:r>
              <a:rPr lang="cs-CZ" dirty="0" smtClean="0"/>
              <a:t> je zachovat kanoistiku na programu OH, kontrola mezinárodních závodů a zodpovědnost za pořádání Mistrovstvích světa v jednotlivých uznávaných </a:t>
            </a:r>
            <a:r>
              <a:rPr lang="cs-CZ" dirty="0" err="1" smtClean="0"/>
              <a:t>disciplinách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81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ICF – </a:t>
            </a:r>
            <a:r>
              <a:rPr lang="cs-CZ" dirty="0" err="1" smtClean="0"/>
              <a:t>multisportovní</a:t>
            </a:r>
            <a:r>
              <a:rPr lang="cs-CZ" dirty="0" smtClean="0"/>
              <a:t> organizace;</a:t>
            </a:r>
            <a:br>
              <a:rPr lang="cs-CZ" dirty="0" smtClean="0"/>
            </a:br>
            <a:r>
              <a:rPr lang="cs-CZ" dirty="0" smtClean="0"/>
              <a:t>někdy se říká kdo drží pádlo patří do naší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Discipliny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Canoe</a:t>
            </a:r>
            <a:r>
              <a:rPr lang="cs-CZ" dirty="0" smtClean="0"/>
              <a:t> sprint, </a:t>
            </a:r>
            <a:r>
              <a:rPr lang="cs-CZ" dirty="0" err="1" smtClean="0"/>
              <a:t>canoe</a:t>
            </a:r>
            <a:r>
              <a:rPr lang="cs-CZ" dirty="0" smtClean="0"/>
              <a:t> slalom, </a:t>
            </a:r>
            <a:r>
              <a:rPr lang="cs-CZ" dirty="0" err="1" smtClean="0"/>
              <a:t>wildwater</a:t>
            </a:r>
            <a:r>
              <a:rPr lang="cs-CZ" dirty="0" smtClean="0"/>
              <a:t> </a:t>
            </a:r>
            <a:r>
              <a:rPr lang="cs-CZ" dirty="0" err="1" smtClean="0"/>
              <a:t>canoeing,canoe</a:t>
            </a:r>
            <a:r>
              <a:rPr lang="cs-CZ" dirty="0" smtClean="0"/>
              <a:t> </a:t>
            </a:r>
            <a:r>
              <a:rPr lang="cs-CZ" dirty="0" err="1" smtClean="0"/>
              <a:t>marathon</a:t>
            </a:r>
            <a:r>
              <a:rPr lang="cs-CZ" dirty="0" smtClean="0"/>
              <a:t>, </a:t>
            </a:r>
            <a:r>
              <a:rPr lang="cs-CZ" dirty="0" err="1" smtClean="0"/>
              <a:t>canoe</a:t>
            </a:r>
            <a:r>
              <a:rPr lang="cs-CZ" dirty="0" smtClean="0"/>
              <a:t> polo, </a:t>
            </a:r>
            <a:r>
              <a:rPr lang="cs-CZ" dirty="0" err="1" smtClean="0"/>
              <a:t>dragon</a:t>
            </a:r>
            <a:r>
              <a:rPr lang="cs-CZ" dirty="0" smtClean="0"/>
              <a:t> </a:t>
            </a:r>
            <a:r>
              <a:rPr lang="cs-CZ" dirty="0" err="1" smtClean="0"/>
              <a:t>boat</a:t>
            </a:r>
            <a:r>
              <a:rPr lang="cs-CZ" dirty="0" smtClean="0"/>
              <a:t>, </a:t>
            </a:r>
            <a:r>
              <a:rPr lang="cs-CZ" dirty="0" err="1" smtClean="0"/>
              <a:t>freestyle</a:t>
            </a:r>
            <a:r>
              <a:rPr lang="cs-CZ" dirty="0" smtClean="0"/>
              <a:t>, </a:t>
            </a:r>
            <a:r>
              <a:rPr lang="cs-CZ" dirty="0" err="1" smtClean="0"/>
              <a:t>paracanoe</a:t>
            </a:r>
            <a:r>
              <a:rPr lang="cs-CZ" dirty="0" smtClean="0"/>
              <a:t>, </a:t>
            </a:r>
            <a:r>
              <a:rPr lang="cs-CZ" dirty="0" err="1" smtClean="0"/>
              <a:t>stand</a:t>
            </a:r>
            <a:r>
              <a:rPr lang="cs-CZ" dirty="0" smtClean="0"/>
              <a:t> up </a:t>
            </a:r>
            <a:r>
              <a:rPr lang="cs-CZ" dirty="0" err="1" smtClean="0"/>
              <a:t>paddling</a:t>
            </a:r>
            <a:r>
              <a:rPr lang="cs-CZ" dirty="0" smtClean="0"/>
              <a:t>, </a:t>
            </a:r>
            <a:r>
              <a:rPr lang="cs-CZ" dirty="0" err="1" smtClean="0"/>
              <a:t>recognized</a:t>
            </a:r>
            <a:r>
              <a:rPr lang="cs-CZ" dirty="0" smtClean="0"/>
              <a:t>, </a:t>
            </a:r>
            <a:r>
              <a:rPr lang="cs-CZ" dirty="0" err="1"/>
              <a:t>canoe</a:t>
            </a:r>
            <a:r>
              <a:rPr lang="cs-CZ" dirty="0"/>
              <a:t> </a:t>
            </a:r>
            <a:r>
              <a:rPr lang="cs-CZ" dirty="0" err="1"/>
              <a:t>ocean</a:t>
            </a:r>
            <a:r>
              <a:rPr lang="cs-CZ" dirty="0"/>
              <a:t> </a:t>
            </a:r>
            <a:r>
              <a:rPr lang="cs-CZ" dirty="0" err="1"/>
              <a:t>racing</a:t>
            </a:r>
            <a:r>
              <a:rPr lang="cs-CZ" dirty="0"/>
              <a:t> (</a:t>
            </a:r>
            <a:r>
              <a:rPr lang="cs-CZ" dirty="0" err="1" smtClean="0"/>
              <a:t>canoe</a:t>
            </a:r>
            <a:r>
              <a:rPr lang="cs-CZ" dirty="0" smtClean="0"/>
              <a:t> </a:t>
            </a:r>
            <a:r>
              <a:rPr lang="cs-CZ" dirty="0" err="1" smtClean="0"/>
              <a:t>sailing</a:t>
            </a:r>
            <a:r>
              <a:rPr lang="cs-CZ" dirty="0" smtClean="0"/>
              <a:t>, rafting, </a:t>
            </a:r>
            <a:r>
              <a:rPr lang="cs-CZ" dirty="0" err="1" smtClean="0"/>
              <a:t>waveski</a:t>
            </a:r>
            <a:r>
              <a:rPr lang="cs-CZ" dirty="0" smtClean="0"/>
              <a:t> surfing)</a:t>
            </a:r>
          </a:p>
          <a:p>
            <a:pPr marL="0" indent="0">
              <a:buNone/>
            </a:pPr>
            <a:r>
              <a:rPr lang="cs-CZ" dirty="0" smtClean="0"/>
              <a:t>Olympijské </a:t>
            </a:r>
            <a:r>
              <a:rPr lang="cs-CZ" dirty="0" err="1" smtClean="0"/>
              <a:t>discipliny</a:t>
            </a:r>
            <a:r>
              <a:rPr lang="cs-CZ" dirty="0" smtClean="0"/>
              <a:t>: </a:t>
            </a:r>
            <a:r>
              <a:rPr lang="cs-CZ" dirty="0" err="1" smtClean="0"/>
              <a:t>Canoe</a:t>
            </a:r>
            <a:r>
              <a:rPr lang="cs-CZ" dirty="0" smtClean="0"/>
              <a:t> sprint, </a:t>
            </a:r>
            <a:r>
              <a:rPr lang="cs-CZ" dirty="0" err="1" smtClean="0"/>
              <a:t>canoe</a:t>
            </a:r>
            <a:r>
              <a:rPr lang="cs-CZ" dirty="0" smtClean="0"/>
              <a:t> slalom – 16 sad medailí!!!!! 12 + 4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82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Nejvyšší orgán - KONGRES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Každé dva roky, rozhodnutí jsou konečná</a:t>
            </a:r>
          </a:p>
          <a:p>
            <a:r>
              <a:rPr lang="cs-CZ" dirty="0" smtClean="0"/>
              <a:t>Účast – max. 3 za federaci, 1 hlasující</a:t>
            </a:r>
          </a:p>
          <a:p>
            <a:r>
              <a:rPr lang="cs-CZ" dirty="0" smtClean="0"/>
              <a:t>Agenda –45 dnů před kongresem do NF</a:t>
            </a:r>
          </a:p>
          <a:p>
            <a:r>
              <a:rPr lang="cs-CZ" dirty="0" smtClean="0"/>
              <a:t>Návrhy pro projednávání nejpozději do 1.1. před kongresem (obvykle v listopadu)</a:t>
            </a:r>
          </a:p>
          <a:p>
            <a:r>
              <a:rPr lang="cs-CZ" dirty="0" smtClean="0"/>
              <a:t>Kandidatury do pozic nejpozději 3 měsíce před kongresem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383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Volené osoby na kongresu do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 smtClean="0"/>
              <a:t>Directors</a:t>
            </a:r>
            <a:r>
              <a:rPr lang="cs-CZ" dirty="0" smtClean="0"/>
              <a:t>: president 1. – 3. místopředseda, pokladník, předsedové komisí</a:t>
            </a:r>
          </a:p>
          <a:p>
            <a:r>
              <a:rPr lang="cs-CZ" dirty="0" err="1" smtClean="0"/>
              <a:t>Board</a:t>
            </a:r>
            <a:r>
              <a:rPr lang="cs-CZ" dirty="0" smtClean="0"/>
              <a:t> má ještě kontinentální zástupce, které delegují kontinenty</a:t>
            </a:r>
          </a:p>
          <a:p>
            <a:r>
              <a:rPr lang="cs-CZ" dirty="0" smtClean="0"/>
              <a:t>Generální sekretář – jmenovaná osoba</a:t>
            </a:r>
          </a:p>
          <a:p>
            <a:r>
              <a:rPr lang="cs-CZ" dirty="0" smtClean="0"/>
              <a:t>Doba zvolení 4 roky</a:t>
            </a:r>
          </a:p>
          <a:p>
            <a:r>
              <a:rPr lang="cs-CZ" dirty="0" smtClean="0"/>
              <a:t>V současné době má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/>
              <a:t>D</a:t>
            </a:r>
            <a:r>
              <a:rPr lang="cs-CZ" dirty="0" err="1" smtClean="0"/>
              <a:t>irectors</a:t>
            </a:r>
            <a:r>
              <a:rPr lang="cs-CZ" dirty="0" smtClean="0"/>
              <a:t> 32 členů (nefunkční, drahé)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9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kongresu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Projednání zpráv všech volených zástupců</a:t>
            </a:r>
          </a:p>
          <a:p>
            <a:r>
              <a:rPr lang="cs-CZ" dirty="0" smtClean="0"/>
              <a:t>Zpráva pokladníka</a:t>
            </a:r>
          </a:p>
          <a:p>
            <a:r>
              <a:rPr lang="cs-CZ" dirty="0" smtClean="0"/>
              <a:t>Zpráva generálního sekretáře</a:t>
            </a:r>
          </a:p>
          <a:p>
            <a:r>
              <a:rPr lang="cs-CZ" dirty="0" smtClean="0"/>
              <a:t>Změny pravidel – pozor od roku 2008 pouze tzv. General </a:t>
            </a:r>
            <a:r>
              <a:rPr lang="cs-CZ" dirty="0" err="1" smtClean="0"/>
              <a:t>rules</a:t>
            </a:r>
            <a:r>
              <a:rPr lang="cs-CZ" dirty="0" smtClean="0"/>
              <a:t> (platí pro všechny </a:t>
            </a:r>
            <a:r>
              <a:rPr lang="cs-CZ" dirty="0" err="1" smtClean="0"/>
              <a:t>discipliny</a:t>
            </a:r>
            <a:r>
              <a:rPr lang="cs-CZ" dirty="0" smtClean="0"/>
              <a:t>). Tzv.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rules</a:t>
            </a:r>
            <a:r>
              <a:rPr lang="cs-CZ" dirty="0" smtClean="0"/>
              <a:t> předkládá ke schválení odborná komise k </a:t>
            </a:r>
            <a:r>
              <a:rPr lang="cs-CZ" dirty="0" err="1" smtClean="0"/>
              <a:t>Board</a:t>
            </a:r>
            <a:r>
              <a:rPr lang="cs-CZ" dirty="0" smtClean="0"/>
              <a:t> of </a:t>
            </a:r>
            <a:r>
              <a:rPr lang="cs-CZ" dirty="0" err="1"/>
              <a:t>D</a:t>
            </a:r>
            <a:r>
              <a:rPr lang="cs-CZ" dirty="0" err="1" smtClean="0"/>
              <a:t>irectors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smtClean="0"/>
              <a:t>Změna platí od dalšího 1.1.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85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Co nefunguje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Informace – www stránky jsou zastaralé, nepodávají obraz o aktivitách</a:t>
            </a:r>
          </a:p>
          <a:p>
            <a:pPr marL="514350" indent="-514350">
              <a:buAutoNum type="arabicPeriod"/>
            </a:pPr>
            <a:r>
              <a:rPr lang="cs-CZ" dirty="0" smtClean="0"/>
              <a:t>Schází informace co chtějí projednávat </a:t>
            </a:r>
            <a:r>
              <a:rPr lang="cs-CZ" dirty="0" err="1" smtClean="0"/>
              <a:t>ExCo</a:t>
            </a:r>
            <a:r>
              <a:rPr lang="cs-CZ" dirty="0" smtClean="0"/>
              <a:t>, </a:t>
            </a:r>
            <a:r>
              <a:rPr lang="cs-CZ" dirty="0" err="1"/>
              <a:t>B</a:t>
            </a:r>
            <a:r>
              <a:rPr lang="cs-CZ" dirty="0" err="1" smtClean="0"/>
              <a:t>oard</a:t>
            </a:r>
            <a:r>
              <a:rPr lang="cs-CZ" dirty="0" smtClean="0"/>
              <a:t>, odborné komise</a:t>
            </a:r>
          </a:p>
          <a:p>
            <a:pPr marL="514350" indent="-514350">
              <a:buAutoNum type="arabicPeriod"/>
            </a:pPr>
            <a:r>
              <a:rPr lang="cs-CZ" dirty="0" smtClean="0"/>
              <a:t>Strašně drahé – Lausanne, sekretariát 7 osob (18 měsíců – 1,650.000 EUR) </a:t>
            </a:r>
            <a:r>
              <a:rPr lang="cs-CZ" dirty="0"/>
              <a:t>moc cest pro administrativu</a:t>
            </a:r>
            <a:r>
              <a:rPr lang="cs-CZ" dirty="0" smtClean="0"/>
              <a:t>, povinná televize (1,250.000 EUR),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poslewdních</a:t>
            </a:r>
            <a:r>
              <a:rPr lang="cs-CZ" dirty="0" smtClean="0"/>
              <a:t> 18 měsíců 600.000 EUR, atd.</a:t>
            </a:r>
          </a:p>
          <a:p>
            <a:pPr marL="514350" indent="-514350">
              <a:buAutoNum type="arabicPeriod"/>
            </a:pPr>
            <a:r>
              <a:rPr lang="cs-CZ" dirty="0" smtClean="0"/>
              <a:t>Asi jediná federace, která nemá významného sponzora</a:t>
            </a:r>
            <a:endParaRPr lang="cs-CZ" dirty="0"/>
          </a:p>
          <a:p>
            <a:pPr marL="514350" indent="-514350">
              <a:buAutoNum type="arabicPeriod"/>
            </a:pPr>
            <a:r>
              <a:rPr lang="cs-CZ" dirty="0" smtClean="0"/>
              <a:t>NF nejsou respektovány, návrhy pravidel nejsou projednávány NF</a:t>
            </a:r>
          </a:p>
          <a:p>
            <a:pPr marL="514350" indent="-514350">
              <a:buAutoNum type="arabicPeriod"/>
            </a:pPr>
            <a:r>
              <a:rPr lang="cs-CZ" dirty="0" smtClean="0"/>
              <a:t>Je nutné spojit síly pro zachování olympijské kanoistiky; spolupráce rychlost + slalom; problematika C1 ženy – rovnováha pohlaví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41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7"/>
          <p:cNvSpPr>
            <a:spLocks noGrp="1" noChangeArrowheads="1"/>
          </p:cNvSpPr>
          <p:nvPr>
            <p:ph type="title"/>
          </p:nvPr>
        </p:nvSpPr>
        <p:spPr>
          <a:xfrm>
            <a:off x="2284201" y="-20981"/>
            <a:ext cx="5184576" cy="576064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Main</a:t>
            </a:r>
            <a:r>
              <a:rPr lang="es-E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customers</a:t>
            </a:r>
            <a:endParaRPr lang="en-US" sz="2000" dirty="0" smtClean="0">
              <a:solidFill>
                <a:srgbClr val="080808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604813" y="1191178"/>
            <a:ext cx="7993063" cy="2980833"/>
            <a:chOff x="604813" y="1191178"/>
            <a:chExt cx="7993063" cy="2980833"/>
          </a:xfrm>
        </p:grpSpPr>
        <p:sp>
          <p:nvSpPr>
            <p:cNvPr id="3075" name="Text Box 38"/>
            <p:cNvSpPr txBox="1">
              <a:spLocks noChangeArrowheads="1"/>
            </p:cNvSpPr>
            <p:nvPr/>
          </p:nvSpPr>
          <p:spPr bwMode="auto">
            <a:xfrm>
              <a:off x="604813" y="1191178"/>
              <a:ext cx="7993063" cy="436563"/>
            </a:xfrm>
            <a:prstGeom prst="rect">
              <a:avLst/>
            </a:prstGeom>
            <a:noFill/>
            <a:ln w="19050">
              <a:solidFill>
                <a:srgbClr val="08080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</a:pPr>
              <a:r>
                <a:rPr lang="de-DE" sz="2400" dirty="0">
                  <a:solidFill>
                    <a:srgbClr val="080808"/>
                  </a:solidFill>
                  <a:latin typeface="Trebuchet MS" pitchFamily="34" charset="0"/>
                </a:rPr>
                <a:t>International Canoe Federation</a:t>
              </a:r>
              <a:endParaRPr lang="en-US" sz="24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712763" y="2201622"/>
              <a:ext cx="1600200" cy="11318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National Federations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Continental Associations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/>
          </p:nvSpPr>
          <p:spPr bwMode="auto">
            <a:xfrm>
              <a:off x="4827563" y="2213398"/>
              <a:ext cx="1600200" cy="1360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International</a:t>
              </a:r>
              <a:b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</a:b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Olympic</a:t>
              </a:r>
              <a:b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</a:b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Committee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Olympic Movement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708983" y="2204864"/>
              <a:ext cx="1722560" cy="13775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OCWCH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OCWCups</a:t>
              </a:r>
              <a:endParaRPr lang="de-DE" sz="1600" dirty="0">
                <a:solidFill>
                  <a:srgbClr val="080808"/>
                </a:solidFill>
                <a:latin typeface="Trebuchet MS" pitchFamily="34" charset="0"/>
              </a:endParaRP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OCMulGa</a:t>
              </a:r>
              <a:endParaRPr lang="de-DE" sz="1600" dirty="0">
                <a:solidFill>
                  <a:srgbClr val="080808"/>
                </a:solidFill>
                <a:latin typeface="Trebuchet MS" pitchFamily="34" charset="0"/>
              </a:endParaRP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OCCGa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15" name="Text Box 42"/>
            <p:cNvSpPr txBox="1">
              <a:spLocks noChangeArrowheads="1"/>
            </p:cNvSpPr>
            <p:nvPr/>
          </p:nvSpPr>
          <p:spPr bwMode="auto">
            <a:xfrm>
              <a:off x="6923063" y="2213398"/>
              <a:ext cx="1600200" cy="19586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080808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Media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>
                  <a:solidFill>
                    <a:srgbClr val="080808"/>
                  </a:solidFill>
                  <a:latin typeface="Trebuchet MS" pitchFamily="34" charset="0"/>
                </a:rPr>
                <a:t>Television Broadcasters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Print-media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Marketing</a:t>
              </a:r>
            </a:p>
            <a:p>
              <a:pPr algn="ctr">
                <a:spcBef>
                  <a:spcPct val="50000"/>
                </a:spcBef>
                <a:buFont typeface="Times New Roman" pitchFamily="18" charset="0"/>
                <a:buNone/>
                <a:defRPr/>
              </a:pPr>
              <a:r>
                <a:rPr lang="de-DE" sz="1600" dirty="0" smtClean="0">
                  <a:solidFill>
                    <a:srgbClr val="080808"/>
                  </a:solidFill>
                  <a:latin typeface="Trebuchet MS" pitchFamily="34" charset="0"/>
                </a:rPr>
                <a:t>Sponsors</a:t>
              </a:r>
              <a:endParaRPr lang="en-US" sz="1600" dirty="0">
                <a:solidFill>
                  <a:srgbClr val="080808"/>
                </a:solidFill>
                <a:latin typeface="Trebuchet MS" pitchFamily="34" charset="0"/>
              </a:endParaRPr>
            </a:p>
          </p:txBody>
        </p:sp>
        <p:sp>
          <p:nvSpPr>
            <p:cNvPr id="3080" name="Line 43"/>
            <p:cNvSpPr>
              <a:spLocks noChangeShapeType="1"/>
            </p:cNvSpPr>
            <p:nvPr/>
          </p:nvSpPr>
          <p:spPr bwMode="auto">
            <a:xfrm>
              <a:off x="15128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1" name="Line 44"/>
            <p:cNvSpPr>
              <a:spLocks noChangeShapeType="1"/>
            </p:cNvSpPr>
            <p:nvPr/>
          </p:nvSpPr>
          <p:spPr bwMode="auto">
            <a:xfrm>
              <a:off x="35702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2" name="Line 45"/>
            <p:cNvSpPr>
              <a:spLocks noChangeShapeType="1"/>
            </p:cNvSpPr>
            <p:nvPr/>
          </p:nvSpPr>
          <p:spPr bwMode="auto">
            <a:xfrm>
              <a:off x="56276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3083" name="Line 46"/>
            <p:cNvSpPr>
              <a:spLocks noChangeShapeType="1"/>
            </p:cNvSpPr>
            <p:nvPr/>
          </p:nvSpPr>
          <p:spPr bwMode="auto">
            <a:xfrm>
              <a:off x="7685063" y="1724578"/>
              <a:ext cx="0" cy="381000"/>
            </a:xfrm>
            <a:prstGeom prst="line">
              <a:avLst/>
            </a:prstGeom>
            <a:noFill/>
            <a:ln w="19050">
              <a:solidFill>
                <a:srgbClr val="0808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536C42A-D9E2-44DF-890F-35E18E1D69AC}" type="datetime1">
              <a:rPr lang="en-GB" smtClean="0"/>
              <a:t>24/10/2018</a:t>
            </a:fld>
            <a:endParaRPr lang="fi-FI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Jose Perurena</a:t>
            </a:r>
            <a:endParaRPr lang="fi-FI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E04F0FCD-683D-4CA5-A034-51CF4A6A067F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55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1018</Words>
  <Application>Microsoft Office PowerPoint</Application>
  <PresentationFormat>Předvádění na obrazovce (4:3)</PresentationFormat>
  <Paragraphs>444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&amp;quot</vt:lpstr>
      <vt:lpstr>Arial</vt:lpstr>
      <vt:lpstr>Arial Unicode MS</vt:lpstr>
      <vt:lpstr>Calibri</vt:lpstr>
      <vt:lpstr>Times New Roman</vt:lpstr>
      <vt:lpstr>Trebuchet MS</vt:lpstr>
      <vt:lpstr>Motiv systému Office</vt:lpstr>
      <vt:lpstr>Mezinárodní kanoistická federace</vt:lpstr>
      <vt:lpstr>Vznik</vt:lpstr>
      <vt:lpstr>Účel a cíle ICF</vt:lpstr>
      <vt:lpstr>ICF – multisportovní organizace; někdy se říká kdo drží pádlo patří do naší organizace</vt:lpstr>
      <vt:lpstr>Nejvyšší orgán - KONGRES</vt:lpstr>
      <vt:lpstr>Volby</vt:lpstr>
      <vt:lpstr>Práce kongresu</vt:lpstr>
      <vt:lpstr>Co nefunguje</vt:lpstr>
      <vt:lpstr>Main customers</vt:lpstr>
      <vt:lpstr>Requests of the customers: NFs</vt:lpstr>
      <vt:lpstr>Requests from customers: Olympic Movement</vt:lpstr>
      <vt:lpstr>Requests from customers: Internal</vt:lpstr>
      <vt:lpstr>Requests from Others</vt:lpstr>
      <vt:lpstr>Prezentace aplikace PowerPoint</vt:lpstr>
      <vt:lpstr>New structure</vt:lpstr>
      <vt:lpstr>New structure</vt:lpstr>
      <vt:lpstr>Komise 2020 – představí program při kongresu 2014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kanoistická federace</dc:title>
  <dc:creator>Pollert Jaroslav</dc:creator>
  <cp:lastModifiedBy>Uživatel systému Windows</cp:lastModifiedBy>
  <cp:revision>20</cp:revision>
  <dcterms:created xsi:type="dcterms:W3CDTF">2014-10-29T11:48:41Z</dcterms:created>
  <dcterms:modified xsi:type="dcterms:W3CDTF">2018-10-24T10:55:49Z</dcterms:modified>
</cp:coreProperties>
</file>