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6" r:id="rId3"/>
    <p:sldId id="258" r:id="rId4"/>
    <p:sldId id="260" r:id="rId5"/>
    <p:sldId id="264" r:id="rId6"/>
    <p:sldId id="265" r:id="rId7"/>
    <p:sldId id="266" r:id="rId8"/>
    <p:sldId id="267" r:id="rId9"/>
    <p:sldId id="262" r:id="rId10"/>
    <p:sldId id="263" r:id="rId11"/>
    <p:sldId id="268" r:id="rId12"/>
    <p:sldId id="269" r:id="rId13"/>
    <p:sldId id="270" r:id="rId14"/>
    <p:sldId id="271" r:id="rId15"/>
    <p:sldId id="259" r:id="rId16"/>
    <p:sldId id="257"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3" r:id="rId43"/>
    <p:sldId id="298" r:id="rId44"/>
    <p:sldId id="299" r:id="rId45"/>
    <p:sldId id="300" r:id="rId46"/>
    <p:sldId id="301" r:id="rId47"/>
    <p:sldId id="302"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21A5975-9D75-40CF-BD19-90AB5719A961}" type="datetimeFigureOut">
              <a:rPr lang="cs-CZ" smtClean="0"/>
              <a:t>24. 10. 2016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330059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1A5975-9D75-40CF-BD19-90AB5719A961}" type="datetimeFigureOut">
              <a:rPr lang="cs-CZ" smtClean="0"/>
              <a:t>24. 10. 2016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317111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1A5975-9D75-40CF-BD19-90AB5719A961}" type="datetimeFigureOut">
              <a:rPr lang="cs-CZ" smtClean="0"/>
              <a:t>24. 10. 2016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215629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1A5975-9D75-40CF-BD19-90AB5719A961}" type="datetimeFigureOut">
              <a:rPr lang="cs-CZ" smtClean="0"/>
              <a:t>24. 10. 2016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153381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21A5975-9D75-40CF-BD19-90AB5719A961}" type="datetimeFigureOut">
              <a:rPr lang="cs-CZ" smtClean="0"/>
              <a:t>24. 10. 2016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230631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21A5975-9D75-40CF-BD19-90AB5719A961}" type="datetimeFigureOut">
              <a:rPr lang="cs-CZ" smtClean="0"/>
              <a:t>24. 10. 2016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258502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21A5975-9D75-40CF-BD19-90AB5719A961}" type="datetimeFigureOut">
              <a:rPr lang="cs-CZ" smtClean="0"/>
              <a:t>24. 10. 2016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19072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21A5975-9D75-40CF-BD19-90AB5719A961}" type="datetimeFigureOut">
              <a:rPr lang="cs-CZ" smtClean="0"/>
              <a:t>24. 10. 2016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106689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21A5975-9D75-40CF-BD19-90AB5719A961}" type="datetimeFigureOut">
              <a:rPr lang="cs-CZ" smtClean="0"/>
              <a:t>24. 10. 2016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186285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21A5975-9D75-40CF-BD19-90AB5719A961}" type="datetimeFigureOut">
              <a:rPr lang="cs-CZ" smtClean="0"/>
              <a:t>24. 10. 2016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339375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21A5975-9D75-40CF-BD19-90AB5719A961}" type="datetimeFigureOut">
              <a:rPr lang="cs-CZ" smtClean="0"/>
              <a:t>24. 10. 2016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AEEE7D-38BD-44D4-B786-C53B7EDF7355}" type="slidenum">
              <a:rPr lang="cs-CZ" smtClean="0"/>
              <a:t>‹#›</a:t>
            </a:fld>
            <a:endParaRPr lang="cs-CZ"/>
          </a:p>
        </p:txBody>
      </p:sp>
    </p:spTree>
    <p:extLst>
      <p:ext uri="{BB962C8B-B14F-4D97-AF65-F5344CB8AC3E}">
        <p14:creationId xmlns:p14="http://schemas.microsoft.com/office/powerpoint/2010/main" val="51679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A5975-9D75-40CF-BD19-90AB5719A961}" type="datetimeFigureOut">
              <a:rPr lang="cs-CZ" smtClean="0"/>
              <a:t>24. 10. 2016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EEE7D-38BD-44D4-B786-C53B7EDF7355}" type="slidenum">
              <a:rPr lang="cs-CZ" smtClean="0"/>
              <a:t>‹#›</a:t>
            </a:fld>
            <a:endParaRPr lang="cs-CZ"/>
          </a:p>
        </p:txBody>
      </p:sp>
    </p:spTree>
    <p:extLst>
      <p:ext uri="{BB962C8B-B14F-4D97-AF65-F5344CB8AC3E}">
        <p14:creationId xmlns:p14="http://schemas.microsoft.com/office/powerpoint/2010/main" val="2897349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836712"/>
            <a:ext cx="8229600" cy="1143000"/>
          </a:xfrm>
        </p:spPr>
        <p:txBody>
          <a:bodyPr/>
          <a:lstStyle/>
          <a:p>
            <a:r>
              <a:rPr lang="cs-CZ" dirty="0" smtClean="0"/>
              <a:t>Vybrané studie</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endParaRPr lang="cs-CZ" dirty="0"/>
          </a:p>
          <a:p>
            <a:endParaRPr lang="cs-CZ" dirty="0" smtClean="0"/>
          </a:p>
          <a:p>
            <a:endParaRPr lang="cs-CZ" dirty="0"/>
          </a:p>
          <a:p>
            <a:pPr lvl="8"/>
            <a:r>
              <a:rPr lang="cs-CZ" sz="2400" b="1" dirty="0" smtClean="0"/>
              <a:t>PhDr. Milan Bílý, Ph.D.</a:t>
            </a:r>
            <a:endParaRPr lang="cs-CZ" sz="2400" b="1" dirty="0"/>
          </a:p>
        </p:txBody>
      </p:sp>
    </p:spTree>
    <p:extLst>
      <p:ext uri="{BB962C8B-B14F-4D97-AF65-F5344CB8AC3E}">
        <p14:creationId xmlns:p14="http://schemas.microsoft.com/office/powerpoint/2010/main" val="4083932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6120680"/>
          </a:xfrm>
        </p:spPr>
        <p:txBody>
          <a:bodyPr>
            <a:normAutofit fontScale="40000" lnSpcReduction="20000"/>
          </a:bodyPr>
          <a:lstStyle/>
          <a:p>
            <a:pPr marL="0" indent="0">
              <a:buNone/>
            </a:pPr>
            <a:r>
              <a:rPr lang="cs-CZ" b="1" dirty="0" smtClean="0"/>
              <a:t>A</a:t>
            </a:r>
            <a:r>
              <a:rPr lang="en-GB" b="1" dirty="0" err="1" smtClean="0"/>
              <a:t>bstract</a:t>
            </a:r>
            <a:endParaRPr lang="cs-CZ" dirty="0"/>
          </a:p>
          <a:p>
            <a:pPr marL="0" indent="0">
              <a:buNone/>
            </a:pPr>
            <a:r>
              <a:rPr lang="en-GB" b="1" dirty="0"/>
              <a:t> </a:t>
            </a:r>
            <a:endParaRPr lang="cs-CZ" dirty="0"/>
          </a:p>
          <a:p>
            <a:r>
              <a:rPr lang="en-GB" sz="5000" b="1" dirty="0"/>
              <a:t>Aim.</a:t>
            </a:r>
            <a:r>
              <a:rPr lang="en-GB" sz="5000" dirty="0"/>
              <a:t> The aim of this current study was to assess the segmental fluid distribution, grip strength and injury occurrence in elite slalom kayakers and canoeists. </a:t>
            </a:r>
            <a:endParaRPr lang="cs-CZ" sz="5000" dirty="0"/>
          </a:p>
          <a:p>
            <a:r>
              <a:rPr lang="en-GB" sz="5000" b="1" dirty="0"/>
              <a:t>Methods.</a:t>
            </a:r>
            <a:r>
              <a:rPr lang="en-GB" sz="5000" dirty="0"/>
              <a:t> Ninety three world-cup competitors (72 males; 21 females) took part in the study. Impedance analysis assessed segmental fluid asymmetry and a questionnaire evaluated injury occurrence during the three previous years. The effect of paddle grip (loose/fixed hand in kayakers, lower/upper hand in canoeists), morphological dominance (dominant/non-dominant) and discipline (canoe/kayak) was evaluated by repeated measures ANOVA.</a:t>
            </a:r>
            <a:endParaRPr lang="cs-CZ" sz="5000" dirty="0"/>
          </a:p>
          <a:p>
            <a:r>
              <a:rPr lang="en-GB" sz="5000" b="1" dirty="0"/>
              <a:t>Results.</a:t>
            </a:r>
            <a:r>
              <a:rPr lang="en-GB" sz="5000" dirty="0"/>
              <a:t> The findings indicated a significant effect of paddle grip in male canoeists on morphological asymmetry in the upper limbs (arm of lower paddle hand, mean fluid distribution 3.17, </a:t>
            </a:r>
            <a:r>
              <a:rPr lang="en-GB" sz="5000" i="1" dirty="0"/>
              <a:t>s</a:t>
            </a:r>
            <a:r>
              <a:rPr lang="en-GB" sz="5000" dirty="0"/>
              <a:t> = 0.47 litres; arm of upper paddle hand mean fluid distribution 3.08, </a:t>
            </a:r>
            <a:r>
              <a:rPr lang="en-GB" sz="5000" i="1" dirty="0"/>
              <a:t>s</a:t>
            </a:r>
            <a:r>
              <a:rPr lang="en-GB" sz="5000" dirty="0"/>
              <a:t> = 0.45 litres; </a:t>
            </a:r>
            <a:r>
              <a:rPr lang="en-GB" sz="5000" i="1" dirty="0"/>
              <a:t>P</a:t>
            </a:r>
            <a:r>
              <a:rPr lang="en-GB" sz="5000" dirty="0"/>
              <a:t> </a:t>
            </a:r>
            <a:r>
              <a:rPr lang="en-US" sz="5000" dirty="0"/>
              <a:t>&lt;</a:t>
            </a:r>
            <a:r>
              <a:rPr lang="en-GB" sz="5000" dirty="0"/>
              <a:t> 0.001, </a:t>
            </a:r>
            <a:r>
              <a:rPr lang="cs-CZ" sz="5000" dirty="0"/>
              <a:t>ω</a:t>
            </a:r>
            <a:r>
              <a:rPr lang="cs-CZ" sz="5000" baseline="-25000" dirty="0"/>
              <a:t>p</a:t>
            </a:r>
            <a:r>
              <a:rPr lang="cs-CZ" sz="5000" baseline="30000" dirty="0"/>
              <a:t>2</a:t>
            </a:r>
            <a:r>
              <a:rPr lang="cs-CZ" sz="5000" dirty="0"/>
              <a:t> = 0.32</a:t>
            </a:r>
            <a:r>
              <a:rPr lang="en-GB" sz="5000" dirty="0"/>
              <a:t>). Significant morphological asymmetry was found also in kayakers but the effect of paddle grip was not substantial. Grip strength was not related to paddle grip.</a:t>
            </a:r>
            <a:endParaRPr lang="cs-CZ" sz="5000" dirty="0"/>
          </a:p>
          <a:p>
            <a:pPr fontAlgn="t"/>
            <a:r>
              <a:rPr lang="en-GB" sz="5000" dirty="0"/>
              <a:t>Paddlers with arm morphological asymmetry reported upper limb injury occurrence in 60 % of cases, which was 3 times more than in paddlers without arm morphological asymmetry. </a:t>
            </a:r>
            <a:endParaRPr lang="cs-CZ" sz="5000" dirty="0"/>
          </a:p>
          <a:p>
            <a:r>
              <a:rPr lang="en-GB" sz="5000" b="1" dirty="0"/>
              <a:t>Conclusion.</a:t>
            </a:r>
            <a:r>
              <a:rPr lang="en-GB" sz="5000" dirty="0"/>
              <a:t> As upper-limb asymmetry was directly associated with paddle grip in male canoeists, canoe paddling may lead to higher bilateral morphological asymmetry and therefore, injury occurrence.</a:t>
            </a:r>
            <a:endParaRPr lang="cs-CZ" sz="5000" dirty="0"/>
          </a:p>
        </p:txBody>
      </p:sp>
    </p:spTree>
    <p:extLst>
      <p:ext uri="{BB962C8B-B14F-4D97-AF65-F5344CB8AC3E}">
        <p14:creationId xmlns:p14="http://schemas.microsoft.com/office/powerpoint/2010/main" val="3953201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lstStyle/>
          <a:p>
            <a:pPr marL="0" indent="0" fontAlgn="t">
              <a:buNone/>
            </a:pPr>
            <a:r>
              <a:rPr lang="cs-CZ" dirty="0"/>
              <a:t> </a:t>
            </a:r>
          </a:p>
          <a:p>
            <a:pPr fontAlgn="t"/>
            <a:r>
              <a:rPr lang="cs-CZ" b="1" dirty="0"/>
              <a:t>Cílem této studie bylo zhodnotit segmentální distribuci tekutin, úchopové síly a vzniku zranění u elitních kajakářů a kanoistů ve vodním slalomu</a:t>
            </a:r>
          </a:p>
          <a:p>
            <a:endParaRPr lang="cs-CZ" dirty="0"/>
          </a:p>
        </p:txBody>
      </p:sp>
    </p:spTree>
    <p:extLst>
      <p:ext uri="{BB962C8B-B14F-4D97-AF65-F5344CB8AC3E}">
        <p14:creationId xmlns:p14="http://schemas.microsoft.com/office/powerpoint/2010/main" val="2070079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620688"/>
            <a:ext cx="8291264" cy="5505475"/>
          </a:xfrm>
        </p:spPr>
        <p:txBody>
          <a:bodyPr/>
          <a:lstStyle/>
          <a:p>
            <a:r>
              <a:rPr lang="cs-CZ" dirty="0"/>
              <a:t>Metody. </a:t>
            </a:r>
            <a:r>
              <a:rPr lang="cs-CZ" b="1" dirty="0"/>
              <a:t>Do studie byly zahrnuty výsledky 93 závodníků světového poháru (72 mužů, 21 žen).</a:t>
            </a:r>
            <a:r>
              <a:rPr lang="cs-CZ" dirty="0"/>
              <a:t> </a:t>
            </a:r>
            <a:r>
              <a:rPr lang="cs-CZ" dirty="0" smtClean="0"/>
              <a:t>Impedanční analýzou </a:t>
            </a:r>
            <a:r>
              <a:rPr lang="cs-CZ" dirty="0"/>
              <a:t>byla hodnocena segmentální </a:t>
            </a:r>
            <a:r>
              <a:rPr lang="cs-CZ" dirty="0" smtClean="0"/>
              <a:t>asymetrie </a:t>
            </a:r>
            <a:r>
              <a:rPr lang="cs-CZ" dirty="0"/>
              <a:t>distribuce </a:t>
            </a:r>
            <a:r>
              <a:rPr lang="cs-CZ" dirty="0" smtClean="0"/>
              <a:t>tekutin. Dotazníkem </a:t>
            </a:r>
            <a:r>
              <a:rPr lang="cs-CZ" dirty="0"/>
              <a:t>byl vyhodnocen výskyt zranění během tří předcházejících let. Účinek úchopu pádla (volná / pevná ruka u kajakářů, dolní / horní paže u kanoistů), morfologická dominance (dominantní / nedominantní) a disciplíny (</a:t>
            </a:r>
            <a:r>
              <a:rPr lang="cs-CZ" dirty="0" err="1"/>
              <a:t>kanoe</a:t>
            </a:r>
            <a:r>
              <a:rPr lang="cs-CZ" dirty="0"/>
              <a:t> / kajak) byla hodnocena na základě opakovaných měření ANOVA.</a:t>
            </a:r>
          </a:p>
          <a:p>
            <a:endParaRPr lang="cs-CZ" dirty="0"/>
          </a:p>
        </p:txBody>
      </p:sp>
    </p:spTree>
    <p:extLst>
      <p:ext uri="{BB962C8B-B14F-4D97-AF65-F5344CB8AC3E}">
        <p14:creationId xmlns:p14="http://schemas.microsoft.com/office/powerpoint/2010/main" val="367481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normAutofit fontScale="92500" lnSpcReduction="20000"/>
          </a:bodyPr>
          <a:lstStyle/>
          <a:p>
            <a:pPr marL="0" indent="0">
              <a:buNone/>
            </a:pPr>
            <a:r>
              <a:rPr lang="cs-CZ" dirty="0" smtClean="0"/>
              <a:t>   </a:t>
            </a:r>
            <a:r>
              <a:rPr lang="cs-CZ" b="1" dirty="0" smtClean="0"/>
              <a:t>Výsledky</a:t>
            </a:r>
          </a:p>
          <a:p>
            <a:r>
              <a:rPr lang="cs-CZ" dirty="0" smtClean="0"/>
              <a:t>Byly zjištěn </a:t>
            </a:r>
            <a:r>
              <a:rPr lang="cs-CZ" dirty="0"/>
              <a:t>signifikantní vliv na morfologickou asymetrii rozložení tekutin mezi horní a dolní paží u kanoistů (rozložení tekutin u spodní paže 3,17, s = 0,47 litrů, horní paže 3,08, s = 0,45 l , p &lt;0,001, ωp2 = 0,32</a:t>
            </a:r>
            <a:r>
              <a:rPr lang="cs-CZ" dirty="0" smtClean="0"/>
              <a:t>).</a:t>
            </a:r>
          </a:p>
          <a:p>
            <a:r>
              <a:rPr lang="cs-CZ" dirty="0" smtClean="0"/>
              <a:t>Byla </a:t>
            </a:r>
            <a:r>
              <a:rPr lang="cs-CZ" dirty="0"/>
              <a:t>také nalezena významná morfologická asymetrie u kajakářů, ale vliv úchopu (pevná/volná ruka) prokázán nebyl</a:t>
            </a:r>
            <a:r>
              <a:rPr lang="cs-CZ" dirty="0" smtClean="0"/>
              <a:t>.</a:t>
            </a:r>
          </a:p>
          <a:p>
            <a:r>
              <a:rPr lang="cs-CZ" dirty="0" smtClean="0"/>
              <a:t>Nebyl </a:t>
            </a:r>
            <a:r>
              <a:rPr lang="cs-CZ" dirty="0"/>
              <a:t>prokázán vliv síly úchopu na držení pádla</a:t>
            </a:r>
            <a:r>
              <a:rPr lang="cs-CZ" dirty="0" smtClean="0"/>
              <a:t>.</a:t>
            </a:r>
          </a:p>
          <a:p>
            <a:r>
              <a:rPr lang="cs-CZ" b="1" dirty="0"/>
              <a:t>Kanoisté s morfologickou asymetrií vykazovali o 60% případů vyšší počet zranění u horní paže, což je 3 krát více než u kanoistů bez morfologické asymetrie.</a:t>
            </a:r>
          </a:p>
        </p:txBody>
      </p:sp>
    </p:spTree>
    <p:extLst>
      <p:ext uri="{BB962C8B-B14F-4D97-AF65-F5344CB8AC3E}">
        <p14:creationId xmlns:p14="http://schemas.microsoft.com/office/powerpoint/2010/main" val="213855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lstStyle/>
          <a:p>
            <a:pPr marL="0" indent="0">
              <a:buNone/>
            </a:pPr>
            <a:r>
              <a:rPr lang="cs-CZ" b="1" dirty="0" smtClean="0"/>
              <a:t>    Závěr</a:t>
            </a:r>
          </a:p>
          <a:p>
            <a:endParaRPr lang="cs-CZ" dirty="0" smtClean="0"/>
          </a:p>
          <a:p>
            <a:r>
              <a:rPr lang="cs-CZ" b="1" dirty="0" smtClean="0"/>
              <a:t>Protože </a:t>
            </a:r>
            <a:r>
              <a:rPr lang="cs-CZ" b="1" dirty="0"/>
              <a:t>asymetrie horní paže kanoistů je přímo spojena s pádlovací stranou, může pádlování na </a:t>
            </a:r>
            <a:r>
              <a:rPr lang="cs-CZ" b="1" dirty="0" smtClean="0"/>
              <a:t>kánoi </a:t>
            </a:r>
            <a:r>
              <a:rPr lang="cs-CZ" b="1" dirty="0"/>
              <a:t>vést k vyšší bilaterální morfologické asymetrii, a tudíž i k většímu výskytu z</a:t>
            </a:r>
            <a:r>
              <a:rPr lang="cs-CZ" b="1" dirty="0" smtClean="0"/>
              <a:t>ranění</a:t>
            </a:r>
            <a:r>
              <a:rPr lang="cs-CZ" b="1" dirty="0"/>
              <a:t>.</a:t>
            </a:r>
          </a:p>
        </p:txBody>
      </p:sp>
    </p:spTree>
    <p:extLst>
      <p:ext uri="{BB962C8B-B14F-4D97-AF65-F5344CB8AC3E}">
        <p14:creationId xmlns:p14="http://schemas.microsoft.com/office/powerpoint/2010/main" val="4154796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188641"/>
            <a:ext cx="7702624" cy="1944215"/>
          </a:xfrm>
        </p:spPr>
        <p:txBody>
          <a:bodyPr>
            <a:normAutofit/>
          </a:bodyPr>
          <a:lstStyle/>
          <a:p>
            <a:r>
              <a:rPr lang="en-GB" sz="3200" dirty="0"/>
              <a:t>Influence of selected fitness and mental factors on the sport performance of a competitor in white water slalom</a:t>
            </a:r>
            <a:endParaRPr lang="cs-CZ" sz="3200" dirty="0"/>
          </a:p>
        </p:txBody>
      </p:sp>
      <p:sp>
        <p:nvSpPr>
          <p:cNvPr id="3" name="Podnadpis 2"/>
          <p:cNvSpPr>
            <a:spLocks noGrp="1"/>
          </p:cNvSpPr>
          <p:nvPr>
            <p:ph type="subTitle" idx="1"/>
          </p:nvPr>
        </p:nvSpPr>
        <p:spPr>
          <a:xfrm>
            <a:off x="1331640" y="4437112"/>
            <a:ext cx="6400800" cy="1752600"/>
          </a:xfrm>
        </p:spPr>
        <p:txBody>
          <a:bodyPr>
            <a:normAutofit fontScale="70000" lnSpcReduction="20000"/>
          </a:bodyPr>
          <a:lstStyle/>
          <a:p>
            <a:pPr algn="l"/>
            <a:r>
              <a:rPr lang="cs-CZ" dirty="0">
                <a:solidFill>
                  <a:schemeClr val="tx1"/>
                </a:solidFill>
              </a:rPr>
              <a:t>BÍLÝ, M., SÜSS, V., JANČAŘ, D. Influence </a:t>
            </a:r>
            <a:r>
              <a:rPr lang="cs-CZ" dirty="0" err="1">
                <a:solidFill>
                  <a:schemeClr val="tx1"/>
                </a:solidFill>
              </a:rPr>
              <a:t>of</a:t>
            </a:r>
            <a:r>
              <a:rPr lang="cs-CZ" dirty="0">
                <a:solidFill>
                  <a:schemeClr val="tx1"/>
                </a:solidFill>
              </a:rPr>
              <a:t> </a:t>
            </a:r>
            <a:r>
              <a:rPr lang="cs-CZ" dirty="0" err="1">
                <a:solidFill>
                  <a:schemeClr val="tx1"/>
                </a:solidFill>
              </a:rPr>
              <a:t>selected</a:t>
            </a:r>
            <a:r>
              <a:rPr lang="cs-CZ" dirty="0">
                <a:solidFill>
                  <a:schemeClr val="tx1"/>
                </a:solidFill>
              </a:rPr>
              <a:t> fitness and </a:t>
            </a:r>
            <a:r>
              <a:rPr lang="cs-CZ" dirty="0" err="1">
                <a:solidFill>
                  <a:schemeClr val="tx1"/>
                </a:solidFill>
              </a:rPr>
              <a:t>mental</a:t>
            </a:r>
            <a:r>
              <a:rPr lang="cs-CZ" dirty="0">
                <a:solidFill>
                  <a:schemeClr val="tx1"/>
                </a:solidFill>
              </a:rPr>
              <a:t> </a:t>
            </a:r>
            <a:r>
              <a:rPr lang="cs-CZ" dirty="0" err="1">
                <a:solidFill>
                  <a:schemeClr val="tx1"/>
                </a:solidFill>
              </a:rPr>
              <a:t>factors</a:t>
            </a:r>
            <a:r>
              <a:rPr lang="cs-CZ" dirty="0">
                <a:solidFill>
                  <a:schemeClr val="tx1"/>
                </a:solidFill>
              </a:rPr>
              <a:t> on </a:t>
            </a:r>
            <a:r>
              <a:rPr lang="cs-CZ" dirty="0" err="1">
                <a:solidFill>
                  <a:schemeClr val="tx1"/>
                </a:solidFill>
              </a:rPr>
              <a:t>the</a:t>
            </a:r>
            <a:r>
              <a:rPr lang="cs-CZ" dirty="0">
                <a:solidFill>
                  <a:schemeClr val="tx1"/>
                </a:solidFill>
              </a:rPr>
              <a:t> sport performance </a:t>
            </a:r>
            <a:r>
              <a:rPr lang="cs-CZ" dirty="0" err="1">
                <a:solidFill>
                  <a:schemeClr val="tx1"/>
                </a:solidFill>
              </a:rPr>
              <a:t>of</a:t>
            </a:r>
            <a:r>
              <a:rPr lang="cs-CZ" dirty="0">
                <a:solidFill>
                  <a:schemeClr val="tx1"/>
                </a:solidFill>
              </a:rPr>
              <a:t> a </a:t>
            </a:r>
            <a:r>
              <a:rPr lang="cs-CZ" dirty="0" err="1">
                <a:solidFill>
                  <a:schemeClr val="tx1"/>
                </a:solidFill>
              </a:rPr>
              <a:t>competitor</a:t>
            </a:r>
            <a:r>
              <a:rPr lang="cs-CZ" dirty="0">
                <a:solidFill>
                  <a:schemeClr val="tx1"/>
                </a:solidFill>
              </a:rPr>
              <a:t> in </a:t>
            </a:r>
            <a:r>
              <a:rPr lang="cs-CZ" dirty="0" err="1">
                <a:solidFill>
                  <a:schemeClr val="tx1"/>
                </a:solidFill>
              </a:rPr>
              <a:t>white</a:t>
            </a:r>
            <a:r>
              <a:rPr lang="cs-CZ" dirty="0">
                <a:solidFill>
                  <a:schemeClr val="tx1"/>
                </a:solidFill>
              </a:rPr>
              <a:t> </a:t>
            </a:r>
            <a:r>
              <a:rPr lang="cs-CZ" dirty="0" err="1">
                <a:solidFill>
                  <a:schemeClr val="tx1"/>
                </a:solidFill>
              </a:rPr>
              <a:t>water</a:t>
            </a:r>
            <a:r>
              <a:rPr lang="cs-CZ" dirty="0">
                <a:solidFill>
                  <a:schemeClr val="tx1"/>
                </a:solidFill>
              </a:rPr>
              <a:t> slalom. </a:t>
            </a:r>
            <a:r>
              <a:rPr lang="cs-CZ" i="1" dirty="0">
                <a:solidFill>
                  <a:schemeClr val="tx1"/>
                </a:solidFill>
              </a:rPr>
              <a:t>Acta </a:t>
            </a:r>
            <a:r>
              <a:rPr lang="cs-CZ" i="1" dirty="0" err="1">
                <a:solidFill>
                  <a:schemeClr val="tx1"/>
                </a:solidFill>
              </a:rPr>
              <a:t>Universitatis</a:t>
            </a:r>
            <a:r>
              <a:rPr lang="cs-CZ" i="1" dirty="0">
                <a:solidFill>
                  <a:schemeClr val="tx1"/>
                </a:solidFill>
              </a:rPr>
              <a:t> </a:t>
            </a:r>
            <a:r>
              <a:rPr lang="cs-CZ" i="1" dirty="0" err="1">
                <a:solidFill>
                  <a:schemeClr val="tx1"/>
                </a:solidFill>
              </a:rPr>
              <a:t>Carolinae</a:t>
            </a:r>
            <a:r>
              <a:rPr lang="cs-CZ" i="1" dirty="0">
                <a:solidFill>
                  <a:schemeClr val="tx1"/>
                </a:solidFill>
              </a:rPr>
              <a:t> </a:t>
            </a:r>
            <a:r>
              <a:rPr lang="cs-CZ" i="1" dirty="0" err="1">
                <a:solidFill>
                  <a:schemeClr val="tx1"/>
                </a:solidFill>
              </a:rPr>
              <a:t>Kinanthropologica</a:t>
            </a:r>
            <a:r>
              <a:rPr lang="cs-CZ" dirty="0">
                <a:solidFill>
                  <a:schemeClr val="tx1"/>
                </a:solidFill>
              </a:rPr>
              <a:t>, 2010, vol. 46, no. 1, pp. 123-132, ISSN 0323-0511</a:t>
            </a:r>
          </a:p>
          <a:p>
            <a:pPr algn="l"/>
            <a:endParaRPr lang="cs-CZ" dirty="0"/>
          </a:p>
        </p:txBody>
      </p:sp>
    </p:spTree>
    <p:extLst>
      <p:ext uri="{BB962C8B-B14F-4D97-AF65-F5344CB8AC3E}">
        <p14:creationId xmlns:p14="http://schemas.microsoft.com/office/powerpoint/2010/main" val="3038822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116632"/>
            <a:ext cx="8712968" cy="6552728"/>
          </a:xfrm>
        </p:spPr>
        <p:txBody>
          <a:bodyPr>
            <a:normAutofit fontScale="62500" lnSpcReduction="20000"/>
          </a:bodyPr>
          <a:lstStyle/>
          <a:p>
            <a:pPr marL="0" indent="0">
              <a:buNone/>
            </a:pPr>
            <a:r>
              <a:rPr lang="cs-CZ" dirty="0" err="1" smtClean="0"/>
              <a:t>Abstract</a:t>
            </a:r>
            <a:r>
              <a:rPr lang="cs-CZ" dirty="0" smtClean="0"/>
              <a:t>:</a:t>
            </a:r>
          </a:p>
          <a:p>
            <a:pPr marL="0" indent="0">
              <a:buNone/>
            </a:pPr>
            <a:endParaRPr lang="cs-CZ" dirty="0" smtClean="0"/>
          </a:p>
          <a:p>
            <a:r>
              <a:rPr lang="en-GB" dirty="0" smtClean="0"/>
              <a:t>Paper </a:t>
            </a:r>
            <a:r>
              <a:rPr lang="en-GB" dirty="0"/>
              <a:t>is focused on the observation of selected fitness and mental indicators of competitor’s performance in white water slalom in the Czech Republic, and their influence on the final performance in race.</a:t>
            </a:r>
            <a:endParaRPr lang="cs-CZ" dirty="0"/>
          </a:p>
          <a:p>
            <a:r>
              <a:rPr lang="en-GB" dirty="0"/>
              <a:t>The observed sample consisted of 6 C1 competitors aged 18 to 31, members of the Czech national team. Selected performance indicators were: a) results in the test battery according to </a:t>
            </a:r>
            <a:r>
              <a:rPr lang="en-GB" dirty="0" err="1"/>
              <a:t>Bílý</a:t>
            </a:r>
            <a:r>
              <a:rPr lang="en-GB" dirty="0"/>
              <a:t> in runs for a different distance (</a:t>
            </a:r>
            <a:r>
              <a:rPr lang="en-GB" dirty="0" err="1"/>
              <a:t>Süss</a:t>
            </a:r>
            <a:r>
              <a:rPr lang="en-GB" dirty="0"/>
              <a:t>, </a:t>
            </a:r>
            <a:r>
              <a:rPr lang="en-GB" dirty="0" err="1"/>
              <a:t>Bílý</a:t>
            </a:r>
            <a:r>
              <a:rPr lang="en-GB" dirty="0"/>
              <a:t> and </a:t>
            </a:r>
            <a:r>
              <a:rPr lang="en-GB" dirty="0" err="1"/>
              <a:t>Bunc</a:t>
            </a:r>
            <a:r>
              <a:rPr lang="en-GB" dirty="0"/>
              <a:t>, 2008), b) results in the Wingate test on the arm ergometer and c) results from the CSAI-2 questionnaire measuring pre-start anxiety. The comparing criterion was the nomination rank for the Olympic race in Beijing 2008, which was determined by the results from 4 races.</a:t>
            </a:r>
            <a:endParaRPr lang="cs-CZ" dirty="0"/>
          </a:p>
          <a:p>
            <a:r>
              <a:rPr lang="en-GB" dirty="0"/>
              <a:t>Nonparametric correlation research with Spearman correlation coefficient was used to find statistic dependence between the sport performance and selected factors. Results show a close significant relationship between the terrain test and the somatic component of performance anxiety in comparison with the final competitor’s performance in observed races. The dependence of the functional indicators values from the 30-s Wingate test and the cognitive component of competition anxiety on the final competitor’s performance were not fully proved. However, high values of correlation coefficient (</a:t>
            </a:r>
            <a:r>
              <a:rPr lang="en-GB" dirty="0" err="1"/>
              <a:t>rs</a:t>
            </a:r>
            <a:r>
              <a:rPr lang="en-GB" dirty="0"/>
              <a:t> = 0,638) between the values of cognitive anxiety, 30-s Wingate test and competitor’s results in a race indicate that there may exist a dependence.</a:t>
            </a:r>
            <a:endParaRPr lang="cs-CZ" dirty="0"/>
          </a:p>
          <a:p>
            <a:endParaRPr lang="cs-CZ" b="1" dirty="0"/>
          </a:p>
        </p:txBody>
      </p:sp>
    </p:spTree>
    <p:extLst>
      <p:ext uri="{BB962C8B-B14F-4D97-AF65-F5344CB8AC3E}">
        <p14:creationId xmlns:p14="http://schemas.microsoft.com/office/powerpoint/2010/main" val="258661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468313" y="476250"/>
            <a:ext cx="8218487" cy="5649913"/>
          </a:xfrm>
        </p:spPr>
        <p:txBody>
          <a:bodyPr/>
          <a:lstStyle/>
          <a:p>
            <a:r>
              <a:rPr lang="cs-CZ" dirty="0"/>
              <a:t>Příspěvek je zaměřen na porovnání vybraných kondičních  a psychických indikátorů  výkonu závodníků ve vodním slalomu v ČR a zjistit jejich vliv na výsledný výkon v závodě.</a:t>
            </a:r>
          </a:p>
        </p:txBody>
      </p:sp>
    </p:spTree>
    <p:extLst>
      <p:ext uri="{BB962C8B-B14F-4D97-AF65-F5344CB8AC3E}">
        <p14:creationId xmlns:p14="http://schemas.microsoft.com/office/powerpoint/2010/main" val="1445233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normAutofit fontScale="92500" lnSpcReduction="10000"/>
          </a:bodyPr>
          <a:lstStyle/>
          <a:p>
            <a:r>
              <a:rPr lang="cs-CZ" dirty="0"/>
              <a:t>Sledovaný soubor tvořilo 6 závodníků kategorie </a:t>
            </a:r>
            <a:r>
              <a:rPr lang="cs-CZ" dirty="0" err="1"/>
              <a:t>kanoe</a:t>
            </a:r>
            <a:r>
              <a:rPr lang="cs-CZ" dirty="0"/>
              <a:t> jednotlivců ve věkovém rozpětí 18 až 31 let, členů reprezentačních družstev ČR. Vybrané indikátory výkonu </a:t>
            </a:r>
            <a:r>
              <a:rPr lang="cs-CZ" dirty="0" smtClean="0"/>
              <a:t>tvořili:</a:t>
            </a:r>
          </a:p>
          <a:p>
            <a:r>
              <a:rPr lang="cs-CZ" dirty="0" smtClean="0"/>
              <a:t>a</a:t>
            </a:r>
            <a:r>
              <a:rPr lang="cs-CZ" dirty="0"/>
              <a:t>) výsledky v testové  baterii dle Bílého v jízdě na různou vzdálenost (</a:t>
            </a:r>
            <a:r>
              <a:rPr lang="cs-CZ" dirty="0" err="1"/>
              <a:t>Süss</a:t>
            </a:r>
            <a:r>
              <a:rPr lang="cs-CZ" dirty="0"/>
              <a:t>, Bílý a </a:t>
            </a:r>
            <a:r>
              <a:rPr lang="cs-CZ" dirty="0" err="1"/>
              <a:t>Bunc</a:t>
            </a:r>
            <a:r>
              <a:rPr lang="cs-CZ" dirty="0"/>
              <a:t>, 2008</a:t>
            </a:r>
            <a:r>
              <a:rPr lang="cs-CZ" dirty="0" smtClean="0"/>
              <a:t>),</a:t>
            </a:r>
          </a:p>
          <a:p>
            <a:r>
              <a:rPr lang="cs-CZ" dirty="0" smtClean="0"/>
              <a:t>b</a:t>
            </a:r>
            <a:r>
              <a:rPr lang="cs-CZ" dirty="0"/>
              <a:t>) výsledky </a:t>
            </a:r>
            <a:r>
              <a:rPr lang="cs-CZ" dirty="0" err="1"/>
              <a:t>Wingate</a:t>
            </a:r>
            <a:r>
              <a:rPr lang="cs-CZ" dirty="0"/>
              <a:t> testu na ručním klikovém </a:t>
            </a:r>
            <a:r>
              <a:rPr lang="cs-CZ" dirty="0" smtClean="0"/>
              <a:t>ergometru,</a:t>
            </a:r>
          </a:p>
          <a:p>
            <a:r>
              <a:rPr lang="cs-CZ" dirty="0" smtClean="0"/>
              <a:t>c)výsledky </a:t>
            </a:r>
            <a:r>
              <a:rPr lang="cs-CZ" dirty="0"/>
              <a:t>vyšetření předstartovní úzkosti pomocí dotazníku CSAI-2. Srovnávací </a:t>
            </a:r>
            <a:r>
              <a:rPr lang="cs-CZ" dirty="0" err="1"/>
              <a:t>kriterium</a:t>
            </a:r>
            <a:r>
              <a:rPr lang="cs-CZ" dirty="0"/>
              <a:t> tvořilo pořadí nominace na olympijský závod v Pekingu  pro rok 2008, které bylo určeno z výsledků 4 závodů. </a:t>
            </a:r>
          </a:p>
        </p:txBody>
      </p:sp>
    </p:spTree>
    <p:extLst>
      <p:ext uri="{BB962C8B-B14F-4D97-AF65-F5344CB8AC3E}">
        <p14:creationId xmlns:p14="http://schemas.microsoft.com/office/powerpoint/2010/main" val="2847362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lstStyle/>
          <a:p>
            <a:r>
              <a:rPr lang="cs-CZ" dirty="0"/>
              <a:t>Pro zjištění statistické závislosti mezi sportovním výkonem a vybranými faktory sportovního výkonu byl použit </a:t>
            </a:r>
            <a:r>
              <a:rPr lang="cs-CZ" dirty="0" err="1"/>
              <a:t>neparametrický</a:t>
            </a:r>
            <a:r>
              <a:rPr lang="cs-CZ" dirty="0"/>
              <a:t> korelační výzkum pomocí </a:t>
            </a:r>
            <a:r>
              <a:rPr lang="cs-CZ" dirty="0" err="1"/>
              <a:t>Spearmanůva</a:t>
            </a:r>
            <a:r>
              <a:rPr lang="cs-CZ" dirty="0"/>
              <a:t> korelačního koeficientu. </a:t>
            </a:r>
          </a:p>
        </p:txBody>
      </p:sp>
    </p:spTree>
    <p:extLst>
      <p:ext uri="{BB962C8B-B14F-4D97-AF65-F5344CB8AC3E}">
        <p14:creationId xmlns:p14="http://schemas.microsoft.com/office/powerpoint/2010/main" val="387167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404664"/>
            <a:ext cx="7848872" cy="1656184"/>
          </a:xfrm>
        </p:spPr>
        <p:txBody>
          <a:bodyPr>
            <a:normAutofit/>
          </a:bodyPr>
          <a:lstStyle/>
          <a:p>
            <a:r>
              <a:rPr lang="en-GB" sz="3200" dirty="0"/>
              <a:t>Effect of paddle grip on segmental fluid distribution in elite slalom paddlers</a:t>
            </a:r>
            <a:endParaRPr lang="cs-CZ" sz="3200" dirty="0"/>
          </a:p>
        </p:txBody>
      </p:sp>
      <p:sp>
        <p:nvSpPr>
          <p:cNvPr id="3" name="Podnadpis 2"/>
          <p:cNvSpPr>
            <a:spLocks noGrp="1"/>
          </p:cNvSpPr>
          <p:nvPr>
            <p:ph type="subTitle" idx="1"/>
          </p:nvPr>
        </p:nvSpPr>
        <p:spPr>
          <a:xfrm>
            <a:off x="539552" y="3789040"/>
            <a:ext cx="8208912" cy="2592288"/>
          </a:xfrm>
        </p:spPr>
        <p:txBody>
          <a:bodyPr/>
          <a:lstStyle/>
          <a:p>
            <a:pPr algn="l"/>
            <a:r>
              <a:rPr lang="en-GB" sz="2400" dirty="0">
                <a:solidFill>
                  <a:schemeClr val="tx1"/>
                </a:solidFill>
              </a:rPr>
              <a:t>BÍLÝ, M., BALÁŠ, J., ANDREW, J.M., DARRYL J.C., COUFALOVÁ, K., SÜSS, V. Effect of paddle grip on segmental fluid distribution in elite slalom paddlers. </a:t>
            </a:r>
            <a:r>
              <a:rPr lang="en-GB" sz="2400" i="1" dirty="0">
                <a:solidFill>
                  <a:schemeClr val="tx1"/>
                </a:solidFill>
              </a:rPr>
              <a:t>European Journal of Sport Science. </a:t>
            </a:r>
            <a:r>
              <a:rPr lang="en-GB" sz="2400" dirty="0">
                <a:solidFill>
                  <a:schemeClr val="tx1"/>
                </a:solidFill>
              </a:rPr>
              <a:t>2012, DOI:10.1080/17461391.2011.643926.</a:t>
            </a:r>
            <a:endParaRPr lang="cs-CZ" sz="2400" dirty="0">
              <a:solidFill>
                <a:schemeClr val="tx1"/>
              </a:solidFill>
            </a:endParaRPr>
          </a:p>
          <a:p>
            <a:pPr algn="l"/>
            <a:endParaRPr lang="cs-CZ" dirty="0"/>
          </a:p>
        </p:txBody>
      </p:sp>
    </p:spTree>
    <p:extLst>
      <p:ext uri="{BB962C8B-B14F-4D97-AF65-F5344CB8AC3E}">
        <p14:creationId xmlns:p14="http://schemas.microsoft.com/office/powerpoint/2010/main" val="1046201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548680"/>
            <a:ext cx="8219256" cy="5577483"/>
          </a:xfrm>
        </p:spPr>
        <p:txBody>
          <a:bodyPr>
            <a:normAutofit fontScale="92500" lnSpcReduction="20000"/>
          </a:bodyPr>
          <a:lstStyle/>
          <a:p>
            <a:pPr marL="0" indent="0">
              <a:buNone/>
            </a:pPr>
            <a:r>
              <a:rPr lang="cs-CZ" b="1" dirty="0" smtClean="0"/>
              <a:t>    Závěry</a:t>
            </a:r>
          </a:p>
          <a:p>
            <a:r>
              <a:rPr lang="cs-CZ" dirty="0" smtClean="0"/>
              <a:t>Výsledky </a:t>
            </a:r>
            <a:r>
              <a:rPr lang="cs-CZ" dirty="0"/>
              <a:t>ukazují na</a:t>
            </a:r>
            <a:r>
              <a:rPr lang="cs-CZ" b="1" dirty="0"/>
              <a:t> </a:t>
            </a:r>
            <a:r>
              <a:rPr lang="cs-CZ" dirty="0"/>
              <a:t>těsný signifikantní vztah mezi terénním testem a somatickou složkou závodní úzkosti v porovnání s výsledným výkonem závodníka ve sledovaných závodech</a:t>
            </a:r>
            <a:r>
              <a:rPr lang="cs-CZ" dirty="0" smtClean="0"/>
              <a:t>.</a:t>
            </a:r>
          </a:p>
          <a:p>
            <a:r>
              <a:rPr lang="cs-CZ" dirty="0" smtClean="0"/>
              <a:t>Vliv </a:t>
            </a:r>
            <a:r>
              <a:rPr lang="cs-CZ" dirty="0"/>
              <a:t>mezi hodnotami funkčních ukazatelů z  30-s </a:t>
            </a:r>
            <a:r>
              <a:rPr lang="cs-CZ" dirty="0" err="1"/>
              <a:t>Wingate</a:t>
            </a:r>
            <a:r>
              <a:rPr lang="cs-CZ" dirty="0"/>
              <a:t> testu a kognitivní složky závodní úzkosti na výsledný výkon závodníka se nepodařilo plně  prokázat</a:t>
            </a:r>
            <a:r>
              <a:rPr lang="cs-CZ" dirty="0" smtClean="0"/>
              <a:t>.</a:t>
            </a:r>
          </a:p>
          <a:p>
            <a:r>
              <a:rPr lang="cs-CZ" b="1" dirty="0" smtClean="0"/>
              <a:t>Ovšem </a:t>
            </a:r>
            <a:r>
              <a:rPr lang="cs-CZ" b="1" dirty="0"/>
              <a:t>vysoké hodnoty korelačního koeficientu (</a:t>
            </a:r>
            <a:r>
              <a:rPr lang="cs-CZ" b="1" dirty="0" err="1"/>
              <a:t>rs</a:t>
            </a:r>
            <a:r>
              <a:rPr lang="cs-CZ" b="1" dirty="0"/>
              <a:t> = 0,638 ) mezi hodnotami kognitivní úzkosti, resp. 30-s </a:t>
            </a:r>
            <a:r>
              <a:rPr lang="cs-CZ" b="1" dirty="0" err="1"/>
              <a:t>Wingate</a:t>
            </a:r>
            <a:r>
              <a:rPr lang="cs-CZ" b="1" dirty="0"/>
              <a:t> testu a výsledky závodníka v závodě naznačují, že zde pravděpodobně nějaká závislost může existovat. </a:t>
            </a:r>
          </a:p>
          <a:p>
            <a:endParaRPr lang="cs-CZ" dirty="0"/>
          </a:p>
        </p:txBody>
      </p:sp>
    </p:spTree>
    <p:extLst>
      <p:ext uri="{BB962C8B-B14F-4D97-AF65-F5344CB8AC3E}">
        <p14:creationId xmlns:p14="http://schemas.microsoft.com/office/powerpoint/2010/main" val="3432388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91264" cy="1512168"/>
          </a:xfrm>
        </p:spPr>
        <p:txBody>
          <a:bodyPr>
            <a:noAutofit/>
          </a:bodyPr>
          <a:lstStyle/>
          <a:p>
            <a:r>
              <a:rPr lang="cs-CZ" sz="3600" b="1" dirty="0" err="1"/>
              <a:t>Evaluation</a:t>
            </a:r>
            <a:r>
              <a:rPr lang="cs-CZ" sz="3600" b="1" dirty="0"/>
              <a:t> </a:t>
            </a:r>
            <a:r>
              <a:rPr lang="cs-CZ" sz="3600" b="1" dirty="0" err="1"/>
              <a:t>of</a:t>
            </a:r>
            <a:r>
              <a:rPr lang="cs-CZ" sz="3600" b="1" dirty="0"/>
              <a:t> </a:t>
            </a:r>
            <a:r>
              <a:rPr lang="cs-CZ" sz="3600" b="1" dirty="0" err="1"/>
              <a:t>specific</a:t>
            </a:r>
            <a:r>
              <a:rPr lang="cs-CZ" sz="3600" b="1" dirty="0"/>
              <a:t> speed and </a:t>
            </a:r>
            <a:r>
              <a:rPr lang="cs-CZ" sz="3600" b="1" dirty="0" err="1"/>
              <a:t>endurance</a:t>
            </a:r>
            <a:r>
              <a:rPr lang="cs-CZ" sz="3600" b="1" dirty="0"/>
              <a:t> </a:t>
            </a:r>
            <a:r>
              <a:rPr lang="cs-CZ" sz="3600" b="1" dirty="0" err="1"/>
              <a:t>preconditions</a:t>
            </a:r>
            <a:r>
              <a:rPr lang="cs-CZ" sz="3600" b="1" dirty="0"/>
              <a:t> </a:t>
            </a:r>
            <a:r>
              <a:rPr lang="cs-CZ" sz="3600" b="1" dirty="0" err="1"/>
              <a:t>of</a:t>
            </a:r>
            <a:r>
              <a:rPr lang="cs-CZ" sz="3600" b="1" dirty="0"/>
              <a:t> </a:t>
            </a:r>
            <a:r>
              <a:rPr lang="cs-CZ" sz="3600" b="1" dirty="0" err="1"/>
              <a:t>white-water</a:t>
            </a:r>
            <a:r>
              <a:rPr lang="cs-CZ" sz="3600" b="1" dirty="0"/>
              <a:t> </a:t>
            </a:r>
            <a:r>
              <a:rPr lang="cs-CZ" sz="3600" b="1" dirty="0" err="1"/>
              <a:t>canoeists</a:t>
            </a:r>
            <a:endParaRPr lang="cs-CZ" sz="3600" b="1" dirty="0"/>
          </a:p>
        </p:txBody>
      </p:sp>
      <p:sp>
        <p:nvSpPr>
          <p:cNvPr id="3" name="Zástupný symbol pro obsah 2"/>
          <p:cNvSpPr>
            <a:spLocks noGrp="1"/>
          </p:cNvSpPr>
          <p:nvPr>
            <p:ph idx="1"/>
          </p:nvPr>
        </p:nvSpPr>
        <p:spPr>
          <a:xfrm>
            <a:off x="611560" y="3645024"/>
            <a:ext cx="8075240" cy="2232248"/>
          </a:xfrm>
        </p:spPr>
        <p:txBody>
          <a:bodyPr>
            <a:normAutofit/>
          </a:bodyPr>
          <a:lstStyle/>
          <a:p>
            <a:r>
              <a:rPr lang="cs-CZ" sz="2800" b="1" dirty="0"/>
              <a:t>SÜSS, V., BÍLÝ, M., BUNC, V. </a:t>
            </a:r>
            <a:r>
              <a:rPr lang="cs-CZ" sz="2800" b="1" dirty="0" err="1"/>
              <a:t>Evaluation</a:t>
            </a:r>
            <a:r>
              <a:rPr lang="cs-CZ" sz="2800" b="1" dirty="0"/>
              <a:t> </a:t>
            </a:r>
            <a:r>
              <a:rPr lang="cs-CZ" sz="2800" b="1" dirty="0" err="1"/>
              <a:t>of</a:t>
            </a:r>
            <a:r>
              <a:rPr lang="cs-CZ" sz="2800" b="1" dirty="0"/>
              <a:t> </a:t>
            </a:r>
            <a:r>
              <a:rPr lang="cs-CZ" sz="2800" b="1" dirty="0" err="1"/>
              <a:t>specific</a:t>
            </a:r>
            <a:r>
              <a:rPr lang="cs-CZ" sz="2800" b="1" dirty="0"/>
              <a:t> speed and </a:t>
            </a:r>
            <a:r>
              <a:rPr lang="cs-CZ" sz="2800" b="1" dirty="0" err="1"/>
              <a:t>endurance</a:t>
            </a:r>
            <a:r>
              <a:rPr lang="cs-CZ" sz="2800" b="1" dirty="0"/>
              <a:t> </a:t>
            </a:r>
            <a:r>
              <a:rPr lang="cs-CZ" sz="2800" b="1" dirty="0" err="1"/>
              <a:t>preconditions</a:t>
            </a:r>
            <a:r>
              <a:rPr lang="cs-CZ" sz="2800" b="1" dirty="0"/>
              <a:t> </a:t>
            </a:r>
            <a:r>
              <a:rPr lang="cs-CZ" sz="2800" b="1" dirty="0" err="1"/>
              <a:t>of</a:t>
            </a:r>
            <a:r>
              <a:rPr lang="cs-CZ" sz="2800" b="1" dirty="0"/>
              <a:t> </a:t>
            </a:r>
            <a:r>
              <a:rPr lang="cs-CZ" sz="2800" b="1" dirty="0" err="1"/>
              <a:t>white-water</a:t>
            </a:r>
            <a:r>
              <a:rPr lang="cs-CZ" sz="2800" b="1" dirty="0"/>
              <a:t> </a:t>
            </a:r>
            <a:r>
              <a:rPr lang="cs-CZ" sz="2800" b="1" dirty="0" err="1"/>
              <a:t>canoeists</a:t>
            </a:r>
            <a:r>
              <a:rPr lang="cs-CZ" sz="2800" b="1" dirty="0"/>
              <a:t>. </a:t>
            </a:r>
            <a:r>
              <a:rPr lang="cs-CZ" sz="2800" b="1" i="1" dirty="0"/>
              <a:t>International </a:t>
            </a:r>
            <a:r>
              <a:rPr lang="cs-CZ" sz="2800" b="1" i="1" dirty="0" err="1"/>
              <a:t>Journal</a:t>
            </a:r>
            <a:r>
              <a:rPr lang="cs-CZ" sz="2800" b="1" i="1" dirty="0"/>
              <a:t> </a:t>
            </a:r>
            <a:r>
              <a:rPr lang="cs-CZ" sz="2800" b="1" i="1" dirty="0" err="1"/>
              <a:t>of</a:t>
            </a:r>
            <a:r>
              <a:rPr lang="cs-CZ" sz="2800" b="1" i="1" dirty="0"/>
              <a:t> Fitness, </a:t>
            </a:r>
            <a:r>
              <a:rPr lang="cs-CZ" sz="2800" b="1" dirty="0"/>
              <a:t>2008, vol. 4, no. 1, pp. 15-25. ISSN 0973-2152</a:t>
            </a:r>
            <a:endParaRPr lang="cs-CZ" sz="2800" dirty="0"/>
          </a:p>
        </p:txBody>
      </p:sp>
    </p:spTree>
    <p:extLst>
      <p:ext uri="{BB962C8B-B14F-4D97-AF65-F5344CB8AC3E}">
        <p14:creationId xmlns:p14="http://schemas.microsoft.com/office/powerpoint/2010/main" val="1321376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6632"/>
            <a:ext cx="8352928" cy="6552728"/>
          </a:xfrm>
        </p:spPr>
        <p:txBody>
          <a:bodyPr>
            <a:normAutofit fontScale="62500" lnSpcReduction="20000"/>
          </a:bodyPr>
          <a:lstStyle/>
          <a:p>
            <a:r>
              <a:rPr lang="cs-CZ" b="1" dirty="0"/>
              <a:t>ABSTRACT</a:t>
            </a:r>
            <a:endParaRPr lang="cs-CZ" dirty="0"/>
          </a:p>
          <a:p>
            <a:r>
              <a:rPr lang="cs-CZ" dirty="0" err="1"/>
              <a:t>Evaluation</a:t>
            </a:r>
            <a:r>
              <a:rPr lang="cs-CZ" dirty="0"/>
              <a:t> </a:t>
            </a:r>
            <a:r>
              <a:rPr lang="cs-CZ" dirty="0" err="1"/>
              <a:t>of</a:t>
            </a:r>
            <a:r>
              <a:rPr lang="cs-CZ" dirty="0"/>
              <a:t> </a:t>
            </a:r>
            <a:r>
              <a:rPr lang="cs-CZ" dirty="0" err="1"/>
              <a:t>preconditions</a:t>
            </a:r>
            <a:r>
              <a:rPr lang="cs-CZ" dirty="0"/>
              <a:t> </a:t>
            </a:r>
            <a:r>
              <a:rPr lang="cs-CZ" dirty="0" err="1"/>
              <a:t>for</a:t>
            </a:r>
            <a:r>
              <a:rPr lang="cs-CZ" dirty="0"/>
              <a:t> sport performance </a:t>
            </a:r>
            <a:r>
              <a:rPr lang="cs-CZ" dirty="0" err="1"/>
              <a:t>is</a:t>
            </a:r>
            <a:r>
              <a:rPr lang="cs-CZ" dirty="0"/>
              <a:t> </a:t>
            </a:r>
            <a:r>
              <a:rPr lang="cs-CZ" dirty="0" err="1"/>
              <a:t>the</a:t>
            </a:r>
            <a:r>
              <a:rPr lang="cs-CZ" dirty="0"/>
              <a:t> basic premise </a:t>
            </a:r>
            <a:r>
              <a:rPr lang="cs-CZ" dirty="0" err="1"/>
              <a:t>of</a:t>
            </a:r>
            <a:r>
              <a:rPr lang="cs-CZ" dirty="0"/>
              <a:t> </a:t>
            </a:r>
            <a:r>
              <a:rPr lang="cs-CZ" dirty="0" err="1"/>
              <a:t>successful</a:t>
            </a:r>
            <a:r>
              <a:rPr lang="cs-CZ" dirty="0"/>
              <a:t> </a:t>
            </a:r>
            <a:r>
              <a:rPr lang="cs-CZ" dirty="0" err="1"/>
              <a:t>training</a:t>
            </a:r>
            <a:r>
              <a:rPr lang="cs-CZ" dirty="0"/>
              <a:t> </a:t>
            </a:r>
            <a:r>
              <a:rPr lang="cs-CZ" dirty="0" err="1"/>
              <a:t>process</a:t>
            </a:r>
            <a:r>
              <a:rPr lang="cs-CZ" dirty="0"/>
              <a:t>. </a:t>
            </a:r>
            <a:r>
              <a:rPr lang="cs-CZ" dirty="0" err="1"/>
              <a:t>One</a:t>
            </a:r>
            <a:r>
              <a:rPr lang="cs-CZ" dirty="0"/>
              <a:t> </a:t>
            </a:r>
            <a:r>
              <a:rPr lang="cs-CZ" dirty="0" err="1"/>
              <a:t>of</a:t>
            </a:r>
            <a:r>
              <a:rPr lang="cs-CZ" dirty="0"/>
              <a:t> </a:t>
            </a:r>
            <a:r>
              <a:rPr lang="cs-CZ" dirty="0" err="1"/>
              <a:t>the</a:t>
            </a:r>
            <a:r>
              <a:rPr lang="cs-CZ" dirty="0"/>
              <a:t> </a:t>
            </a:r>
            <a:r>
              <a:rPr lang="cs-CZ" dirty="0" err="1"/>
              <a:t>possibilities</a:t>
            </a:r>
            <a:r>
              <a:rPr lang="cs-CZ" dirty="0"/>
              <a:t> </a:t>
            </a:r>
            <a:r>
              <a:rPr lang="cs-CZ" dirty="0" err="1"/>
              <a:t>is</a:t>
            </a:r>
            <a:r>
              <a:rPr lang="cs-CZ" dirty="0"/>
              <a:t> </a:t>
            </a:r>
            <a:r>
              <a:rPr lang="cs-CZ" dirty="0" err="1"/>
              <a:t>the</a:t>
            </a:r>
            <a:r>
              <a:rPr lang="cs-CZ" dirty="0"/>
              <a:t> </a:t>
            </a:r>
            <a:r>
              <a:rPr lang="cs-CZ" dirty="0" err="1"/>
              <a:t>evaluation</a:t>
            </a:r>
            <a:r>
              <a:rPr lang="cs-CZ" dirty="0"/>
              <a:t> on </a:t>
            </a:r>
            <a:r>
              <a:rPr lang="cs-CZ" dirty="0" err="1"/>
              <a:t>the</a:t>
            </a:r>
            <a:r>
              <a:rPr lang="cs-CZ" dirty="0"/>
              <a:t> </a:t>
            </a:r>
            <a:r>
              <a:rPr lang="cs-CZ" dirty="0" err="1"/>
              <a:t>basis</a:t>
            </a:r>
            <a:r>
              <a:rPr lang="cs-CZ" dirty="0"/>
              <a:t> </a:t>
            </a:r>
            <a:r>
              <a:rPr lang="cs-CZ" dirty="0" err="1"/>
              <a:t>of</a:t>
            </a:r>
            <a:r>
              <a:rPr lang="cs-CZ" dirty="0"/>
              <a:t> </a:t>
            </a:r>
            <a:r>
              <a:rPr lang="cs-CZ" dirty="0" err="1"/>
              <a:t>muscle</a:t>
            </a:r>
            <a:r>
              <a:rPr lang="cs-CZ" dirty="0"/>
              <a:t> </a:t>
            </a:r>
            <a:r>
              <a:rPr lang="cs-CZ" dirty="0" err="1"/>
              <a:t>biopsy</a:t>
            </a:r>
            <a:r>
              <a:rPr lang="cs-CZ" dirty="0"/>
              <a:t> </a:t>
            </a:r>
            <a:r>
              <a:rPr lang="cs-CZ" dirty="0" err="1"/>
              <a:t>that</a:t>
            </a:r>
            <a:r>
              <a:rPr lang="cs-CZ" dirty="0"/>
              <a:t> </a:t>
            </a:r>
            <a:r>
              <a:rPr lang="cs-CZ" dirty="0" err="1"/>
              <a:t>is</a:t>
            </a:r>
            <a:r>
              <a:rPr lang="cs-CZ" dirty="0"/>
              <a:t> </a:t>
            </a:r>
            <a:r>
              <a:rPr lang="cs-CZ" dirty="0" err="1"/>
              <a:t>measuring</a:t>
            </a:r>
            <a:r>
              <a:rPr lang="cs-CZ" dirty="0"/>
              <a:t> </a:t>
            </a:r>
            <a:r>
              <a:rPr lang="cs-CZ" dirty="0" err="1"/>
              <a:t>morphological</a:t>
            </a:r>
            <a:r>
              <a:rPr lang="cs-CZ" dirty="0"/>
              <a:t> </a:t>
            </a:r>
            <a:r>
              <a:rPr lang="cs-CZ" dirty="0" err="1"/>
              <a:t>structure</a:t>
            </a:r>
            <a:r>
              <a:rPr lang="cs-CZ" dirty="0"/>
              <a:t> </a:t>
            </a:r>
            <a:r>
              <a:rPr lang="cs-CZ" dirty="0" err="1"/>
              <a:t>of</a:t>
            </a:r>
            <a:r>
              <a:rPr lang="cs-CZ" dirty="0"/>
              <a:t> </a:t>
            </a:r>
            <a:r>
              <a:rPr lang="cs-CZ" dirty="0" err="1"/>
              <a:t>decisive</a:t>
            </a:r>
            <a:r>
              <a:rPr lang="cs-CZ" dirty="0"/>
              <a:t> </a:t>
            </a:r>
            <a:r>
              <a:rPr lang="cs-CZ" dirty="0" err="1"/>
              <a:t>muscle</a:t>
            </a:r>
            <a:r>
              <a:rPr lang="cs-CZ" dirty="0"/>
              <a:t> </a:t>
            </a:r>
            <a:r>
              <a:rPr lang="cs-CZ" dirty="0" err="1"/>
              <a:t>groups</a:t>
            </a:r>
            <a:r>
              <a:rPr lang="cs-CZ" dirty="0"/>
              <a:t>. </a:t>
            </a:r>
            <a:r>
              <a:rPr lang="cs-CZ" dirty="0" err="1"/>
              <a:t>However</a:t>
            </a:r>
            <a:r>
              <a:rPr lang="cs-CZ" dirty="0"/>
              <a:t>, </a:t>
            </a:r>
            <a:r>
              <a:rPr lang="cs-CZ" dirty="0" err="1"/>
              <a:t>using</a:t>
            </a:r>
            <a:r>
              <a:rPr lang="cs-CZ" dirty="0"/>
              <a:t> </a:t>
            </a:r>
            <a:r>
              <a:rPr lang="cs-CZ" dirty="0" err="1"/>
              <a:t>invasive</a:t>
            </a:r>
            <a:r>
              <a:rPr lang="cs-CZ" dirty="0"/>
              <a:t> </a:t>
            </a:r>
            <a:r>
              <a:rPr lang="cs-CZ" dirty="0" err="1"/>
              <a:t>methods</a:t>
            </a:r>
            <a:r>
              <a:rPr lang="cs-CZ" dirty="0"/>
              <a:t> </a:t>
            </a:r>
            <a:r>
              <a:rPr lang="cs-CZ" dirty="0" err="1"/>
              <a:t>for</a:t>
            </a:r>
            <a:r>
              <a:rPr lang="cs-CZ" dirty="0"/>
              <a:t> these </a:t>
            </a:r>
            <a:r>
              <a:rPr lang="cs-CZ" dirty="0" err="1"/>
              <a:t>purposes</a:t>
            </a:r>
            <a:r>
              <a:rPr lang="cs-CZ" dirty="0"/>
              <a:t> </a:t>
            </a:r>
            <a:r>
              <a:rPr lang="cs-CZ" dirty="0" err="1"/>
              <a:t>is</a:t>
            </a:r>
            <a:r>
              <a:rPr lang="cs-CZ" dirty="0"/>
              <a:t> very limited </a:t>
            </a:r>
            <a:r>
              <a:rPr lang="cs-CZ" dirty="0" err="1"/>
              <a:t>today</a:t>
            </a:r>
            <a:r>
              <a:rPr lang="cs-CZ" dirty="0"/>
              <a:t>.</a:t>
            </a:r>
          </a:p>
          <a:p>
            <a:r>
              <a:rPr lang="cs-CZ" dirty="0" err="1"/>
              <a:t>It</a:t>
            </a:r>
            <a:r>
              <a:rPr lang="cs-CZ" dirty="0"/>
              <a:t> </a:t>
            </a:r>
            <a:r>
              <a:rPr lang="cs-CZ" dirty="0" err="1"/>
              <a:t>is</a:t>
            </a:r>
            <a:r>
              <a:rPr lang="cs-CZ" dirty="0"/>
              <a:t> </a:t>
            </a:r>
            <a:r>
              <a:rPr lang="cs-CZ" dirty="0" err="1"/>
              <a:t>possible</a:t>
            </a:r>
            <a:r>
              <a:rPr lang="cs-CZ" dirty="0"/>
              <a:t> to </a:t>
            </a:r>
            <a:r>
              <a:rPr lang="cs-CZ" dirty="0" err="1"/>
              <a:t>gain</a:t>
            </a:r>
            <a:r>
              <a:rPr lang="cs-CZ" dirty="0"/>
              <a:t> </a:t>
            </a:r>
            <a:r>
              <a:rPr lang="cs-CZ" dirty="0" err="1"/>
              <a:t>information</a:t>
            </a:r>
            <a:r>
              <a:rPr lang="cs-CZ" dirty="0"/>
              <a:t> </a:t>
            </a:r>
            <a:r>
              <a:rPr lang="cs-CZ" dirty="0" err="1"/>
              <a:t>about</a:t>
            </a:r>
            <a:r>
              <a:rPr lang="cs-CZ" dirty="0"/>
              <a:t> speed </a:t>
            </a:r>
            <a:r>
              <a:rPr lang="cs-CZ" dirty="0" err="1"/>
              <a:t>power</a:t>
            </a:r>
            <a:r>
              <a:rPr lang="cs-CZ" dirty="0"/>
              <a:t> and </a:t>
            </a:r>
            <a:r>
              <a:rPr lang="cs-CZ" dirty="0" err="1"/>
              <a:t>endurance</a:t>
            </a:r>
            <a:r>
              <a:rPr lang="cs-CZ" dirty="0"/>
              <a:t> </a:t>
            </a:r>
            <a:r>
              <a:rPr lang="cs-CZ" dirty="0" err="1"/>
              <a:t>abilities</a:t>
            </a:r>
            <a:r>
              <a:rPr lang="cs-CZ" dirty="0"/>
              <a:t> </a:t>
            </a:r>
            <a:r>
              <a:rPr lang="cs-CZ" dirty="0" err="1"/>
              <a:t>out</a:t>
            </a:r>
            <a:r>
              <a:rPr lang="cs-CZ" dirty="0"/>
              <a:t> </a:t>
            </a:r>
            <a:r>
              <a:rPr lang="cs-CZ" dirty="0" err="1"/>
              <a:t>of</a:t>
            </a:r>
            <a:r>
              <a:rPr lang="cs-CZ" dirty="0"/>
              <a:t> </a:t>
            </a:r>
            <a:r>
              <a:rPr lang="cs-CZ" dirty="0" err="1"/>
              <a:t>evaluation</a:t>
            </a:r>
            <a:r>
              <a:rPr lang="cs-CZ" dirty="0"/>
              <a:t> </a:t>
            </a:r>
            <a:r>
              <a:rPr lang="cs-CZ" dirty="0" err="1"/>
              <a:t>of</a:t>
            </a:r>
            <a:r>
              <a:rPr lang="cs-CZ" dirty="0"/>
              <a:t> </a:t>
            </a:r>
            <a:r>
              <a:rPr lang="cs-CZ" dirty="0" err="1"/>
              <a:t>changes</a:t>
            </a:r>
            <a:r>
              <a:rPr lang="cs-CZ" dirty="0"/>
              <a:t> in </a:t>
            </a:r>
            <a:r>
              <a:rPr lang="cs-CZ" dirty="0" err="1"/>
              <a:t>movement</a:t>
            </a:r>
            <a:r>
              <a:rPr lang="cs-CZ" dirty="0"/>
              <a:t> speed in </a:t>
            </a:r>
            <a:r>
              <a:rPr lang="cs-CZ" dirty="0" err="1"/>
              <a:t>relation</a:t>
            </a:r>
            <a:r>
              <a:rPr lang="cs-CZ" dirty="0"/>
              <a:t> to </a:t>
            </a:r>
            <a:r>
              <a:rPr lang="cs-CZ" dirty="0" err="1"/>
              <a:t>undertaken</a:t>
            </a:r>
            <a:r>
              <a:rPr lang="cs-CZ" dirty="0"/>
              <a:t> distance. </a:t>
            </a:r>
            <a:r>
              <a:rPr lang="cs-CZ" dirty="0" err="1"/>
              <a:t>Indicator</a:t>
            </a:r>
            <a:r>
              <a:rPr lang="cs-CZ" dirty="0"/>
              <a:t> </a:t>
            </a:r>
            <a:r>
              <a:rPr lang="cs-CZ" dirty="0" err="1"/>
              <a:t>of</a:t>
            </a:r>
            <a:r>
              <a:rPr lang="cs-CZ" dirty="0"/>
              <a:t> these </a:t>
            </a:r>
            <a:r>
              <a:rPr lang="cs-CZ" dirty="0" err="1"/>
              <a:t>preconditions</a:t>
            </a:r>
            <a:r>
              <a:rPr lang="cs-CZ" dirty="0"/>
              <a:t> </a:t>
            </a:r>
            <a:r>
              <a:rPr lang="cs-CZ" dirty="0" err="1"/>
              <a:t>is</a:t>
            </a:r>
            <a:r>
              <a:rPr lang="cs-CZ" dirty="0"/>
              <a:t> </a:t>
            </a:r>
            <a:r>
              <a:rPr lang="cs-CZ" dirty="0" err="1"/>
              <a:t>regression</a:t>
            </a:r>
            <a:r>
              <a:rPr lang="cs-CZ" dirty="0"/>
              <a:t> - </a:t>
            </a:r>
            <a:r>
              <a:rPr lang="cs-CZ" dirty="0" err="1"/>
              <a:t>changes</a:t>
            </a:r>
            <a:r>
              <a:rPr lang="cs-CZ" dirty="0"/>
              <a:t> in speed in </a:t>
            </a:r>
            <a:r>
              <a:rPr lang="cs-CZ" dirty="0" err="1"/>
              <a:t>relation</a:t>
            </a:r>
            <a:r>
              <a:rPr lang="cs-CZ" dirty="0"/>
              <a:t> to </a:t>
            </a:r>
            <a:r>
              <a:rPr lang="cs-CZ" dirty="0" err="1"/>
              <a:t>changing</a:t>
            </a:r>
            <a:r>
              <a:rPr lang="cs-CZ" dirty="0"/>
              <a:t> distance. At </a:t>
            </a:r>
            <a:r>
              <a:rPr lang="cs-CZ" dirty="0" err="1"/>
              <a:t>white-water</a:t>
            </a:r>
            <a:r>
              <a:rPr lang="cs-CZ" dirty="0"/>
              <a:t> </a:t>
            </a:r>
            <a:r>
              <a:rPr lang="cs-CZ" dirty="0" err="1"/>
              <a:t>canoeists</a:t>
            </a:r>
            <a:r>
              <a:rPr lang="cs-CZ" dirty="0"/>
              <a:t> </a:t>
            </a:r>
            <a:r>
              <a:rPr lang="cs-CZ" dirty="0" err="1"/>
              <a:t>the</a:t>
            </a:r>
            <a:r>
              <a:rPr lang="cs-CZ" dirty="0"/>
              <a:t> </a:t>
            </a:r>
            <a:r>
              <a:rPr lang="cs-CZ" dirty="0" err="1"/>
              <a:t>inclination</a:t>
            </a:r>
            <a:r>
              <a:rPr lang="cs-CZ" dirty="0"/>
              <a:t> </a:t>
            </a:r>
            <a:r>
              <a:rPr lang="cs-CZ" dirty="0" err="1"/>
              <a:t>of</a:t>
            </a:r>
            <a:r>
              <a:rPr lang="cs-CZ" dirty="0"/>
              <a:t> </a:t>
            </a:r>
            <a:r>
              <a:rPr lang="cs-CZ" dirty="0" err="1"/>
              <a:t>this</a:t>
            </a:r>
            <a:r>
              <a:rPr lang="cs-CZ" dirty="0"/>
              <a:t> </a:t>
            </a:r>
            <a:r>
              <a:rPr lang="cs-CZ" dirty="0" err="1"/>
              <a:t>regression</a:t>
            </a:r>
            <a:r>
              <a:rPr lang="cs-CZ" dirty="0"/>
              <a:t> in </a:t>
            </a:r>
            <a:r>
              <a:rPr lang="cs-CZ" dirty="0" err="1"/>
              <a:t>real</a:t>
            </a:r>
            <a:r>
              <a:rPr lang="cs-CZ" dirty="0"/>
              <a:t> </a:t>
            </a:r>
            <a:r>
              <a:rPr lang="cs-CZ" dirty="0" err="1"/>
              <a:t>conditions</a:t>
            </a:r>
            <a:r>
              <a:rPr lang="cs-CZ" dirty="0"/>
              <a:t> (</a:t>
            </a:r>
            <a:r>
              <a:rPr lang="cs-CZ" dirty="0" err="1"/>
              <a:t>coefficient</a:t>
            </a:r>
            <a:r>
              <a:rPr lang="cs-CZ" dirty="0"/>
              <a:t> </a:t>
            </a:r>
            <a:r>
              <a:rPr lang="cs-CZ" i="1" dirty="0"/>
              <a:t>a</a:t>
            </a:r>
            <a:r>
              <a:rPr lang="cs-CZ" dirty="0"/>
              <a:t> </a:t>
            </a:r>
            <a:r>
              <a:rPr lang="cs-CZ" dirty="0" err="1"/>
              <a:t>at</a:t>
            </a:r>
            <a:r>
              <a:rPr lang="cs-CZ" dirty="0"/>
              <a:t> </a:t>
            </a:r>
            <a:r>
              <a:rPr lang="cs-CZ" dirty="0" err="1"/>
              <a:t>linear</a:t>
            </a:r>
            <a:r>
              <a:rPr lang="cs-CZ" dirty="0"/>
              <a:t> </a:t>
            </a:r>
            <a:r>
              <a:rPr lang="cs-CZ" dirty="0" err="1"/>
              <a:t>regression</a:t>
            </a:r>
            <a:r>
              <a:rPr lang="cs-CZ" dirty="0"/>
              <a:t> - speed = </a:t>
            </a:r>
            <a:r>
              <a:rPr lang="cs-CZ" i="1" dirty="0"/>
              <a:t>a . log </a:t>
            </a:r>
            <a:r>
              <a:rPr lang="cs-CZ" dirty="0"/>
              <a:t>(distance in </a:t>
            </a:r>
            <a:r>
              <a:rPr lang="cs-CZ" i="1" dirty="0"/>
              <a:t>m</a:t>
            </a:r>
            <a:r>
              <a:rPr lang="cs-CZ" dirty="0"/>
              <a:t>) + </a:t>
            </a:r>
            <a:r>
              <a:rPr lang="cs-CZ" i="1" dirty="0"/>
              <a:t>b</a:t>
            </a:r>
            <a:r>
              <a:rPr lang="cs-CZ" dirty="0"/>
              <a:t>) </a:t>
            </a:r>
            <a:r>
              <a:rPr lang="cs-CZ" dirty="0" err="1"/>
              <a:t>enables</a:t>
            </a:r>
            <a:r>
              <a:rPr lang="cs-CZ" dirty="0"/>
              <a:t> </a:t>
            </a:r>
            <a:r>
              <a:rPr lang="cs-CZ" dirty="0" err="1"/>
              <a:t>difference</a:t>
            </a:r>
            <a:r>
              <a:rPr lang="cs-CZ" dirty="0"/>
              <a:t> in </a:t>
            </a:r>
            <a:r>
              <a:rPr lang="cs-CZ" dirty="0" err="1"/>
              <a:t>preconditions</a:t>
            </a:r>
            <a:r>
              <a:rPr lang="cs-CZ" dirty="0"/>
              <a:t> </a:t>
            </a:r>
            <a:r>
              <a:rPr lang="cs-CZ" dirty="0" err="1"/>
              <a:t>for</a:t>
            </a:r>
            <a:r>
              <a:rPr lang="cs-CZ" dirty="0"/>
              <a:t> speed and </a:t>
            </a:r>
            <a:r>
              <a:rPr lang="cs-CZ" dirty="0" err="1"/>
              <a:t>endurance</a:t>
            </a:r>
            <a:r>
              <a:rPr lang="cs-CZ" dirty="0"/>
              <a:t> </a:t>
            </a:r>
            <a:r>
              <a:rPr lang="cs-CZ" dirty="0" err="1"/>
              <a:t>load</a:t>
            </a:r>
            <a:r>
              <a:rPr lang="cs-CZ" dirty="0"/>
              <a:t>. </a:t>
            </a:r>
            <a:r>
              <a:rPr lang="cs-CZ" dirty="0" err="1"/>
              <a:t>Longitudinal</a:t>
            </a:r>
            <a:r>
              <a:rPr lang="cs-CZ" dirty="0"/>
              <a:t> </a:t>
            </a:r>
            <a:r>
              <a:rPr lang="cs-CZ" dirty="0" err="1"/>
              <a:t>changes</a:t>
            </a:r>
            <a:r>
              <a:rPr lang="cs-CZ" dirty="0"/>
              <a:t> </a:t>
            </a:r>
            <a:r>
              <a:rPr lang="cs-CZ" dirty="0" err="1"/>
              <a:t>of</a:t>
            </a:r>
            <a:r>
              <a:rPr lang="cs-CZ" dirty="0"/>
              <a:t> </a:t>
            </a:r>
            <a:r>
              <a:rPr lang="cs-CZ" dirty="0" err="1"/>
              <a:t>both</a:t>
            </a:r>
            <a:r>
              <a:rPr lang="cs-CZ" dirty="0"/>
              <a:t> </a:t>
            </a:r>
            <a:r>
              <a:rPr lang="cs-CZ" dirty="0" err="1"/>
              <a:t>coefficients</a:t>
            </a:r>
            <a:r>
              <a:rPr lang="cs-CZ" dirty="0"/>
              <a:t> (</a:t>
            </a:r>
            <a:r>
              <a:rPr lang="cs-CZ" i="1" dirty="0"/>
              <a:t>a</a:t>
            </a:r>
            <a:r>
              <a:rPr lang="cs-CZ" dirty="0"/>
              <a:t> and </a:t>
            </a:r>
            <a:r>
              <a:rPr lang="cs-CZ" i="1" dirty="0"/>
              <a:t>b</a:t>
            </a:r>
            <a:r>
              <a:rPr lang="cs-CZ" dirty="0"/>
              <a:t>) </a:t>
            </a:r>
            <a:r>
              <a:rPr lang="cs-CZ" dirty="0" err="1"/>
              <a:t>reflect</a:t>
            </a:r>
            <a:r>
              <a:rPr lang="cs-CZ" dirty="0"/>
              <a:t> </a:t>
            </a:r>
            <a:r>
              <a:rPr lang="cs-CZ" dirty="0" err="1"/>
              <a:t>changes</a:t>
            </a:r>
            <a:r>
              <a:rPr lang="cs-CZ" dirty="0"/>
              <a:t> in </a:t>
            </a:r>
            <a:r>
              <a:rPr lang="cs-CZ" dirty="0" err="1"/>
              <a:t>individual</a:t>
            </a:r>
            <a:r>
              <a:rPr lang="cs-CZ" dirty="0"/>
              <a:t> </a:t>
            </a:r>
            <a:r>
              <a:rPr lang="cs-CZ" dirty="0" err="1"/>
              <a:t>training</a:t>
            </a:r>
            <a:r>
              <a:rPr lang="cs-CZ" dirty="0"/>
              <a:t> </a:t>
            </a:r>
            <a:r>
              <a:rPr lang="cs-CZ" dirty="0" err="1"/>
              <a:t>level</a:t>
            </a:r>
            <a:r>
              <a:rPr lang="cs-CZ" dirty="0"/>
              <a:t> and </a:t>
            </a:r>
            <a:r>
              <a:rPr lang="cs-CZ" dirty="0" err="1"/>
              <a:t>reflect</a:t>
            </a:r>
            <a:r>
              <a:rPr lang="cs-CZ" dirty="0"/>
              <a:t> </a:t>
            </a:r>
            <a:r>
              <a:rPr lang="cs-CZ" dirty="0" err="1"/>
              <a:t>qualitative</a:t>
            </a:r>
            <a:r>
              <a:rPr lang="cs-CZ" dirty="0"/>
              <a:t> and </a:t>
            </a:r>
            <a:r>
              <a:rPr lang="cs-CZ" dirty="0" err="1"/>
              <a:t>quantitative</a:t>
            </a:r>
            <a:r>
              <a:rPr lang="cs-CZ" dirty="0"/>
              <a:t> </a:t>
            </a:r>
            <a:r>
              <a:rPr lang="cs-CZ" dirty="0" err="1"/>
              <a:t>content</a:t>
            </a:r>
            <a:r>
              <a:rPr lang="cs-CZ" dirty="0"/>
              <a:t> </a:t>
            </a:r>
            <a:r>
              <a:rPr lang="cs-CZ" dirty="0" err="1"/>
              <a:t>of</a:t>
            </a:r>
            <a:r>
              <a:rPr lang="cs-CZ" dirty="0"/>
              <a:t> </a:t>
            </a:r>
            <a:r>
              <a:rPr lang="cs-CZ" dirty="0" err="1"/>
              <a:t>training</a:t>
            </a:r>
            <a:r>
              <a:rPr lang="cs-CZ" dirty="0"/>
              <a:t> </a:t>
            </a:r>
            <a:r>
              <a:rPr lang="cs-CZ" dirty="0" err="1"/>
              <a:t>load</a:t>
            </a:r>
            <a:r>
              <a:rPr lang="cs-CZ" dirty="0"/>
              <a:t>. These </a:t>
            </a:r>
            <a:r>
              <a:rPr lang="cs-CZ" dirty="0" err="1"/>
              <a:t>changes</a:t>
            </a:r>
            <a:r>
              <a:rPr lang="cs-CZ" dirty="0"/>
              <a:t> </a:t>
            </a:r>
            <a:r>
              <a:rPr lang="cs-CZ" dirty="0" err="1"/>
              <a:t>were</a:t>
            </a:r>
            <a:r>
              <a:rPr lang="cs-CZ" dirty="0"/>
              <a:t> </a:t>
            </a:r>
            <a:r>
              <a:rPr lang="cs-CZ" dirty="0" err="1"/>
              <a:t>evaluated</a:t>
            </a:r>
            <a:r>
              <a:rPr lang="cs-CZ" dirty="0"/>
              <a:t> </a:t>
            </a:r>
            <a:r>
              <a:rPr lang="cs-CZ" dirty="0" err="1"/>
              <a:t>at</a:t>
            </a:r>
            <a:r>
              <a:rPr lang="cs-CZ" dirty="0"/>
              <a:t> </a:t>
            </a:r>
            <a:r>
              <a:rPr lang="cs-CZ" dirty="0" err="1"/>
              <a:t>the</a:t>
            </a:r>
            <a:r>
              <a:rPr lang="cs-CZ" dirty="0"/>
              <a:t> </a:t>
            </a:r>
            <a:r>
              <a:rPr lang="cs-CZ" dirty="0" err="1"/>
              <a:t>group</a:t>
            </a:r>
            <a:r>
              <a:rPr lang="cs-CZ" dirty="0"/>
              <a:t> </a:t>
            </a:r>
            <a:r>
              <a:rPr lang="cs-CZ" dirty="0" err="1"/>
              <a:t>of</a:t>
            </a:r>
            <a:r>
              <a:rPr lang="cs-CZ" dirty="0"/>
              <a:t> 3 male </a:t>
            </a:r>
            <a:r>
              <a:rPr lang="cs-CZ" dirty="0" err="1"/>
              <a:t>kayakers</a:t>
            </a:r>
            <a:r>
              <a:rPr lang="cs-CZ" dirty="0"/>
              <a:t> and 4 </a:t>
            </a:r>
            <a:r>
              <a:rPr lang="cs-CZ" dirty="0" err="1"/>
              <a:t>female</a:t>
            </a:r>
            <a:r>
              <a:rPr lang="cs-CZ" dirty="0"/>
              <a:t> </a:t>
            </a:r>
            <a:r>
              <a:rPr lang="cs-CZ" dirty="0" err="1"/>
              <a:t>kayakers</a:t>
            </a:r>
            <a:r>
              <a:rPr lang="cs-CZ" dirty="0"/>
              <a:t> </a:t>
            </a:r>
            <a:r>
              <a:rPr lang="cs-CZ" dirty="0" err="1"/>
              <a:t>of</a:t>
            </a:r>
            <a:r>
              <a:rPr lang="cs-CZ" dirty="0"/>
              <a:t> </a:t>
            </a:r>
            <a:r>
              <a:rPr lang="cs-CZ" dirty="0" err="1"/>
              <a:t>elite</a:t>
            </a:r>
            <a:r>
              <a:rPr lang="cs-CZ" dirty="0"/>
              <a:t> performance </a:t>
            </a:r>
            <a:r>
              <a:rPr lang="cs-CZ" dirty="0" err="1"/>
              <a:t>during</a:t>
            </a:r>
            <a:r>
              <a:rPr lang="cs-CZ" dirty="0"/>
              <a:t> </a:t>
            </a:r>
            <a:r>
              <a:rPr lang="cs-CZ" dirty="0" err="1"/>
              <a:t>the</a:t>
            </a:r>
            <a:r>
              <a:rPr lang="cs-CZ" dirty="0"/>
              <a:t> </a:t>
            </a:r>
            <a:r>
              <a:rPr lang="cs-CZ" dirty="0" err="1"/>
              <a:t>training</a:t>
            </a:r>
            <a:r>
              <a:rPr lang="cs-CZ" dirty="0"/>
              <a:t> </a:t>
            </a:r>
            <a:r>
              <a:rPr lang="cs-CZ" dirty="0" err="1"/>
              <a:t>year</a:t>
            </a:r>
            <a:r>
              <a:rPr lang="cs-CZ" dirty="0"/>
              <a:t>. </a:t>
            </a:r>
            <a:r>
              <a:rPr lang="cs-CZ" dirty="0" err="1"/>
              <a:t>Found</a:t>
            </a:r>
            <a:r>
              <a:rPr lang="cs-CZ" dirty="0"/>
              <a:t> </a:t>
            </a:r>
            <a:r>
              <a:rPr lang="cs-CZ" dirty="0" err="1"/>
              <a:t>changes</a:t>
            </a:r>
            <a:r>
              <a:rPr lang="cs-CZ" dirty="0"/>
              <a:t> in </a:t>
            </a:r>
            <a:r>
              <a:rPr lang="cs-CZ" dirty="0" err="1"/>
              <a:t>the</a:t>
            </a:r>
            <a:r>
              <a:rPr lang="cs-CZ" dirty="0"/>
              <a:t> </a:t>
            </a:r>
            <a:r>
              <a:rPr lang="cs-CZ" dirty="0" err="1"/>
              <a:t>inclination</a:t>
            </a:r>
            <a:r>
              <a:rPr lang="cs-CZ" dirty="0"/>
              <a:t> </a:t>
            </a:r>
            <a:r>
              <a:rPr lang="cs-CZ" dirty="0" err="1"/>
              <a:t>of</a:t>
            </a:r>
            <a:r>
              <a:rPr lang="cs-CZ" dirty="0"/>
              <a:t> </a:t>
            </a:r>
            <a:r>
              <a:rPr lang="cs-CZ" dirty="0" err="1"/>
              <a:t>the</a:t>
            </a:r>
            <a:r>
              <a:rPr lang="cs-CZ" dirty="0"/>
              <a:t> </a:t>
            </a:r>
            <a:r>
              <a:rPr lang="cs-CZ" dirty="0" err="1"/>
              <a:t>above</a:t>
            </a:r>
            <a:r>
              <a:rPr lang="cs-CZ" dirty="0"/>
              <a:t> </a:t>
            </a:r>
            <a:r>
              <a:rPr lang="cs-CZ" dirty="0" err="1"/>
              <a:t>stated</a:t>
            </a:r>
            <a:r>
              <a:rPr lang="cs-CZ" dirty="0"/>
              <a:t> relations (</a:t>
            </a:r>
            <a:r>
              <a:rPr lang="cs-CZ" dirty="0" err="1"/>
              <a:t>values</a:t>
            </a:r>
            <a:r>
              <a:rPr lang="cs-CZ" dirty="0"/>
              <a:t> </a:t>
            </a:r>
            <a:r>
              <a:rPr lang="cs-CZ" dirty="0" err="1"/>
              <a:t>of</a:t>
            </a:r>
            <a:r>
              <a:rPr lang="cs-CZ" dirty="0"/>
              <a:t> </a:t>
            </a:r>
            <a:r>
              <a:rPr lang="cs-CZ" dirty="0" err="1"/>
              <a:t>coefficients</a:t>
            </a:r>
            <a:r>
              <a:rPr lang="cs-CZ" dirty="0"/>
              <a:t> </a:t>
            </a:r>
            <a:r>
              <a:rPr lang="cs-CZ" i="1" dirty="0"/>
              <a:t>a</a:t>
            </a:r>
            <a:r>
              <a:rPr lang="cs-CZ" dirty="0"/>
              <a:t>) </a:t>
            </a:r>
            <a:r>
              <a:rPr lang="cs-CZ" dirty="0" err="1"/>
              <a:t>reflect</a:t>
            </a:r>
            <a:r>
              <a:rPr lang="cs-CZ" dirty="0"/>
              <a:t> </a:t>
            </a:r>
            <a:r>
              <a:rPr lang="cs-CZ" dirty="0" err="1"/>
              <a:t>qualitative</a:t>
            </a:r>
            <a:r>
              <a:rPr lang="cs-CZ" dirty="0"/>
              <a:t> </a:t>
            </a:r>
            <a:r>
              <a:rPr lang="cs-CZ" dirty="0" err="1"/>
              <a:t>changes</a:t>
            </a:r>
            <a:r>
              <a:rPr lang="cs-CZ" dirty="0"/>
              <a:t> in </a:t>
            </a:r>
            <a:r>
              <a:rPr lang="cs-CZ" dirty="0" err="1"/>
              <a:t>the</a:t>
            </a:r>
            <a:r>
              <a:rPr lang="cs-CZ" dirty="0"/>
              <a:t> </a:t>
            </a:r>
            <a:r>
              <a:rPr lang="cs-CZ" dirty="0" err="1"/>
              <a:t>undertaken</a:t>
            </a:r>
            <a:r>
              <a:rPr lang="cs-CZ" dirty="0"/>
              <a:t> </a:t>
            </a:r>
            <a:r>
              <a:rPr lang="cs-CZ" dirty="0" err="1"/>
              <a:t>training</a:t>
            </a:r>
            <a:r>
              <a:rPr lang="cs-CZ" dirty="0"/>
              <a:t> </a:t>
            </a:r>
            <a:r>
              <a:rPr lang="cs-CZ" dirty="0" err="1"/>
              <a:t>load</a:t>
            </a:r>
            <a:r>
              <a:rPr lang="cs-CZ" dirty="0"/>
              <a:t>, </a:t>
            </a:r>
            <a:r>
              <a:rPr lang="cs-CZ" dirty="0" err="1"/>
              <a:t>mainly</a:t>
            </a:r>
            <a:r>
              <a:rPr lang="cs-CZ" dirty="0"/>
              <a:t> </a:t>
            </a:r>
            <a:r>
              <a:rPr lang="cs-CZ" dirty="0" err="1"/>
              <a:t>then</a:t>
            </a:r>
            <a:r>
              <a:rPr lang="cs-CZ" dirty="0"/>
              <a:t> </a:t>
            </a:r>
            <a:r>
              <a:rPr lang="cs-CZ" dirty="0" err="1"/>
              <a:t>rate</a:t>
            </a:r>
            <a:r>
              <a:rPr lang="cs-CZ" dirty="0"/>
              <a:t> </a:t>
            </a:r>
            <a:r>
              <a:rPr lang="cs-CZ" dirty="0" err="1"/>
              <a:t>of</a:t>
            </a:r>
            <a:r>
              <a:rPr lang="cs-CZ" dirty="0"/>
              <a:t> speed and speed-</a:t>
            </a:r>
            <a:r>
              <a:rPr lang="cs-CZ" dirty="0" err="1"/>
              <a:t>power</a:t>
            </a:r>
            <a:r>
              <a:rPr lang="cs-CZ" dirty="0"/>
              <a:t> </a:t>
            </a:r>
            <a:r>
              <a:rPr lang="cs-CZ" dirty="0" err="1"/>
              <a:t>load</a:t>
            </a:r>
            <a:r>
              <a:rPr lang="cs-CZ" dirty="0"/>
              <a:t>.</a:t>
            </a:r>
          </a:p>
          <a:p>
            <a:r>
              <a:rPr lang="cs-CZ" dirty="0"/>
              <a:t>To sum up, </a:t>
            </a:r>
            <a:r>
              <a:rPr lang="cs-CZ" dirty="0" err="1"/>
              <a:t>we</a:t>
            </a:r>
            <a:r>
              <a:rPr lang="cs-CZ" dirty="0"/>
              <a:t> </a:t>
            </a:r>
            <a:r>
              <a:rPr lang="cs-CZ" dirty="0" err="1"/>
              <a:t>can</a:t>
            </a:r>
            <a:r>
              <a:rPr lang="cs-CZ" dirty="0"/>
              <a:t> </a:t>
            </a:r>
            <a:r>
              <a:rPr lang="cs-CZ" dirty="0" err="1"/>
              <a:t>state</a:t>
            </a:r>
            <a:r>
              <a:rPr lang="cs-CZ" dirty="0"/>
              <a:t> </a:t>
            </a:r>
            <a:r>
              <a:rPr lang="cs-CZ" dirty="0" err="1"/>
              <a:t>that</a:t>
            </a:r>
            <a:r>
              <a:rPr lang="cs-CZ" dirty="0"/>
              <a:t> </a:t>
            </a:r>
            <a:r>
              <a:rPr lang="cs-CZ" dirty="0" err="1"/>
              <a:t>through</a:t>
            </a:r>
            <a:r>
              <a:rPr lang="cs-CZ" dirty="0"/>
              <a:t> </a:t>
            </a:r>
            <a:r>
              <a:rPr lang="cs-CZ" dirty="0" err="1"/>
              <a:t>the</a:t>
            </a:r>
            <a:r>
              <a:rPr lang="cs-CZ" dirty="0"/>
              <a:t> dependence </a:t>
            </a:r>
            <a:r>
              <a:rPr lang="cs-CZ" dirty="0" err="1"/>
              <a:t>of</a:t>
            </a:r>
            <a:r>
              <a:rPr lang="cs-CZ" dirty="0"/>
              <a:t> </a:t>
            </a:r>
            <a:r>
              <a:rPr lang="cs-CZ" dirty="0" err="1"/>
              <a:t>movement</a:t>
            </a:r>
            <a:r>
              <a:rPr lang="cs-CZ" dirty="0"/>
              <a:t> speed on </a:t>
            </a:r>
            <a:r>
              <a:rPr lang="cs-CZ" dirty="0" err="1"/>
              <a:t>the</a:t>
            </a:r>
            <a:r>
              <a:rPr lang="cs-CZ" dirty="0"/>
              <a:t> </a:t>
            </a:r>
            <a:r>
              <a:rPr lang="cs-CZ" dirty="0" err="1"/>
              <a:t>undertaken</a:t>
            </a:r>
            <a:r>
              <a:rPr lang="cs-CZ" dirty="0"/>
              <a:t> distance </a:t>
            </a:r>
            <a:r>
              <a:rPr lang="cs-CZ" dirty="0" err="1"/>
              <a:t>we</a:t>
            </a:r>
            <a:r>
              <a:rPr lang="cs-CZ" dirty="0"/>
              <a:t> </a:t>
            </a:r>
            <a:r>
              <a:rPr lang="cs-CZ" dirty="0" err="1"/>
              <a:t>can</a:t>
            </a:r>
            <a:r>
              <a:rPr lang="cs-CZ" dirty="0"/>
              <a:t> </a:t>
            </a:r>
            <a:r>
              <a:rPr lang="cs-CZ" dirty="0" err="1"/>
              <a:t>evaluate</a:t>
            </a:r>
            <a:r>
              <a:rPr lang="cs-CZ" dirty="0"/>
              <a:t> fitness </a:t>
            </a:r>
            <a:r>
              <a:rPr lang="cs-CZ" dirty="0" err="1"/>
              <a:t>preconditions</a:t>
            </a:r>
            <a:r>
              <a:rPr lang="cs-CZ" dirty="0"/>
              <a:t> </a:t>
            </a:r>
            <a:r>
              <a:rPr lang="cs-CZ" dirty="0" err="1"/>
              <a:t>of</a:t>
            </a:r>
            <a:r>
              <a:rPr lang="cs-CZ" dirty="0"/>
              <a:t> </a:t>
            </a:r>
            <a:r>
              <a:rPr lang="cs-CZ" dirty="0" err="1"/>
              <a:t>white-water</a:t>
            </a:r>
            <a:r>
              <a:rPr lang="cs-CZ" dirty="0"/>
              <a:t> </a:t>
            </a:r>
            <a:r>
              <a:rPr lang="cs-CZ" dirty="0" err="1"/>
              <a:t>canoeists</a:t>
            </a:r>
            <a:r>
              <a:rPr lang="cs-CZ" dirty="0"/>
              <a:t> in </a:t>
            </a:r>
            <a:r>
              <a:rPr lang="cs-CZ" dirty="0" err="1"/>
              <a:t>real</a:t>
            </a:r>
            <a:r>
              <a:rPr lang="cs-CZ" dirty="0"/>
              <a:t> </a:t>
            </a:r>
            <a:r>
              <a:rPr lang="cs-CZ" dirty="0" err="1"/>
              <a:t>conditions</a:t>
            </a:r>
            <a:r>
              <a:rPr lang="cs-CZ" dirty="0"/>
              <a:t>.</a:t>
            </a:r>
          </a:p>
          <a:p>
            <a:endParaRPr lang="cs-CZ" dirty="0"/>
          </a:p>
        </p:txBody>
      </p:sp>
    </p:spTree>
    <p:extLst>
      <p:ext uri="{BB962C8B-B14F-4D97-AF65-F5344CB8AC3E}">
        <p14:creationId xmlns:p14="http://schemas.microsoft.com/office/powerpoint/2010/main" val="2831688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468313" y="549275"/>
            <a:ext cx="8218487" cy="5576888"/>
          </a:xfrm>
        </p:spPr>
        <p:txBody>
          <a:bodyPr/>
          <a:lstStyle/>
          <a:p>
            <a:r>
              <a:rPr lang="cs-CZ" dirty="0"/>
              <a:t>Hodnocení dispozic pro podání sportovního výkonu je základním předpokladem úspěšného řízení tréninkového procesu. Jednou z možností je  posouzení na základě svalové biopsie, tj. stanovení morfologické struktury rozhodujících svalových skupin, avšak v dnešní době je využití invazivních metod pro tyto účely velmi omezené.</a:t>
            </a:r>
          </a:p>
        </p:txBody>
      </p:sp>
    </p:spTree>
    <p:extLst>
      <p:ext uri="{BB962C8B-B14F-4D97-AF65-F5344CB8AC3E}">
        <p14:creationId xmlns:p14="http://schemas.microsoft.com/office/powerpoint/2010/main" val="2909446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normAutofit fontScale="85000" lnSpcReduction="10000"/>
          </a:bodyPr>
          <a:lstStyle/>
          <a:p>
            <a:r>
              <a:rPr lang="cs-CZ" dirty="0"/>
              <a:t>Informace o rychlostně silových a vytrvalostních předpokladech lze získat z hodnocení změn rychlosti pohybu v závislosti na absolvované vzdálenosti</a:t>
            </a:r>
            <a:r>
              <a:rPr lang="cs-CZ" dirty="0" smtClean="0"/>
              <a:t>.</a:t>
            </a:r>
          </a:p>
          <a:p>
            <a:r>
              <a:rPr lang="cs-CZ" dirty="0" smtClean="0"/>
              <a:t>Indikátorem </a:t>
            </a:r>
            <a:r>
              <a:rPr lang="cs-CZ" dirty="0"/>
              <a:t>těchto předpokladů je regresní přímka sestavená ze změn rychlosti jízdy v závislosti měnící se vzdálenosti</a:t>
            </a:r>
            <a:r>
              <a:rPr lang="cs-CZ" dirty="0" smtClean="0"/>
              <a:t>.</a:t>
            </a:r>
          </a:p>
          <a:p>
            <a:r>
              <a:rPr lang="cs-CZ" dirty="0" smtClean="0"/>
              <a:t>U </a:t>
            </a:r>
            <a:r>
              <a:rPr lang="cs-CZ" dirty="0"/>
              <a:t>vodních slalomářů umožňuje sklon této závislosti v reálných podmínkách (koeficient </a:t>
            </a:r>
            <a:r>
              <a:rPr lang="cs-CZ" i="1" dirty="0"/>
              <a:t>a </a:t>
            </a:r>
            <a:r>
              <a:rPr lang="cs-CZ" dirty="0"/>
              <a:t>u lineární závislosti - rychlost = </a:t>
            </a:r>
            <a:r>
              <a:rPr lang="cs-CZ" i="1" dirty="0"/>
              <a:t>a</a:t>
            </a:r>
            <a:r>
              <a:rPr lang="cs-CZ" dirty="0"/>
              <a:t> . </a:t>
            </a:r>
            <a:r>
              <a:rPr lang="cs-CZ" i="1" dirty="0"/>
              <a:t>log</a:t>
            </a:r>
            <a:r>
              <a:rPr lang="cs-CZ" dirty="0"/>
              <a:t> (vzdálenost v m) + </a:t>
            </a:r>
            <a:r>
              <a:rPr lang="cs-CZ" i="1" dirty="0"/>
              <a:t>b</a:t>
            </a:r>
            <a:r>
              <a:rPr lang="cs-CZ" dirty="0"/>
              <a:t>) diferenciaci předpokladů pro rychlostní a vytrvalostní zátěž</a:t>
            </a:r>
            <a:r>
              <a:rPr lang="cs-CZ" dirty="0" smtClean="0"/>
              <a:t>.</a:t>
            </a:r>
          </a:p>
          <a:p>
            <a:r>
              <a:rPr lang="cs-CZ" dirty="0" smtClean="0"/>
              <a:t> </a:t>
            </a:r>
            <a:r>
              <a:rPr lang="cs-CZ" dirty="0"/>
              <a:t>Dlouhodobé změny obou koeficientů (</a:t>
            </a:r>
            <a:r>
              <a:rPr lang="cs-CZ" i="1" dirty="0"/>
              <a:t>a</a:t>
            </a:r>
            <a:r>
              <a:rPr lang="cs-CZ" dirty="0"/>
              <a:t> i </a:t>
            </a:r>
            <a:r>
              <a:rPr lang="cs-CZ" i="1" dirty="0"/>
              <a:t>b</a:t>
            </a:r>
            <a:r>
              <a:rPr lang="cs-CZ" dirty="0"/>
              <a:t>) reflektují u jednotlivce změny jeho trénovanosti a reflektují kvalitativní i kvantitativní obsah tréninkového zatížení. </a:t>
            </a:r>
          </a:p>
        </p:txBody>
      </p:sp>
    </p:spTree>
    <p:extLst>
      <p:ext uri="{BB962C8B-B14F-4D97-AF65-F5344CB8AC3E}">
        <p14:creationId xmlns:p14="http://schemas.microsoft.com/office/powerpoint/2010/main" val="4216449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91264" cy="5649491"/>
          </a:xfrm>
        </p:spPr>
        <p:txBody>
          <a:bodyPr/>
          <a:lstStyle/>
          <a:p>
            <a:r>
              <a:rPr lang="cs-CZ" dirty="0"/>
              <a:t>Tyto změny byly hodnoceny u skupiny 3 kajakářů a 4 kajakářek vrcholné výkonnosti v průběhu tréninkového roku. Nalezené změny sklonu výše uvedených závislostí (hodnoty koeficientu a) odrážejí kvalitativní změny absolvovaného tréninkového zatížení, hlavně pak podílu rychlostního a rychlostně silového zatížení. </a:t>
            </a:r>
          </a:p>
          <a:p>
            <a:endParaRPr lang="cs-CZ" dirty="0"/>
          </a:p>
        </p:txBody>
      </p:sp>
    </p:spTree>
    <p:extLst>
      <p:ext uri="{BB962C8B-B14F-4D97-AF65-F5344CB8AC3E}">
        <p14:creationId xmlns:p14="http://schemas.microsoft.com/office/powerpoint/2010/main" val="2717431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3256283932"/>
              </p:ext>
            </p:extLst>
          </p:nvPr>
        </p:nvGraphicFramePr>
        <p:xfrm>
          <a:off x="0" y="692696"/>
          <a:ext cx="9085221" cy="6137564"/>
        </p:xfrm>
        <a:graphic>
          <a:graphicData uri="http://schemas.openxmlformats.org/presentationml/2006/ole">
            <mc:AlternateContent xmlns:mc="http://schemas.openxmlformats.org/markup-compatibility/2006">
              <mc:Choice xmlns:v="urn:schemas-microsoft-com:vml" Requires="v">
                <p:oleObj spid="_x0000_s1033" name="Rastrový obrázek" r:id="rId3" imgW="8066667" imgH="4809524" progId="Paint.Picture">
                  <p:embed/>
                </p:oleObj>
              </mc:Choice>
              <mc:Fallback>
                <p:oleObj name="Rastrový obrázek" r:id="rId3" imgW="8066667" imgH="4809524"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92696"/>
                        <a:ext cx="9085221" cy="6137564"/>
                      </a:xfrm>
                      <a:prstGeom prst="rect">
                        <a:avLst/>
                      </a:prstGeom>
                      <a:noFill/>
                    </p:spPr>
                  </p:pic>
                </p:oleObj>
              </mc:Fallback>
            </mc:AlternateContent>
          </a:graphicData>
        </a:graphic>
      </p:graphicFrame>
    </p:spTree>
    <p:extLst>
      <p:ext uri="{BB962C8B-B14F-4D97-AF65-F5344CB8AC3E}">
        <p14:creationId xmlns:p14="http://schemas.microsoft.com/office/powerpoint/2010/main" val="2848915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lstStyle/>
          <a:p>
            <a:r>
              <a:rPr lang="cs-CZ" dirty="0"/>
              <a:t>Závěrem lze konstatovat, že pomocí závislosti rychlosti jízdy na absolvované vzdálenosti, lze hodnotit kondiční předpoklady vodních slalomářů v reálných podmínkách.</a:t>
            </a:r>
          </a:p>
          <a:p>
            <a:pPr marL="0" indent="0">
              <a:buNone/>
            </a:pPr>
            <a:endParaRPr lang="cs-CZ" dirty="0"/>
          </a:p>
        </p:txBody>
      </p:sp>
    </p:spTree>
    <p:extLst>
      <p:ext uri="{BB962C8B-B14F-4D97-AF65-F5344CB8AC3E}">
        <p14:creationId xmlns:p14="http://schemas.microsoft.com/office/powerpoint/2010/main" val="1463710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4744"/>
            <a:ext cx="8229600" cy="1143000"/>
          </a:xfrm>
        </p:spPr>
        <p:txBody>
          <a:bodyPr>
            <a:normAutofit fontScale="90000"/>
          </a:bodyPr>
          <a:lstStyle/>
          <a:p>
            <a:r>
              <a:rPr lang="en-GB" dirty="0"/>
              <a:t>Selected somatic factors of white water canoeists</a:t>
            </a:r>
            <a:endParaRPr lang="cs-CZ" dirty="0"/>
          </a:p>
        </p:txBody>
      </p:sp>
      <p:sp>
        <p:nvSpPr>
          <p:cNvPr id="3" name="Zástupný symbol pro obsah 2"/>
          <p:cNvSpPr>
            <a:spLocks noGrp="1"/>
          </p:cNvSpPr>
          <p:nvPr>
            <p:ph idx="1"/>
          </p:nvPr>
        </p:nvSpPr>
        <p:spPr>
          <a:xfrm>
            <a:off x="467544" y="4005064"/>
            <a:ext cx="8219256" cy="1828800"/>
          </a:xfrm>
        </p:spPr>
        <p:txBody>
          <a:bodyPr/>
          <a:lstStyle/>
          <a:p>
            <a:pPr marL="0" indent="0">
              <a:buNone/>
            </a:pPr>
            <a:r>
              <a:rPr lang="cs-CZ" b="1" dirty="0"/>
              <a:t>BÍLÝ, M., SÜSS, V., BUCHTEL, M. </a:t>
            </a:r>
            <a:r>
              <a:rPr lang="en-GB" b="1" dirty="0" smtClean="0"/>
              <a:t>Selected somatic </a:t>
            </a:r>
            <a:r>
              <a:rPr lang="en-GB" b="1" dirty="0"/>
              <a:t>factors of white water canoeists</a:t>
            </a:r>
            <a:endParaRPr lang="cs-CZ" dirty="0"/>
          </a:p>
          <a:p>
            <a:pPr marL="0" indent="0">
              <a:buNone/>
            </a:pPr>
            <a:r>
              <a:rPr lang="cs-CZ" b="1" i="1" dirty="0"/>
              <a:t> </a:t>
            </a:r>
            <a:r>
              <a:rPr lang="cs-CZ" b="1" i="1" dirty="0" err="1"/>
              <a:t>Journal</a:t>
            </a:r>
            <a:r>
              <a:rPr lang="cs-CZ" b="1" i="1" dirty="0"/>
              <a:t> </a:t>
            </a:r>
            <a:r>
              <a:rPr lang="cs-CZ" b="1" i="1" dirty="0" err="1"/>
              <a:t>of</a:t>
            </a:r>
            <a:r>
              <a:rPr lang="cs-CZ" b="1" i="1" dirty="0"/>
              <a:t> </a:t>
            </a:r>
            <a:r>
              <a:rPr lang="cs-CZ" b="1" i="1" dirty="0" err="1"/>
              <a:t>outdoor</a:t>
            </a:r>
            <a:r>
              <a:rPr lang="cs-CZ" b="1" i="1" dirty="0"/>
              <a:t> </a:t>
            </a:r>
            <a:r>
              <a:rPr lang="cs-CZ" b="1" i="1" dirty="0" err="1"/>
              <a:t>activities</a:t>
            </a:r>
            <a:r>
              <a:rPr lang="cs-CZ" b="1" i="1" dirty="0"/>
              <a:t> </a:t>
            </a:r>
            <a:endParaRPr lang="cs-CZ" dirty="0"/>
          </a:p>
        </p:txBody>
      </p:sp>
    </p:spTree>
    <p:extLst>
      <p:ext uri="{BB962C8B-B14F-4D97-AF65-F5344CB8AC3E}">
        <p14:creationId xmlns:p14="http://schemas.microsoft.com/office/powerpoint/2010/main" val="1151055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548680"/>
            <a:ext cx="8219256" cy="5577483"/>
          </a:xfrm>
        </p:spPr>
        <p:txBody>
          <a:bodyPr>
            <a:normAutofit fontScale="62500" lnSpcReduction="20000"/>
          </a:bodyPr>
          <a:lstStyle/>
          <a:p>
            <a:r>
              <a:rPr lang="en-GB" dirty="0"/>
              <a:t>The study focuses on selected somatic indicators of the top Czech and world athletes in white water slalom. Mainly we have focused on measuring basic anthropometric data such as weight, height, arm span and </a:t>
            </a:r>
            <a:r>
              <a:rPr lang="en-GB" i="1" dirty="0" err="1"/>
              <a:t>Quetelet</a:t>
            </a:r>
            <a:r>
              <a:rPr lang="en-GB" i="1" dirty="0"/>
              <a:t> – Bouchard </a:t>
            </a:r>
            <a:r>
              <a:rPr lang="en-GB" dirty="0"/>
              <a:t>index</a:t>
            </a:r>
            <a:r>
              <a:rPr lang="en-GB" i="1" dirty="0"/>
              <a:t>.</a:t>
            </a:r>
            <a:r>
              <a:rPr lang="en-GB" dirty="0"/>
              <a:t> The aim of this study was to find out selected somatic factors of recent white water canoeists and compare them with previous measurements.</a:t>
            </a:r>
            <a:endParaRPr lang="cs-CZ" dirty="0"/>
          </a:p>
          <a:p>
            <a:r>
              <a:rPr lang="en-GB" dirty="0"/>
              <a:t>The study relies on results of 2 round of measurements, first was conducted in 2004 and the second one in 2010. The observed sample 1 consisted of 26 athletes from the Czech Republic. The observed sample 2 consisted of 84 athletes who took part in the 1</a:t>
            </a:r>
            <a:r>
              <a:rPr lang="en-GB" baseline="30000" dirty="0"/>
              <a:t>st</a:t>
            </a:r>
            <a:r>
              <a:rPr lang="en-GB" dirty="0"/>
              <a:t> World Cup in white water canoeing, organized from18</a:t>
            </a:r>
            <a:r>
              <a:rPr lang="en-GB" baseline="30000" dirty="0"/>
              <a:t>th</a:t>
            </a:r>
            <a:r>
              <a:rPr lang="en-GB" dirty="0"/>
              <a:t> to 20</a:t>
            </a:r>
            <a:r>
              <a:rPr lang="en-GB" baseline="30000" dirty="0"/>
              <a:t>th</a:t>
            </a:r>
            <a:r>
              <a:rPr lang="en-GB" dirty="0"/>
              <a:t> June 2010, in Prague </a:t>
            </a:r>
            <a:r>
              <a:rPr lang="en-GB" dirty="0" err="1"/>
              <a:t>Troja</a:t>
            </a:r>
            <a:r>
              <a:rPr lang="en-GB" dirty="0"/>
              <a:t>. </a:t>
            </a:r>
            <a:endParaRPr lang="cs-CZ" dirty="0"/>
          </a:p>
          <a:p>
            <a:r>
              <a:rPr lang="en-GB" dirty="0"/>
              <a:t>For the evaluation of somatic factors we used standardized methods for basic description of body composition and proportionality evaluation, and which form the basis for study of morphological – functional relationships (</a:t>
            </a:r>
            <a:r>
              <a:rPr lang="en-GB" dirty="0" err="1"/>
              <a:t>Riegrová</a:t>
            </a:r>
            <a:r>
              <a:rPr lang="en-GB" dirty="0"/>
              <a:t>, </a:t>
            </a:r>
            <a:r>
              <a:rPr lang="en-GB" dirty="0" err="1"/>
              <a:t>Přidalová</a:t>
            </a:r>
            <a:r>
              <a:rPr lang="en-GB" dirty="0"/>
              <a:t> &amp; </a:t>
            </a:r>
            <a:r>
              <a:rPr lang="en-GB" dirty="0" err="1"/>
              <a:t>Ulrychová</a:t>
            </a:r>
            <a:r>
              <a:rPr lang="en-GB" dirty="0"/>
              <a:t>, 2006). We used descriptive statistical methods for basic characteristics and the ANOVA method for comparison of the significance.</a:t>
            </a:r>
            <a:endParaRPr lang="cs-CZ" dirty="0"/>
          </a:p>
          <a:p>
            <a:r>
              <a:rPr lang="en-GB" dirty="0"/>
              <a:t>The qualitative analysis of the movement and our results indicate that for more perfect and efficient realization of motor skills the higher value of arm span is an advantage. It is the significant condition for single canoeist to achieve the top performance.</a:t>
            </a:r>
            <a:endParaRPr lang="cs-CZ" dirty="0"/>
          </a:p>
          <a:p>
            <a:endParaRPr lang="cs-CZ" dirty="0"/>
          </a:p>
        </p:txBody>
      </p:sp>
    </p:spTree>
    <p:extLst>
      <p:ext uri="{BB962C8B-B14F-4D97-AF65-F5344CB8AC3E}">
        <p14:creationId xmlns:p14="http://schemas.microsoft.com/office/powerpoint/2010/main" val="221548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116632"/>
            <a:ext cx="8507288" cy="6624736"/>
          </a:xfrm>
        </p:spPr>
        <p:txBody>
          <a:bodyPr>
            <a:normAutofit fontScale="62500" lnSpcReduction="20000"/>
          </a:bodyPr>
          <a:lstStyle/>
          <a:p>
            <a:pPr marL="0" indent="0">
              <a:buNone/>
            </a:pPr>
            <a:r>
              <a:rPr lang="cs-CZ" dirty="0" err="1" smtClean="0"/>
              <a:t>Abstarct</a:t>
            </a:r>
            <a:r>
              <a:rPr lang="cs-CZ" dirty="0" smtClean="0"/>
              <a:t>:</a:t>
            </a:r>
          </a:p>
          <a:p>
            <a:r>
              <a:rPr lang="en-GB" dirty="0" smtClean="0"/>
              <a:t>Issues </a:t>
            </a:r>
            <a:r>
              <a:rPr lang="en-GB" dirty="0"/>
              <a:t>of high levels of muscular asymmetry have been associated with injury risk, and therefore have potential implications for </a:t>
            </a:r>
            <a:r>
              <a:rPr lang="en-GB" dirty="0" err="1"/>
              <a:t>decremental</a:t>
            </a:r>
            <a:r>
              <a:rPr lang="en-GB" dirty="0"/>
              <a:t> performance at the elite sport level. The aim of this current study was to assess the relationship between the segmental fluid distribution and the paddle grip in elite male and female slalom kayakers and canoeists. Eighty four world-cup competitors (61 males; 23 females) took part in the study.  Impedance analysis was used to assess segmental fluid asymmetry. The effect of paddle grip (loose/fixed hand in kayakers, lower/upper hand in canoeists), morphological dominance (dominant/non-dominant) and discipline (canoe/kayak) was evaluated by repeated measures ANOVA. The findings indicated a significant effect of paddle grip in canoeists on morphological asymmetry in upper limbs (arm of lower paddle hand, mean fluid distribution 3.28, </a:t>
            </a:r>
            <a:r>
              <a:rPr lang="en-GB" i="1" dirty="0"/>
              <a:t>s</a:t>
            </a:r>
            <a:r>
              <a:rPr lang="en-GB" dirty="0"/>
              <a:t> = 0.43 litres; arm of upper paddle hand mean fluid distribution 3.19, </a:t>
            </a:r>
            <a:r>
              <a:rPr lang="en-GB" i="1" dirty="0"/>
              <a:t>s</a:t>
            </a:r>
            <a:r>
              <a:rPr lang="en-GB" dirty="0"/>
              <a:t> = 0.41 litres; </a:t>
            </a:r>
            <a:r>
              <a:rPr lang="en-GB" i="1" dirty="0"/>
              <a:t>P</a:t>
            </a:r>
            <a:r>
              <a:rPr lang="en-GB" dirty="0"/>
              <a:t> = 0.000, </a:t>
            </a:r>
            <a:r>
              <a:rPr lang="cs-CZ" dirty="0"/>
              <a:t>ω</a:t>
            </a:r>
            <a:r>
              <a:rPr lang="cs-CZ" baseline="-25000" dirty="0"/>
              <a:t>p</a:t>
            </a:r>
            <a:r>
              <a:rPr lang="cs-CZ" baseline="30000" dirty="0"/>
              <a:t>2</a:t>
            </a:r>
            <a:r>
              <a:rPr lang="cs-CZ" dirty="0"/>
              <a:t> = 0.33</a:t>
            </a:r>
            <a:r>
              <a:rPr lang="en-GB" dirty="0"/>
              <a:t>). The </a:t>
            </a:r>
            <a:r>
              <a:rPr lang="en-GB" dirty="0" err="1"/>
              <a:t>sternmen</a:t>
            </a:r>
            <a:r>
              <a:rPr lang="en-GB" dirty="0"/>
              <a:t> demonstrated higher asymmetry between the arms of upper and lower paddle hand (mean 0.11, </a:t>
            </a:r>
            <a:r>
              <a:rPr lang="en-GB" i="1" dirty="0"/>
              <a:t>s</a:t>
            </a:r>
            <a:r>
              <a:rPr lang="en-GB" dirty="0"/>
              <a:t> = 0.04 litres, </a:t>
            </a:r>
            <a:r>
              <a:rPr lang="en-GB" i="1" dirty="0"/>
              <a:t>P</a:t>
            </a:r>
            <a:r>
              <a:rPr lang="en-GB" dirty="0"/>
              <a:t> = 0.000, </a:t>
            </a:r>
            <a:r>
              <a:rPr lang="cs-CZ" dirty="0"/>
              <a:t>ω</a:t>
            </a:r>
            <a:r>
              <a:rPr lang="cs-CZ" baseline="-25000" dirty="0"/>
              <a:t>p</a:t>
            </a:r>
            <a:r>
              <a:rPr lang="cs-CZ" baseline="30000" dirty="0"/>
              <a:t>2</a:t>
            </a:r>
            <a:r>
              <a:rPr lang="cs-CZ" dirty="0"/>
              <a:t> = 0.80</a:t>
            </a:r>
            <a:r>
              <a:rPr lang="en-GB" dirty="0"/>
              <a:t>) than the bowmen (mean 0.04, </a:t>
            </a:r>
            <a:r>
              <a:rPr lang="en-GB" i="1" dirty="0"/>
              <a:t>s</a:t>
            </a:r>
            <a:r>
              <a:rPr lang="en-GB" dirty="0"/>
              <a:t> = 0.06 litres, </a:t>
            </a:r>
            <a:r>
              <a:rPr lang="en-GB" i="1" dirty="0"/>
              <a:t>P</a:t>
            </a:r>
            <a:r>
              <a:rPr lang="en-GB" dirty="0"/>
              <a:t> = 0.015, </a:t>
            </a:r>
            <a:r>
              <a:rPr lang="cs-CZ" dirty="0"/>
              <a:t>ω</a:t>
            </a:r>
            <a:r>
              <a:rPr lang="cs-CZ" baseline="-25000" dirty="0"/>
              <a:t>p</a:t>
            </a:r>
            <a:r>
              <a:rPr lang="cs-CZ" baseline="30000" dirty="0"/>
              <a:t>2</a:t>
            </a:r>
            <a:r>
              <a:rPr lang="cs-CZ" dirty="0"/>
              <a:t> = 0.44</a:t>
            </a:r>
            <a:r>
              <a:rPr lang="en-GB" dirty="0"/>
              <a:t>) in double canoes. Significant morphological asymmetry was found also in kayakers but the effect of paddle grip was not substantial. The use of segmental impedance analysis may be a suitable diagnostic tool for assessing morphological changes, which can be related to paddling training. Likewise muscular asymmetry is associated with injury risk; the evaluation of morphological changes during the training process may be considered by sport trainers and physical therapists.</a:t>
            </a:r>
            <a:endParaRPr lang="cs-CZ" dirty="0"/>
          </a:p>
          <a:p>
            <a:endParaRPr lang="cs-CZ" dirty="0"/>
          </a:p>
        </p:txBody>
      </p:sp>
    </p:spTree>
    <p:extLst>
      <p:ext uri="{BB962C8B-B14F-4D97-AF65-F5344CB8AC3E}">
        <p14:creationId xmlns:p14="http://schemas.microsoft.com/office/powerpoint/2010/main" val="1551341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lstStyle/>
          <a:p>
            <a:r>
              <a:rPr lang="cs-CZ" dirty="0"/>
              <a:t>V této studii jsme se zaměřili na vybrané somatické parametry vrcholových českých a světových závodníků. Zaměřili jsme se zejména na zjištění základních antropometrických údajů jako je hmotnost, výška postavy, rozpětí paží a </a:t>
            </a:r>
            <a:r>
              <a:rPr lang="cs-CZ" i="1" dirty="0" err="1"/>
              <a:t>Quetelet</a:t>
            </a:r>
            <a:r>
              <a:rPr lang="cs-CZ" i="1" dirty="0"/>
              <a:t> – </a:t>
            </a:r>
            <a:r>
              <a:rPr lang="cs-CZ" i="1" dirty="0" err="1"/>
              <a:t>Bouchard</a:t>
            </a:r>
            <a:r>
              <a:rPr lang="cs-CZ" i="1" dirty="0"/>
              <a:t> </a:t>
            </a:r>
            <a:r>
              <a:rPr lang="cs-CZ" dirty="0"/>
              <a:t>indexu. Cílem této studie bylo zjistit vybrané somatické faktory současných závodníků ve vodním slalomu  a porovnat je s výsledky starších měření.</a:t>
            </a:r>
          </a:p>
        </p:txBody>
      </p:sp>
    </p:spTree>
    <p:extLst>
      <p:ext uri="{BB962C8B-B14F-4D97-AF65-F5344CB8AC3E}">
        <p14:creationId xmlns:p14="http://schemas.microsoft.com/office/powerpoint/2010/main" val="586789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lstStyle/>
          <a:p>
            <a:r>
              <a:rPr lang="cs-CZ" dirty="0"/>
              <a:t>Studie se opírá o výsledky dvou měření, první proběhlo v roce 2004 a druhé v roce 2010. </a:t>
            </a:r>
          </a:p>
          <a:p>
            <a:r>
              <a:rPr lang="cs-CZ" dirty="0"/>
              <a:t>Sledovaný soubor 1 tvořilo celkem 26 závodníků z České republiky. Sledovaný soubor 2 tvořilo 84 závodníků, kteří se zúčastnili 1. závodu Světového poháru ve vodním slalomu 18. – 20 června 2010 v Praze Troji.</a:t>
            </a:r>
          </a:p>
          <a:p>
            <a:endParaRPr lang="cs-CZ" dirty="0"/>
          </a:p>
        </p:txBody>
      </p:sp>
    </p:spTree>
    <p:extLst>
      <p:ext uri="{BB962C8B-B14F-4D97-AF65-F5344CB8AC3E}">
        <p14:creationId xmlns:p14="http://schemas.microsoft.com/office/powerpoint/2010/main" val="2556084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548680"/>
            <a:ext cx="8219256" cy="5577483"/>
          </a:xfrm>
        </p:spPr>
        <p:txBody>
          <a:bodyPr/>
          <a:lstStyle/>
          <a:p>
            <a:r>
              <a:rPr lang="cs-CZ" dirty="0"/>
              <a:t>Pro hodnocení somatických faktorů jsme využili standardizované metody, které umožňují základní popis tělesné stavby, zhodnocení proporcionality a jsou základem pro studium </a:t>
            </a:r>
            <a:r>
              <a:rPr lang="cs-CZ" dirty="0" err="1"/>
              <a:t>morfologicko</a:t>
            </a:r>
            <a:r>
              <a:rPr lang="cs-CZ" dirty="0"/>
              <a:t> – funkčních vztahů (Riegrová, Přidalová &amp; Ulrychová, 2006). Pro základní charakteristiku byli použity deskriptivní statistické metody a porovnání významnosti jsme použili metodu ANOVA.</a:t>
            </a:r>
          </a:p>
          <a:p>
            <a:endParaRPr lang="cs-CZ" dirty="0"/>
          </a:p>
        </p:txBody>
      </p:sp>
    </p:spTree>
    <p:extLst>
      <p:ext uri="{BB962C8B-B14F-4D97-AF65-F5344CB8AC3E}">
        <p14:creationId xmlns:p14="http://schemas.microsoft.com/office/powerpoint/2010/main" val="3441357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620688"/>
            <a:ext cx="8219256" cy="5505475"/>
          </a:xfrm>
        </p:spPr>
        <p:txBody>
          <a:bodyPr/>
          <a:lstStyle/>
          <a:p>
            <a:pPr marL="0" indent="0">
              <a:buNone/>
            </a:pPr>
            <a:r>
              <a:rPr lang="cs-CZ" dirty="0" smtClean="0"/>
              <a:t>   </a:t>
            </a:r>
            <a:r>
              <a:rPr lang="cs-CZ" b="1" dirty="0" smtClean="0"/>
              <a:t>Závěr</a:t>
            </a:r>
          </a:p>
          <a:p>
            <a:r>
              <a:rPr lang="cs-CZ" dirty="0" smtClean="0"/>
              <a:t>Z</a:t>
            </a:r>
            <a:r>
              <a:rPr lang="cs-CZ" dirty="0"/>
              <a:t> kvalitativní analýzy pohybu vyplývá a naše výsledky to naznačují, že pro dokonalejší a efektivnější zvládnutí pohybových dovedností je výhodnější vyšší hodnota rozpětí paží, která je pro </a:t>
            </a:r>
            <a:r>
              <a:rPr lang="cs-CZ" dirty="0" err="1"/>
              <a:t>singlkanoisty</a:t>
            </a:r>
            <a:r>
              <a:rPr lang="cs-CZ" dirty="0"/>
              <a:t> patrně i významnou podmínkou pro podání vrcholného výkonu.</a:t>
            </a:r>
          </a:p>
        </p:txBody>
      </p:sp>
    </p:spTree>
    <p:extLst>
      <p:ext uri="{BB962C8B-B14F-4D97-AF65-F5344CB8AC3E}">
        <p14:creationId xmlns:p14="http://schemas.microsoft.com/office/powerpoint/2010/main" val="521945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19256" cy="1714202"/>
          </a:xfrm>
        </p:spPr>
        <p:txBody>
          <a:bodyPr>
            <a:noAutofit/>
          </a:bodyPr>
          <a:lstStyle/>
          <a:p>
            <a:r>
              <a:rPr lang="en-GB" sz="3200" dirty="0"/>
              <a:t>Personality </a:t>
            </a:r>
            <a:r>
              <a:rPr lang="en-GB" sz="3200" dirty="0" err="1"/>
              <a:t>chacteristics</a:t>
            </a:r>
            <a:r>
              <a:rPr lang="en-GB" sz="3200" dirty="0"/>
              <a:t> and performance motivation of competitors – juniors in white water slalom</a:t>
            </a:r>
            <a:endParaRPr lang="cs-CZ" sz="3200" dirty="0"/>
          </a:p>
        </p:txBody>
      </p:sp>
      <p:sp>
        <p:nvSpPr>
          <p:cNvPr id="3" name="Zástupný symbol pro obsah 2"/>
          <p:cNvSpPr>
            <a:spLocks noGrp="1"/>
          </p:cNvSpPr>
          <p:nvPr>
            <p:ph idx="1"/>
          </p:nvPr>
        </p:nvSpPr>
        <p:spPr>
          <a:xfrm>
            <a:off x="323528" y="3933056"/>
            <a:ext cx="8363272" cy="1584176"/>
          </a:xfrm>
        </p:spPr>
        <p:txBody>
          <a:bodyPr/>
          <a:lstStyle/>
          <a:p>
            <a:r>
              <a:rPr lang="cs-CZ" sz="2400" dirty="0"/>
              <a:t>BÍLÝ, M., SÜSS, V., MATOŠKOVÁ, P. Personality </a:t>
            </a:r>
            <a:r>
              <a:rPr lang="cs-CZ" sz="2400" dirty="0" err="1"/>
              <a:t>chacteristics</a:t>
            </a:r>
            <a:r>
              <a:rPr lang="cs-CZ" sz="2400" dirty="0"/>
              <a:t> and performance </a:t>
            </a:r>
            <a:r>
              <a:rPr lang="cs-CZ" sz="2400" dirty="0" err="1"/>
              <a:t>motivation</a:t>
            </a:r>
            <a:r>
              <a:rPr lang="cs-CZ" sz="2400" dirty="0"/>
              <a:t> </a:t>
            </a:r>
            <a:r>
              <a:rPr lang="cs-CZ" sz="2400" dirty="0" err="1"/>
              <a:t>of</a:t>
            </a:r>
            <a:r>
              <a:rPr lang="cs-CZ" sz="2400" dirty="0"/>
              <a:t> </a:t>
            </a:r>
            <a:r>
              <a:rPr lang="cs-CZ" sz="2400" dirty="0" err="1"/>
              <a:t>competitors</a:t>
            </a:r>
            <a:r>
              <a:rPr lang="cs-CZ" sz="2400" dirty="0"/>
              <a:t> – </a:t>
            </a:r>
            <a:r>
              <a:rPr lang="cs-CZ" sz="2400" dirty="0" err="1"/>
              <a:t>juniors</a:t>
            </a:r>
            <a:r>
              <a:rPr lang="cs-CZ" sz="2400" dirty="0"/>
              <a:t> in </a:t>
            </a:r>
            <a:r>
              <a:rPr lang="cs-CZ" sz="2400" dirty="0" err="1"/>
              <a:t>white</a:t>
            </a:r>
            <a:r>
              <a:rPr lang="cs-CZ" sz="2400" dirty="0"/>
              <a:t> </a:t>
            </a:r>
            <a:r>
              <a:rPr lang="cs-CZ" sz="2400" dirty="0" err="1"/>
              <a:t>water</a:t>
            </a:r>
            <a:r>
              <a:rPr lang="cs-CZ" sz="2400" dirty="0"/>
              <a:t> slalom. </a:t>
            </a:r>
            <a:r>
              <a:rPr lang="cs-CZ" sz="2400" i="1" dirty="0"/>
              <a:t>ACC </a:t>
            </a:r>
            <a:r>
              <a:rPr lang="cs-CZ" sz="2400" i="1" dirty="0" err="1"/>
              <a:t>Journal</a:t>
            </a:r>
            <a:r>
              <a:rPr lang="cs-CZ" sz="2400" dirty="0"/>
              <a:t>, vol 17, 2/2011, pp. 9-17, ISSN 1803-9782</a:t>
            </a:r>
          </a:p>
          <a:p>
            <a:endParaRPr lang="cs-CZ" dirty="0"/>
          </a:p>
        </p:txBody>
      </p:sp>
    </p:spTree>
    <p:extLst>
      <p:ext uri="{BB962C8B-B14F-4D97-AF65-F5344CB8AC3E}">
        <p14:creationId xmlns:p14="http://schemas.microsoft.com/office/powerpoint/2010/main" val="3545620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548680"/>
            <a:ext cx="8291264" cy="5577483"/>
          </a:xfrm>
        </p:spPr>
        <p:txBody>
          <a:bodyPr>
            <a:normAutofit fontScale="70000" lnSpcReduction="20000"/>
          </a:bodyPr>
          <a:lstStyle/>
          <a:p>
            <a:r>
              <a:rPr lang="en-GB" dirty="0"/>
              <a:t>The paper deals with personality characteristics and performance motivation profile in junior competitors in white water slalom. Performance in this discipline puts high demands on psyche of young competitor. The knowledge of personality and performance motivation of a sportsman, respecting their exceptionality, their impact on performance, motor learning and relationships should be an obvious condition of a training process.</a:t>
            </a:r>
            <a:endParaRPr lang="cs-CZ" dirty="0"/>
          </a:p>
          <a:p>
            <a:r>
              <a:rPr lang="en-GB" dirty="0"/>
              <a:t>It is a case study of an explorative character. The observed sample was a specific group of 16 junior top competitors in white water slalom. </a:t>
            </a:r>
            <a:endParaRPr lang="cs-CZ" dirty="0"/>
          </a:p>
          <a:p>
            <a:r>
              <a:rPr lang="en-GB" dirty="0"/>
              <a:t>We have used two standardized questionnaires: Eysenck Personality Inventory (EPI) and performance motivation questionnaire (DMV) by </a:t>
            </a:r>
            <a:r>
              <a:rPr lang="en-GB" dirty="0" err="1"/>
              <a:t>Pardel</a:t>
            </a:r>
            <a:r>
              <a:rPr lang="en-GB" dirty="0"/>
              <a:t>, </a:t>
            </a:r>
            <a:r>
              <a:rPr lang="en-GB" dirty="0" err="1"/>
              <a:t>Maršálová</a:t>
            </a:r>
            <a:r>
              <a:rPr lang="en-GB" dirty="0"/>
              <a:t>, </a:t>
            </a:r>
            <a:r>
              <a:rPr lang="en-GB" dirty="0" err="1"/>
              <a:t>Hrabovská</a:t>
            </a:r>
            <a:r>
              <a:rPr lang="en-GB" dirty="0"/>
              <a:t> (1984). On the basis of the EPI we have found that today the most suitable type in the junior category (up to 23 years) for performing the top performance is the sanguine type with the low neurotic score, with the average performance motivation values and braking anxiety and high values on the positive anxiety scale.</a:t>
            </a:r>
            <a:endParaRPr lang="cs-CZ" dirty="0"/>
          </a:p>
          <a:p>
            <a:endParaRPr lang="cs-CZ" dirty="0"/>
          </a:p>
        </p:txBody>
      </p:sp>
    </p:spTree>
    <p:extLst>
      <p:ext uri="{BB962C8B-B14F-4D97-AF65-F5344CB8AC3E}">
        <p14:creationId xmlns:p14="http://schemas.microsoft.com/office/powerpoint/2010/main" val="2265086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lstStyle/>
          <a:p>
            <a:r>
              <a:rPr lang="cs-CZ" dirty="0"/>
              <a:t>V příspěvku se zabýváme </a:t>
            </a:r>
            <a:r>
              <a:rPr lang="cs-CZ" dirty="0" err="1"/>
              <a:t>temperamentovými</a:t>
            </a:r>
            <a:r>
              <a:rPr lang="cs-CZ" dirty="0"/>
              <a:t> vlastnostmi a profilem výkonové motivace u juniorských závodníků ve vodním slalomu. Výkon v této disciplíně klade vysoké nároky na psychiku mladého závodníka. Znalost temperamentu a výkonové motivace sportovce, respektování jejich zvláštností, vlivu na výkonnost, motorické učení a vztahy by měla být samozřejmou podmínkou tréninkového procesu.</a:t>
            </a:r>
          </a:p>
          <a:p>
            <a:endParaRPr lang="cs-CZ" dirty="0"/>
          </a:p>
        </p:txBody>
      </p:sp>
    </p:spTree>
    <p:extLst>
      <p:ext uri="{BB962C8B-B14F-4D97-AF65-F5344CB8AC3E}">
        <p14:creationId xmlns:p14="http://schemas.microsoft.com/office/powerpoint/2010/main" val="281894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19256" cy="5793507"/>
          </a:xfrm>
        </p:spPr>
        <p:txBody>
          <a:bodyPr/>
          <a:lstStyle/>
          <a:p>
            <a:r>
              <a:rPr lang="cs-CZ" dirty="0"/>
              <a:t>Jedná se o případovou studii explorativního charakteru. Sledovaným souborem byla specifická skupina 16 juniorských závodníků vrcholové úrovně ve vodním slalomu. </a:t>
            </a:r>
          </a:p>
          <a:p>
            <a:r>
              <a:rPr lang="cs-CZ" dirty="0"/>
              <a:t>K vyšetření byly použity dva standardizované dotazníky: </a:t>
            </a:r>
            <a:r>
              <a:rPr lang="cs-CZ" dirty="0" err="1"/>
              <a:t>Eysenckův</a:t>
            </a:r>
            <a:r>
              <a:rPr lang="cs-CZ" dirty="0"/>
              <a:t> dotazník temperamentu EPI a dotazník motivace výkonu (DMV) autorů </a:t>
            </a:r>
            <a:r>
              <a:rPr lang="cs-CZ" dirty="0" err="1"/>
              <a:t>Pardela</a:t>
            </a:r>
            <a:r>
              <a:rPr lang="cs-CZ" dirty="0"/>
              <a:t>, Maršálové Hrabovské (1984). </a:t>
            </a:r>
          </a:p>
        </p:txBody>
      </p:sp>
    </p:spTree>
    <p:extLst>
      <p:ext uri="{BB962C8B-B14F-4D97-AF65-F5344CB8AC3E}">
        <p14:creationId xmlns:p14="http://schemas.microsoft.com/office/powerpoint/2010/main" val="2499398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raf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01988"/>
            <a:ext cx="7776864" cy="5974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323528" y="332656"/>
            <a:ext cx="7704856" cy="369332"/>
          </a:xfrm>
          <a:prstGeom prst="rect">
            <a:avLst/>
          </a:prstGeom>
        </p:spPr>
        <p:txBody>
          <a:bodyPr wrap="square">
            <a:spAutoFit/>
          </a:bodyPr>
          <a:lstStyle/>
          <a:p>
            <a:r>
              <a:rPr lang="cs-CZ" dirty="0"/>
              <a:t>výsledky dotazníku </a:t>
            </a:r>
            <a:r>
              <a:rPr lang="cs-CZ" dirty="0" err="1"/>
              <a:t>temperamentových</a:t>
            </a:r>
            <a:r>
              <a:rPr lang="cs-CZ" dirty="0"/>
              <a:t> vlastností v roce 2007 </a:t>
            </a:r>
          </a:p>
        </p:txBody>
      </p:sp>
    </p:spTree>
    <p:extLst>
      <p:ext uri="{BB962C8B-B14F-4D97-AF65-F5344CB8AC3E}">
        <p14:creationId xmlns:p14="http://schemas.microsoft.com/office/powerpoint/2010/main" val="831806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1077452"/>
            <a:ext cx="8137388" cy="5612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539552" y="620688"/>
            <a:ext cx="7776864" cy="369332"/>
          </a:xfrm>
          <a:prstGeom prst="rect">
            <a:avLst/>
          </a:prstGeom>
        </p:spPr>
        <p:txBody>
          <a:bodyPr wrap="square">
            <a:spAutoFit/>
          </a:bodyPr>
          <a:lstStyle/>
          <a:p>
            <a:r>
              <a:rPr lang="cs-CZ" dirty="0"/>
              <a:t>výsledky dotazníku </a:t>
            </a:r>
            <a:r>
              <a:rPr lang="cs-CZ" dirty="0" err="1"/>
              <a:t>temperamentových</a:t>
            </a:r>
            <a:r>
              <a:rPr lang="cs-CZ" dirty="0"/>
              <a:t> vlastností z měření v roce 2010</a:t>
            </a:r>
          </a:p>
        </p:txBody>
      </p:sp>
    </p:spTree>
    <p:extLst>
      <p:ext uri="{BB962C8B-B14F-4D97-AF65-F5344CB8AC3E}">
        <p14:creationId xmlns:p14="http://schemas.microsoft.com/office/powerpoint/2010/main" val="300981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6633"/>
            <a:ext cx="8291264" cy="5976664"/>
          </a:xfrm>
        </p:spPr>
        <p:txBody>
          <a:bodyPr>
            <a:normAutofit fontScale="55000" lnSpcReduction="20000"/>
          </a:bodyPr>
          <a:lstStyle/>
          <a:p>
            <a:pPr marL="0" indent="0">
              <a:buNone/>
            </a:pPr>
            <a:r>
              <a:rPr lang="cs-CZ" dirty="0" smtClean="0"/>
              <a:t>Abstrakt</a:t>
            </a:r>
          </a:p>
          <a:p>
            <a:r>
              <a:rPr lang="cs-CZ" dirty="0" smtClean="0"/>
              <a:t>Vysoká </a:t>
            </a:r>
            <a:r>
              <a:rPr lang="cs-CZ" dirty="0"/>
              <a:t>úroveň svalové asymetrie </a:t>
            </a:r>
            <a:r>
              <a:rPr lang="cs-CZ" dirty="0" smtClean="0"/>
              <a:t>bývá </a:t>
            </a:r>
            <a:r>
              <a:rPr lang="cs-CZ" dirty="0"/>
              <a:t>spojena s rizikem zranění, a proto mají možné důsledky vliv na sestupný pokles výkonnosti elitních sportovců. </a:t>
            </a:r>
            <a:r>
              <a:rPr lang="cs-CZ" b="1" dirty="0"/>
              <a:t>Cílem studie bylo posoudit vztah mezi segmentální distribucí tekutin a držením pádla u elitních kanoistů a kajakářů v kategorii mužů i žen ve vodním slalomu</a:t>
            </a:r>
            <a:r>
              <a:rPr lang="cs-CZ" dirty="0"/>
              <a:t>. Bylo vyšetřeno </a:t>
            </a:r>
            <a:r>
              <a:rPr lang="cs-CZ" b="1" dirty="0"/>
              <a:t>osmdesát čtyři závodníků SP (61 mužů, 23 žen</a:t>
            </a:r>
            <a:r>
              <a:rPr lang="cs-CZ" b="1" dirty="0" smtClean="0"/>
              <a:t>.</a:t>
            </a:r>
          </a:p>
          <a:p>
            <a:r>
              <a:rPr lang="cs-CZ" dirty="0" smtClean="0"/>
              <a:t>Pro </a:t>
            </a:r>
            <a:r>
              <a:rPr lang="cs-CZ" dirty="0"/>
              <a:t>posouzení segmentální asymetrie kapaliny byla použita analýza impedance. Vliv úchopu na morfologickou dominanci (volná / pevná ruka u kajakářů, dolní / horní ruka u kanoistů), (dominantní / nedominantní) a disciplíny (</a:t>
            </a:r>
            <a:r>
              <a:rPr lang="cs-CZ" dirty="0" err="1"/>
              <a:t>kanoe</a:t>
            </a:r>
            <a:r>
              <a:rPr lang="cs-CZ" dirty="0"/>
              <a:t> / kajak) byl hodnocen na základě opakovaných měření ANOVA</a:t>
            </a:r>
            <a:r>
              <a:rPr lang="cs-CZ" dirty="0" smtClean="0"/>
              <a:t>.</a:t>
            </a:r>
          </a:p>
          <a:p>
            <a:r>
              <a:rPr lang="cs-CZ" b="1" dirty="0" smtClean="0"/>
              <a:t>Byl </a:t>
            </a:r>
            <a:r>
              <a:rPr lang="cs-CZ" b="1" dirty="0"/>
              <a:t>zjištěn signifikantní vliv v morfologické asymetrii mezi horní a dolní paží u kanoistů (u dolní paže byl průměr distribuce tekutin 3,28, s = 0,43 l, u horní </a:t>
            </a:r>
            <a:r>
              <a:rPr lang="en-GB" b="1" dirty="0"/>
              <a:t>3.19, </a:t>
            </a:r>
            <a:r>
              <a:rPr lang="en-GB" b="1" i="1" dirty="0"/>
              <a:t>s</a:t>
            </a:r>
            <a:r>
              <a:rPr lang="en-GB" b="1" dirty="0"/>
              <a:t> = 0.41 litres; </a:t>
            </a:r>
            <a:r>
              <a:rPr lang="en-GB" b="1" i="1" dirty="0"/>
              <a:t>P</a:t>
            </a:r>
            <a:r>
              <a:rPr lang="en-GB" b="1" dirty="0"/>
              <a:t> = 0.000, </a:t>
            </a:r>
            <a:r>
              <a:rPr lang="cs-CZ" b="1" dirty="0"/>
              <a:t>ω</a:t>
            </a:r>
            <a:r>
              <a:rPr lang="cs-CZ" b="1" baseline="-25000" dirty="0"/>
              <a:t>p</a:t>
            </a:r>
            <a:r>
              <a:rPr lang="cs-CZ" b="1" baseline="30000" dirty="0"/>
              <a:t>2</a:t>
            </a:r>
            <a:r>
              <a:rPr lang="cs-CZ" b="1" dirty="0"/>
              <a:t> = 0.33</a:t>
            </a:r>
            <a:r>
              <a:rPr lang="en-GB" dirty="0"/>
              <a:t>). </a:t>
            </a:r>
            <a:r>
              <a:rPr lang="en-GB" b="1" dirty="0"/>
              <a:t>U </a:t>
            </a:r>
            <a:r>
              <a:rPr lang="en-GB" b="1" dirty="0" err="1"/>
              <a:t>deblkanoistů</a:t>
            </a:r>
            <a:r>
              <a:rPr lang="en-GB" b="1" dirty="0"/>
              <a:t> </a:t>
            </a:r>
            <a:r>
              <a:rPr lang="en-GB" b="1" dirty="0" err="1"/>
              <a:t>zadáci</a:t>
            </a:r>
            <a:r>
              <a:rPr lang="en-GB" b="1" dirty="0"/>
              <a:t> </a:t>
            </a:r>
            <a:r>
              <a:rPr lang="en-GB" b="1" dirty="0" err="1"/>
              <a:t>vykazovali</a:t>
            </a:r>
            <a:r>
              <a:rPr lang="en-GB" b="1" dirty="0"/>
              <a:t> </a:t>
            </a:r>
            <a:r>
              <a:rPr lang="cs-CZ" b="1" dirty="0"/>
              <a:t>vyšší asymetrii dolní paže (průměrné hodnoty 0,11, s = 0,04 l, p = 0,000, ωp2 = 0,80) než </a:t>
            </a:r>
            <a:r>
              <a:rPr lang="cs-CZ" b="1" dirty="0" err="1"/>
              <a:t>háčci</a:t>
            </a:r>
            <a:r>
              <a:rPr lang="cs-CZ" b="1" dirty="0"/>
              <a:t> (průměrné hodnoty 0,04, s = 0,06 l, p = 0,015, ωp2 = 0,44</a:t>
            </a:r>
            <a:r>
              <a:rPr lang="cs-CZ" b="1" dirty="0" smtClean="0"/>
              <a:t>).</a:t>
            </a:r>
          </a:p>
          <a:p>
            <a:r>
              <a:rPr lang="cs-CZ" dirty="0" smtClean="0"/>
              <a:t>Byla </a:t>
            </a:r>
            <a:r>
              <a:rPr lang="cs-CZ" dirty="0"/>
              <a:t>zjištěna také významná morfologická asymetrie u kajakáři, </a:t>
            </a:r>
            <a:r>
              <a:rPr lang="cs-CZ" dirty="0" smtClean="0"/>
              <a:t>ale vliv </a:t>
            </a:r>
            <a:r>
              <a:rPr lang="cs-CZ" dirty="0"/>
              <a:t>úchopu pádla ale prokázán nebyl</a:t>
            </a:r>
            <a:r>
              <a:rPr lang="cs-CZ" dirty="0" smtClean="0"/>
              <a:t>. </a:t>
            </a:r>
          </a:p>
          <a:p>
            <a:r>
              <a:rPr lang="cs-CZ" dirty="0" smtClean="0"/>
              <a:t>Použití </a:t>
            </a:r>
            <a:r>
              <a:rPr lang="cs-CZ" dirty="0"/>
              <a:t>segmentové impedanční analýzy může být vhodným diagnostickým nástrojem pro hodnocení morfologických změn, které mohou být spojené s tréninkem. Protože svalová asymetrie bývá spojena s rizikem zranění; hodnocení morfologických změn v průběhu tréninkového procesu by mohlo být využíváno sportovními trenéry a fyzioterapeuty.</a:t>
            </a:r>
          </a:p>
          <a:p>
            <a:endParaRPr lang="cs-CZ" dirty="0"/>
          </a:p>
        </p:txBody>
      </p:sp>
    </p:spTree>
    <p:extLst>
      <p:ext uri="{BB962C8B-B14F-4D97-AF65-F5344CB8AC3E}">
        <p14:creationId xmlns:p14="http://schemas.microsoft.com/office/powerpoint/2010/main" val="39913679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258964"/>
            <a:ext cx="7497957" cy="4842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539552" y="476672"/>
            <a:ext cx="7776864" cy="369332"/>
          </a:xfrm>
          <a:prstGeom prst="rect">
            <a:avLst/>
          </a:prstGeom>
        </p:spPr>
        <p:txBody>
          <a:bodyPr wrap="square">
            <a:spAutoFit/>
          </a:bodyPr>
          <a:lstStyle/>
          <a:p>
            <a:r>
              <a:rPr lang="cs-CZ" dirty="0"/>
              <a:t>srovnání průměrných hodnot vybraných závodníků (soubor 2) 2007 - 2010</a:t>
            </a:r>
          </a:p>
        </p:txBody>
      </p:sp>
    </p:spTree>
    <p:extLst>
      <p:ext uri="{BB962C8B-B14F-4D97-AF65-F5344CB8AC3E}">
        <p14:creationId xmlns:p14="http://schemas.microsoft.com/office/powerpoint/2010/main" val="1173138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extLst>
              <p:ext uri="{D42A27DB-BD31-4B8C-83A1-F6EECF244321}">
                <p14:modId xmlns:p14="http://schemas.microsoft.com/office/powerpoint/2010/main" val="214336033"/>
              </p:ext>
            </p:extLst>
          </p:nvPr>
        </p:nvGraphicFramePr>
        <p:xfrm>
          <a:off x="539552" y="908720"/>
          <a:ext cx="7848873" cy="4320480"/>
        </p:xfrm>
        <a:graphic>
          <a:graphicData uri="http://schemas.openxmlformats.org/drawingml/2006/table">
            <a:tbl>
              <a:tblPr>
                <a:tableStyleId>{5C22544A-7EE6-4342-B048-85BDC9FD1C3A}</a:tableStyleId>
              </a:tblPr>
              <a:tblGrid>
                <a:gridCol w="1072498"/>
                <a:gridCol w="887007"/>
                <a:gridCol w="719274"/>
                <a:gridCol w="719274"/>
                <a:gridCol w="522930"/>
                <a:gridCol w="719274"/>
                <a:gridCol w="719274"/>
                <a:gridCol w="522930"/>
                <a:gridCol w="719274"/>
                <a:gridCol w="719274"/>
                <a:gridCol w="527864"/>
              </a:tblGrid>
              <a:tr h="360040">
                <a:tc>
                  <a:txBody>
                    <a:bodyPr/>
                    <a:lstStyle/>
                    <a:p>
                      <a:pPr>
                        <a:spcAft>
                          <a:spcPts val="0"/>
                        </a:spcAft>
                      </a:pPr>
                      <a:r>
                        <a:rPr lang="cs-CZ" sz="1800">
                          <a:effectLst/>
                        </a:rPr>
                        <a:t> </a:t>
                      </a:r>
                      <a:endParaRPr lang="cs-CZ" sz="1200">
                        <a:effectLst/>
                        <a:latin typeface="Times New Roman"/>
                        <a:ea typeface="Times New Roman"/>
                      </a:endParaRPr>
                    </a:p>
                  </a:txBody>
                  <a:tcPr marL="44450" marR="44450" marT="0" marB="0" anchor="b"/>
                </a:tc>
                <a:tc gridSpan="10">
                  <a:txBody>
                    <a:bodyPr/>
                    <a:lstStyle/>
                    <a:p>
                      <a:pPr algn="ctr">
                        <a:spcAft>
                          <a:spcPts val="0"/>
                        </a:spcAft>
                      </a:pPr>
                      <a:r>
                        <a:rPr lang="cs-CZ" sz="1800">
                          <a:effectLst/>
                        </a:rPr>
                        <a:t>DMV</a:t>
                      </a:r>
                      <a:endParaRPr lang="cs-CZ" sz="120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360040">
                <a:tc>
                  <a:txBody>
                    <a:bodyPr/>
                    <a:lstStyle/>
                    <a:p>
                      <a:pPr algn="ctr">
                        <a:spcAft>
                          <a:spcPts val="0"/>
                        </a:spcAft>
                      </a:pPr>
                      <a:r>
                        <a:rPr lang="cs-CZ" sz="1800">
                          <a:effectLst/>
                        </a:rPr>
                        <a:t> </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 </a:t>
                      </a:r>
                      <a:endParaRPr lang="cs-CZ" sz="1200">
                        <a:effectLst/>
                        <a:latin typeface="Times New Roman"/>
                        <a:ea typeface="Times New Roman"/>
                      </a:endParaRPr>
                    </a:p>
                  </a:txBody>
                  <a:tcPr marL="44450" marR="44450" marT="0" marB="0" anchor="b"/>
                </a:tc>
                <a:tc gridSpan="3">
                  <a:txBody>
                    <a:bodyPr/>
                    <a:lstStyle/>
                    <a:p>
                      <a:pPr algn="ctr">
                        <a:spcAft>
                          <a:spcPts val="0"/>
                        </a:spcAft>
                      </a:pPr>
                      <a:r>
                        <a:rPr lang="cs-CZ" sz="1800">
                          <a:effectLst/>
                        </a:rPr>
                        <a:t>MV</a:t>
                      </a:r>
                      <a:endParaRPr lang="cs-CZ" sz="120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c gridSpan="3">
                  <a:txBody>
                    <a:bodyPr/>
                    <a:lstStyle/>
                    <a:p>
                      <a:pPr algn="ctr">
                        <a:spcAft>
                          <a:spcPts val="0"/>
                        </a:spcAft>
                      </a:pPr>
                      <a:r>
                        <a:rPr lang="cs-CZ" sz="1800">
                          <a:effectLst/>
                        </a:rPr>
                        <a:t>AB</a:t>
                      </a:r>
                      <a:endParaRPr lang="cs-CZ" sz="120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c gridSpan="3">
                  <a:txBody>
                    <a:bodyPr/>
                    <a:lstStyle/>
                    <a:p>
                      <a:pPr algn="ctr">
                        <a:spcAft>
                          <a:spcPts val="0"/>
                        </a:spcAft>
                      </a:pPr>
                      <a:r>
                        <a:rPr lang="cs-CZ" sz="1800">
                          <a:effectLst/>
                        </a:rPr>
                        <a:t>AP</a:t>
                      </a:r>
                      <a:endParaRPr lang="cs-CZ" sz="120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r>
              <a:tr h="720080">
                <a:tc>
                  <a:txBody>
                    <a:bodyPr/>
                    <a:lstStyle/>
                    <a:p>
                      <a:pPr>
                        <a:spcAft>
                          <a:spcPts val="0"/>
                        </a:spcAft>
                      </a:pPr>
                      <a:r>
                        <a:rPr lang="cs-CZ" sz="1800">
                          <a:effectLst/>
                        </a:rPr>
                        <a:t>Kategorie</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 </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h.s.</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T</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S</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h.s.</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T</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S</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h.s.</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T</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S</a:t>
                      </a:r>
                      <a:endParaRPr lang="cs-CZ" sz="1200">
                        <a:effectLst/>
                        <a:latin typeface="Times New Roman"/>
                        <a:ea typeface="Times New Roman"/>
                      </a:endParaRPr>
                    </a:p>
                  </a:txBody>
                  <a:tcPr marL="44450" marR="44450" marT="0" marB="0" anchor="b"/>
                </a:tc>
              </a:tr>
              <a:tr h="720080">
                <a:tc>
                  <a:txBody>
                    <a:bodyPr/>
                    <a:lstStyle/>
                    <a:p>
                      <a:pPr>
                        <a:spcAft>
                          <a:spcPts val="0"/>
                        </a:spcAft>
                      </a:pPr>
                      <a:r>
                        <a:rPr lang="cs-CZ" sz="1800">
                          <a:effectLst/>
                        </a:rPr>
                        <a:t>2007</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Mean 1</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90,11</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46,56</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5,11</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51,89</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45,44</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4,89</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23,22</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46,78</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4,89</a:t>
                      </a:r>
                      <a:endParaRPr lang="cs-CZ" sz="1200">
                        <a:effectLst/>
                        <a:latin typeface="Times New Roman"/>
                        <a:ea typeface="Times New Roman"/>
                      </a:endParaRPr>
                    </a:p>
                  </a:txBody>
                  <a:tcPr marL="44450" marR="44450" marT="0" marB="0" anchor="b"/>
                </a:tc>
              </a:tr>
              <a:tr h="720080">
                <a:tc>
                  <a:txBody>
                    <a:bodyPr/>
                    <a:lstStyle/>
                    <a:p>
                      <a:pPr>
                        <a:spcAft>
                          <a:spcPts val="0"/>
                        </a:spcAft>
                      </a:pPr>
                      <a:r>
                        <a:rPr lang="cs-CZ" sz="1800">
                          <a:effectLst/>
                        </a:rPr>
                        <a:t> </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SD 1</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15,15</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11,17</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2,13</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9,15</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7,88</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1,59</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6,18</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9,09</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2,02</a:t>
                      </a:r>
                      <a:endParaRPr lang="cs-CZ" sz="1200">
                        <a:effectLst/>
                        <a:latin typeface="Times New Roman"/>
                        <a:ea typeface="Times New Roman"/>
                      </a:endParaRPr>
                    </a:p>
                  </a:txBody>
                  <a:tcPr marL="44450" marR="44450" marT="0" marB="0" anchor="b"/>
                </a:tc>
              </a:tr>
              <a:tr h="720080">
                <a:tc>
                  <a:txBody>
                    <a:bodyPr/>
                    <a:lstStyle/>
                    <a:p>
                      <a:pPr>
                        <a:spcAft>
                          <a:spcPts val="0"/>
                        </a:spcAft>
                      </a:pPr>
                      <a:r>
                        <a:rPr lang="cs-CZ" sz="1800">
                          <a:effectLst/>
                        </a:rPr>
                        <a:t>2010</a:t>
                      </a:r>
                      <a:endParaRPr lang="cs-CZ" sz="1200">
                        <a:effectLst/>
                        <a:latin typeface="Times New Roman"/>
                        <a:ea typeface="Times New Roman"/>
                      </a:endParaRPr>
                    </a:p>
                  </a:txBody>
                  <a:tcPr marL="44450" marR="44450" marT="0" marB="0" anchor="b"/>
                </a:tc>
                <a:tc>
                  <a:txBody>
                    <a:bodyPr/>
                    <a:lstStyle/>
                    <a:p>
                      <a:pPr>
                        <a:spcAft>
                          <a:spcPts val="0"/>
                        </a:spcAft>
                      </a:pPr>
                      <a:r>
                        <a:rPr lang="cs-CZ" sz="1800">
                          <a:effectLst/>
                        </a:rPr>
                        <a:t>Mean 2</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94,33</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49,22</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5,56</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48,89</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43,56</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4,33</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33,78</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56,78</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7,11</a:t>
                      </a:r>
                      <a:endParaRPr lang="cs-CZ" sz="1200">
                        <a:effectLst/>
                        <a:latin typeface="Times New Roman"/>
                        <a:ea typeface="Times New Roman"/>
                      </a:endParaRPr>
                    </a:p>
                  </a:txBody>
                  <a:tcPr marL="44450" marR="44450" marT="0" marB="0" anchor="b"/>
                </a:tc>
              </a:tr>
              <a:tr h="720080">
                <a:tc>
                  <a:txBody>
                    <a:bodyPr/>
                    <a:lstStyle/>
                    <a:p>
                      <a:pPr>
                        <a:spcAft>
                          <a:spcPts val="0"/>
                        </a:spcAft>
                      </a:pPr>
                      <a:r>
                        <a:rPr lang="cs-CZ" sz="1800">
                          <a:effectLst/>
                        </a:rPr>
                        <a:t> </a:t>
                      </a:r>
                      <a:endParaRPr lang="cs-CZ" sz="1200">
                        <a:effectLst/>
                        <a:latin typeface="Times New Roman"/>
                        <a:ea typeface="Times New Roman"/>
                      </a:endParaRPr>
                    </a:p>
                  </a:txBody>
                  <a:tcPr marL="44450" marR="44450" marT="0" marB="0" anchor="b"/>
                </a:tc>
                <a:tc>
                  <a:txBody>
                    <a:bodyPr/>
                    <a:lstStyle/>
                    <a:p>
                      <a:pPr>
                        <a:spcAft>
                          <a:spcPts val="0"/>
                        </a:spcAft>
                      </a:pPr>
                      <a:r>
                        <a:rPr lang="cs-CZ" sz="1800" dirty="0">
                          <a:effectLst/>
                        </a:rPr>
                        <a:t>SD 2</a:t>
                      </a:r>
                      <a:endParaRPr lang="cs-CZ" sz="1200" dirty="0">
                        <a:effectLst/>
                        <a:latin typeface="Times New Roman"/>
                        <a:ea typeface="Times New Roman"/>
                      </a:endParaRPr>
                    </a:p>
                  </a:txBody>
                  <a:tcPr marL="44450" marR="44450" marT="0" marB="0" anchor="b"/>
                </a:tc>
                <a:tc>
                  <a:txBody>
                    <a:bodyPr/>
                    <a:lstStyle/>
                    <a:p>
                      <a:pPr algn="r">
                        <a:spcAft>
                          <a:spcPts val="0"/>
                        </a:spcAft>
                      </a:pPr>
                      <a:r>
                        <a:rPr lang="cs-CZ" sz="1800" dirty="0">
                          <a:effectLst/>
                        </a:rPr>
                        <a:t>14,89</a:t>
                      </a:r>
                      <a:endParaRPr lang="cs-CZ" sz="1200" dirty="0">
                        <a:effectLst/>
                        <a:latin typeface="Times New Roman"/>
                        <a:ea typeface="Times New Roman"/>
                      </a:endParaRPr>
                    </a:p>
                  </a:txBody>
                  <a:tcPr marL="44450" marR="44450" marT="0" marB="0" anchor="b"/>
                </a:tc>
                <a:tc>
                  <a:txBody>
                    <a:bodyPr/>
                    <a:lstStyle/>
                    <a:p>
                      <a:pPr algn="r">
                        <a:spcAft>
                          <a:spcPts val="0"/>
                        </a:spcAft>
                      </a:pPr>
                      <a:r>
                        <a:rPr lang="cs-CZ" sz="1800">
                          <a:effectLst/>
                        </a:rPr>
                        <a:t>9,72</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1,83</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13,20</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10,97</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2,21</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9,14</a:t>
                      </a:r>
                      <a:endParaRPr lang="cs-CZ" sz="1200">
                        <a:effectLst/>
                        <a:latin typeface="Times New Roman"/>
                        <a:ea typeface="Times New Roman"/>
                      </a:endParaRPr>
                    </a:p>
                  </a:txBody>
                  <a:tcPr marL="44450" marR="44450" marT="0" marB="0" anchor="b"/>
                </a:tc>
                <a:tc>
                  <a:txBody>
                    <a:bodyPr/>
                    <a:lstStyle/>
                    <a:p>
                      <a:pPr algn="r">
                        <a:spcAft>
                          <a:spcPts val="0"/>
                        </a:spcAft>
                      </a:pPr>
                      <a:r>
                        <a:rPr lang="cs-CZ" sz="1800">
                          <a:effectLst/>
                        </a:rPr>
                        <a:t>9,95</a:t>
                      </a:r>
                      <a:endParaRPr lang="cs-CZ" sz="1200">
                        <a:effectLst/>
                        <a:latin typeface="Times New Roman"/>
                        <a:ea typeface="Times New Roman"/>
                      </a:endParaRPr>
                    </a:p>
                  </a:txBody>
                  <a:tcPr marL="44450" marR="44450" marT="0" marB="0" anchor="b"/>
                </a:tc>
                <a:tc>
                  <a:txBody>
                    <a:bodyPr/>
                    <a:lstStyle/>
                    <a:p>
                      <a:pPr algn="r">
                        <a:spcAft>
                          <a:spcPts val="0"/>
                        </a:spcAft>
                      </a:pPr>
                      <a:r>
                        <a:rPr lang="cs-CZ" sz="1800" dirty="0">
                          <a:effectLst/>
                        </a:rPr>
                        <a:t>2,08</a:t>
                      </a:r>
                      <a:endParaRPr lang="cs-CZ" sz="1200" dirty="0">
                        <a:effectLst/>
                        <a:latin typeface="Times New Roman"/>
                        <a:ea typeface="Times New Roman"/>
                      </a:endParaRPr>
                    </a:p>
                  </a:txBody>
                  <a:tcPr marL="44450" marR="44450" marT="0" marB="0" anchor="b"/>
                </a:tc>
              </a:tr>
            </a:tbl>
          </a:graphicData>
        </a:graphic>
      </p:graphicFrame>
    </p:spTree>
    <p:extLst>
      <p:ext uri="{BB962C8B-B14F-4D97-AF65-F5344CB8AC3E}">
        <p14:creationId xmlns:p14="http://schemas.microsoft.com/office/powerpoint/2010/main" val="226006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548680"/>
            <a:ext cx="8219256" cy="5577483"/>
          </a:xfrm>
        </p:spPr>
        <p:txBody>
          <a:bodyPr/>
          <a:lstStyle/>
          <a:p>
            <a:r>
              <a:rPr lang="cs-CZ" dirty="0"/>
              <a:t>Na základě </a:t>
            </a:r>
            <a:r>
              <a:rPr lang="cs-CZ" dirty="0" err="1"/>
              <a:t>Eysenckova</a:t>
            </a:r>
            <a:r>
              <a:rPr lang="cs-CZ" dirty="0"/>
              <a:t> dotazníku </a:t>
            </a:r>
            <a:r>
              <a:rPr lang="cs-CZ" dirty="0"/>
              <a:t>temperamentu a </a:t>
            </a:r>
            <a:r>
              <a:rPr lang="cs-CZ" dirty="0" smtClean="0"/>
              <a:t>dotazníku </a:t>
            </a:r>
            <a:r>
              <a:rPr lang="cs-CZ" dirty="0"/>
              <a:t>motivace výkonu (DMV) autorů </a:t>
            </a:r>
            <a:r>
              <a:rPr lang="cs-CZ" dirty="0" err="1"/>
              <a:t>Pardela</a:t>
            </a:r>
            <a:r>
              <a:rPr lang="cs-CZ" dirty="0"/>
              <a:t>, Maršálové Hrabovské (1984</a:t>
            </a:r>
            <a:r>
              <a:rPr lang="cs-CZ" dirty="0" smtClean="0"/>
              <a:t>) </a:t>
            </a:r>
            <a:r>
              <a:rPr lang="cs-CZ" dirty="0" smtClean="0"/>
              <a:t>bylo </a:t>
            </a:r>
            <a:r>
              <a:rPr lang="cs-CZ" dirty="0"/>
              <a:t>zjištěno, že v současné době pro podání vrcholného výkonu v juniorských, resp. kategoriích závodníků do 23 let je nejvhodnějším typem sangvinik s nízkým skóre neurotismu, s průměrnými hodnotami motivace výkonu i brzdící </a:t>
            </a:r>
            <a:r>
              <a:rPr lang="cs-CZ" dirty="0" err="1"/>
              <a:t>anxiozity</a:t>
            </a:r>
            <a:r>
              <a:rPr lang="cs-CZ" dirty="0"/>
              <a:t> a vysokou hodnotou ve škále </a:t>
            </a:r>
            <a:r>
              <a:rPr lang="cs-CZ" dirty="0" err="1"/>
              <a:t>anxiozity</a:t>
            </a:r>
            <a:r>
              <a:rPr lang="cs-CZ" dirty="0"/>
              <a:t> pozitivní.</a:t>
            </a:r>
          </a:p>
          <a:p>
            <a:endParaRPr lang="cs-CZ" dirty="0"/>
          </a:p>
        </p:txBody>
      </p:sp>
    </p:spTree>
    <p:extLst>
      <p:ext uri="{BB962C8B-B14F-4D97-AF65-F5344CB8AC3E}">
        <p14:creationId xmlns:p14="http://schemas.microsoft.com/office/powerpoint/2010/main" val="15657539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143000"/>
          </a:xfrm>
        </p:spPr>
        <p:txBody>
          <a:bodyPr>
            <a:normAutofit/>
          </a:bodyPr>
          <a:lstStyle/>
          <a:p>
            <a:r>
              <a:rPr lang="en-GB" sz="3200" dirty="0"/>
              <a:t>Influence of imagination on the </a:t>
            </a:r>
            <a:r>
              <a:rPr lang="en-GB" sz="3200" dirty="0" err="1"/>
              <a:t>competiror’s</a:t>
            </a:r>
            <a:r>
              <a:rPr lang="en-GB" sz="3200" dirty="0"/>
              <a:t> performance in white-water slalom</a:t>
            </a:r>
            <a:endParaRPr lang="cs-CZ" sz="3200" dirty="0"/>
          </a:p>
        </p:txBody>
      </p:sp>
      <p:sp>
        <p:nvSpPr>
          <p:cNvPr id="3" name="Zástupný symbol pro obsah 2"/>
          <p:cNvSpPr>
            <a:spLocks noGrp="1"/>
          </p:cNvSpPr>
          <p:nvPr>
            <p:ph idx="1"/>
          </p:nvPr>
        </p:nvSpPr>
        <p:spPr>
          <a:xfrm>
            <a:off x="467544" y="3212976"/>
            <a:ext cx="8219256" cy="2836912"/>
          </a:xfrm>
        </p:spPr>
        <p:txBody>
          <a:bodyPr/>
          <a:lstStyle/>
          <a:p>
            <a:r>
              <a:rPr lang="cs-CZ" sz="2800" dirty="0"/>
              <a:t>BÍLÝ, M., BUCHTEL, M., SÜSS, V., HENDL, J. Influence </a:t>
            </a:r>
            <a:r>
              <a:rPr lang="cs-CZ" sz="2800" dirty="0" err="1"/>
              <a:t>of</a:t>
            </a:r>
            <a:r>
              <a:rPr lang="cs-CZ" sz="2800" dirty="0"/>
              <a:t> </a:t>
            </a:r>
            <a:r>
              <a:rPr lang="cs-CZ" sz="2800" dirty="0" err="1"/>
              <a:t>imagination</a:t>
            </a:r>
            <a:r>
              <a:rPr lang="cs-CZ" sz="2800" dirty="0"/>
              <a:t> on </a:t>
            </a:r>
            <a:r>
              <a:rPr lang="cs-CZ" sz="2800" dirty="0" err="1"/>
              <a:t>the</a:t>
            </a:r>
            <a:r>
              <a:rPr lang="cs-CZ" sz="2800" dirty="0"/>
              <a:t> </a:t>
            </a:r>
            <a:r>
              <a:rPr lang="cs-CZ" sz="2800" dirty="0" err="1"/>
              <a:t>competiror’s</a:t>
            </a:r>
            <a:r>
              <a:rPr lang="cs-CZ" sz="2800" dirty="0"/>
              <a:t> performance in </a:t>
            </a:r>
            <a:r>
              <a:rPr lang="cs-CZ" sz="2800" dirty="0" err="1"/>
              <a:t>white-water</a:t>
            </a:r>
            <a:r>
              <a:rPr lang="cs-CZ" sz="2800" dirty="0"/>
              <a:t> slalom. </a:t>
            </a:r>
            <a:r>
              <a:rPr lang="cs-CZ" sz="2800" i="1" dirty="0"/>
              <a:t>Acta </a:t>
            </a:r>
            <a:r>
              <a:rPr lang="cs-CZ" sz="2800" i="1" dirty="0" err="1"/>
              <a:t>Universitatis</a:t>
            </a:r>
            <a:r>
              <a:rPr lang="cs-CZ" sz="2800" i="1" dirty="0"/>
              <a:t> </a:t>
            </a:r>
            <a:r>
              <a:rPr lang="cs-CZ" sz="2800" i="1" dirty="0" err="1"/>
              <a:t>Carolinae</a:t>
            </a:r>
            <a:r>
              <a:rPr lang="cs-CZ" sz="2800" i="1" dirty="0"/>
              <a:t> </a:t>
            </a:r>
            <a:r>
              <a:rPr lang="cs-CZ" sz="2800" i="1" dirty="0" err="1"/>
              <a:t>Kinantropologica</a:t>
            </a:r>
            <a:r>
              <a:rPr lang="cs-CZ" sz="2800" dirty="0"/>
              <a:t>, 2009, Vol 45, no. 1, pp. 57-68, ISSN 0323-0511</a:t>
            </a:r>
          </a:p>
          <a:p>
            <a:endParaRPr lang="cs-CZ" dirty="0"/>
          </a:p>
        </p:txBody>
      </p:sp>
    </p:spTree>
    <p:extLst>
      <p:ext uri="{BB962C8B-B14F-4D97-AF65-F5344CB8AC3E}">
        <p14:creationId xmlns:p14="http://schemas.microsoft.com/office/powerpoint/2010/main" val="11748993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395288" y="404813"/>
            <a:ext cx="8291512" cy="5721350"/>
          </a:xfrm>
        </p:spPr>
        <p:txBody>
          <a:bodyPr>
            <a:normAutofit fontScale="77500" lnSpcReduction="20000"/>
          </a:bodyPr>
          <a:lstStyle/>
          <a:p>
            <a:r>
              <a:rPr lang="en-GB" dirty="0"/>
              <a:t>Imagination is a quite common part of top white-water canoeists</a:t>
            </a:r>
            <a:r>
              <a:rPr lang="en-US" dirty="0"/>
              <a:t>’</a:t>
            </a:r>
            <a:r>
              <a:rPr lang="en-GB" dirty="0"/>
              <a:t> training.</a:t>
            </a:r>
            <a:endParaRPr lang="cs-CZ" dirty="0"/>
          </a:p>
          <a:p>
            <a:r>
              <a:rPr lang="en-GB" dirty="0"/>
              <a:t>The aim of the study was to try to find the dependence between the image length of competition performance and the follow-up length of the real competition run and outline a structure of the images. The observed sample consisted of 30 competitors of three different performance levels and three competition categories. We have observed the relationship between the real time needed for canoeing the course and the time necessary for the imaginary run. The results at our sample support the conclusion that there is a quite strong relationship between imagination and competitor’s performance in white-water slalom. To find out to what extent it is possible to influence the competition performance by increasing the quality of imagination, it is necessary to do further research. </a:t>
            </a:r>
            <a:endParaRPr lang="cs-CZ" dirty="0"/>
          </a:p>
          <a:p>
            <a:endParaRPr lang="cs-CZ" dirty="0"/>
          </a:p>
        </p:txBody>
      </p:sp>
    </p:spTree>
    <p:extLst>
      <p:ext uri="{BB962C8B-B14F-4D97-AF65-F5344CB8AC3E}">
        <p14:creationId xmlns:p14="http://schemas.microsoft.com/office/powerpoint/2010/main" val="2187537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lstStyle/>
          <a:p>
            <a:pPr hangingPunct="0"/>
            <a:r>
              <a:rPr lang="cs-CZ" dirty="0"/>
              <a:t>Představivost je zcela běžnou součástí přípravy špičkových vodních slalomářů. </a:t>
            </a:r>
          </a:p>
          <a:p>
            <a:r>
              <a:rPr lang="cs-CZ" dirty="0"/>
              <a:t>Cílem studie bylo pokusit se doložit závislost mezi délkou trvání představy soutěžního výkonu a následnou délkou trvání skutečné soutěžní jízdy závodníka a provést nástin struktury jejich představ.</a:t>
            </a:r>
          </a:p>
        </p:txBody>
      </p:sp>
    </p:spTree>
    <p:extLst>
      <p:ext uri="{BB962C8B-B14F-4D97-AF65-F5344CB8AC3E}">
        <p14:creationId xmlns:p14="http://schemas.microsoft.com/office/powerpoint/2010/main" val="1986646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lstStyle/>
          <a:p>
            <a:r>
              <a:rPr lang="cs-CZ" dirty="0"/>
              <a:t>Sledovaný soubor tvořilo 30 závodníků tří odlišných výkonnostních úrovní a tří závodních kategorií</a:t>
            </a:r>
            <a:r>
              <a:rPr lang="cs-CZ" dirty="0" smtClean="0"/>
              <a:t>.</a:t>
            </a:r>
          </a:p>
          <a:p>
            <a:r>
              <a:rPr lang="cs-CZ" dirty="0" smtClean="0"/>
              <a:t>Zjišťovali </a:t>
            </a:r>
            <a:r>
              <a:rPr lang="cs-CZ" dirty="0"/>
              <a:t>jsme vztah mezi dobou skutečně potřebnou k absolvování trati a dobou potřebnou k imaginativní představě ujetí tratě.</a:t>
            </a:r>
          </a:p>
        </p:txBody>
      </p:sp>
    </p:spTree>
    <p:extLst>
      <p:ext uri="{BB962C8B-B14F-4D97-AF65-F5344CB8AC3E}">
        <p14:creationId xmlns:p14="http://schemas.microsoft.com/office/powerpoint/2010/main" val="1493772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76672"/>
            <a:ext cx="8147248" cy="5649491"/>
          </a:xfrm>
        </p:spPr>
        <p:txBody>
          <a:bodyPr/>
          <a:lstStyle/>
          <a:p>
            <a:pPr marL="0" indent="0">
              <a:buNone/>
            </a:pPr>
            <a:r>
              <a:rPr lang="cs-CZ" b="1" smtClean="0"/>
              <a:t>Závěry</a:t>
            </a:r>
          </a:p>
          <a:p>
            <a:pPr marL="0" indent="0">
              <a:buNone/>
            </a:pPr>
            <a:endParaRPr lang="cs-CZ" b="1" dirty="0" smtClean="0"/>
          </a:p>
          <a:p>
            <a:r>
              <a:rPr lang="cs-CZ" dirty="0" smtClean="0"/>
              <a:t>Získané </a:t>
            </a:r>
            <a:r>
              <a:rPr lang="cs-CZ" dirty="0"/>
              <a:t>výsledky  u našeho souboru podporují závěr, že mezi představivostí a výkonem závodníka ve vodním slalomu existuje poměrně silný vztah</a:t>
            </a:r>
            <a:r>
              <a:rPr lang="cs-CZ" dirty="0" smtClean="0"/>
              <a:t>.</a:t>
            </a:r>
          </a:p>
          <a:p>
            <a:r>
              <a:rPr lang="cs-CZ" dirty="0" smtClean="0"/>
              <a:t>Otázku</a:t>
            </a:r>
            <a:r>
              <a:rPr lang="cs-CZ" dirty="0"/>
              <a:t>, do jaké míry lze zvýšením kvality představivosti ovlivnit soutěžní výkon, je nutné zodpovědět pomocí dalšího výzkumu. </a:t>
            </a:r>
          </a:p>
          <a:p>
            <a:pPr marL="0" indent="0">
              <a:buNone/>
            </a:pPr>
            <a:endParaRPr lang="cs-CZ" dirty="0"/>
          </a:p>
        </p:txBody>
      </p:sp>
    </p:spTree>
    <p:extLst>
      <p:ext uri="{BB962C8B-B14F-4D97-AF65-F5344CB8AC3E}">
        <p14:creationId xmlns:p14="http://schemas.microsoft.com/office/powerpoint/2010/main" val="349682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476672"/>
            <a:ext cx="8363272" cy="5649491"/>
          </a:xfrm>
        </p:spPr>
        <p:txBody>
          <a:bodyPr/>
          <a:lstStyle/>
          <a:p>
            <a:r>
              <a:rPr lang="cs-CZ" dirty="0"/>
              <a:t>Vysoká úroveň svalové asymetrie bývá spojena s rizikem zranění, a proto mají možné důsledky vliv na sestupný pokles výkonnosti elitních sportovců.</a:t>
            </a:r>
          </a:p>
          <a:p>
            <a:r>
              <a:rPr lang="cs-CZ" dirty="0"/>
              <a:t>Cílem studie bylo posoudit vztah mezi segmentální distribucí tekutin a držením pádla u elitních kanoistů a kajakářů v kategorii mužů i žen ve vodním slalomu.</a:t>
            </a:r>
          </a:p>
        </p:txBody>
      </p:sp>
    </p:spTree>
    <p:extLst>
      <p:ext uri="{BB962C8B-B14F-4D97-AF65-F5344CB8AC3E}">
        <p14:creationId xmlns:p14="http://schemas.microsoft.com/office/powerpoint/2010/main" val="73504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lstStyle/>
          <a:p>
            <a:r>
              <a:rPr lang="cs-CZ" dirty="0"/>
              <a:t>Bylo vyšetřeno osmdesát čtyři závodníků SP (61 mužů, 23 žen. Pro posouzení segmentální asymetrie kapaliny byla použita </a:t>
            </a:r>
            <a:r>
              <a:rPr lang="cs-CZ" dirty="0" smtClean="0"/>
              <a:t>impedanční analýza.</a:t>
            </a:r>
          </a:p>
          <a:p>
            <a:r>
              <a:rPr lang="cs-CZ" dirty="0" smtClean="0"/>
              <a:t>Vliv </a:t>
            </a:r>
            <a:r>
              <a:rPr lang="cs-CZ" dirty="0"/>
              <a:t>úchopu na morfologickou dominanci (volná / pevná ruka u kajakářů, dolní / horní ruka u kanoistů), (dominantní / nedominantní) a disciplíny (</a:t>
            </a:r>
            <a:r>
              <a:rPr lang="cs-CZ" dirty="0" err="1"/>
              <a:t>kanoe</a:t>
            </a:r>
            <a:r>
              <a:rPr lang="cs-CZ" dirty="0"/>
              <a:t> / kajak) byl hodnocen na základě opakovaných měření ANOVA.</a:t>
            </a:r>
          </a:p>
        </p:txBody>
      </p:sp>
    </p:spTree>
    <p:extLst>
      <p:ext uri="{BB962C8B-B14F-4D97-AF65-F5344CB8AC3E}">
        <p14:creationId xmlns:p14="http://schemas.microsoft.com/office/powerpoint/2010/main" val="2083894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19256" cy="5793507"/>
          </a:xfrm>
        </p:spPr>
        <p:txBody>
          <a:bodyPr>
            <a:normAutofit fontScale="92500"/>
          </a:bodyPr>
          <a:lstStyle/>
          <a:p>
            <a:r>
              <a:rPr lang="cs-CZ" dirty="0"/>
              <a:t>Byl zjištěn signifikantní </a:t>
            </a:r>
            <a:r>
              <a:rPr lang="cs-CZ" dirty="0" smtClean="0"/>
              <a:t>vztah </a:t>
            </a:r>
            <a:r>
              <a:rPr lang="cs-CZ" dirty="0"/>
              <a:t>v morfologické asymetrii mezi horní a dolní paží u kanoistů (u dolní paže byl průměr distribuce tekutin 3,28, s = 0,43 l, u horní </a:t>
            </a:r>
            <a:r>
              <a:rPr lang="en-GB" dirty="0"/>
              <a:t>3.19, </a:t>
            </a:r>
            <a:r>
              <a:rPr lang="en-GB" i="1" dirty="0"/>
              <a:t>s</a:t>
            </a:r>
            <a:r>
              <a:rPr lang="en-GB" dirty="0"/>
              <a:t> = 0.41 litres; </a:t>
            </a:r>
            <a:r>
              <a:rPr lang="en-GB" i="1" dirty="0"/>
              <a:t>P</a:t>
            </a:r>
            <a:r>
              <a:rPr lang="en-GB" dirty="0"/>
              <a:t> = 0.000, </a:t>
            </a:r>
            <a:r>
              <a:rPr lang="cs-CZ" dirty="0"/>
              <a:t>ω</a:t>
            </a:r>
            <a:r>
              <a:rPr lang="cs-CZ" baseline="-25000" dirty="0"/>
              <a:t>p</a:t>
            </a:r>
            <a:r>
              <a:rPr lang="cs-CZ" baseline="30000" dirty="0"/>
              <a:t>2</a:t>
            </a:r>
            <a:r>
              <a:rPr lang="cs-CZ" dirty="0"/>
              <a:t> = 0.33</a:t>
            </a:r>
            <a:r>
              <a:rPr lang="en-GB" dirty="0" smtClean="0"/>
              <a:t>).</a:t>
            </a:r>
            <a:endParaRPr lang="cs-CZ" dirty="0" smtClean="0"/>
          </a:p>
          <a:p>
            <a:r>
              <a:rPr lang="en-GB" dirty="0" smtClean="0"/>
              <a:t>U </a:t>
            </a:r>
            <a:r>
              <a:rPr lang="en-GB" dirty="0" err="1"/>
              <a:t>deblkanoistů</a:t>
            </a:r>
            <a:r>
              <a:rPr lang="en-GB" dirty="0"/>
              <a:t> </a:t>
            </a:r>
            <a:r>
              <a:rPr lang="en-GB" dirty="0" err="1" smtClean="0"/>
              <a:t>zadác</a:t>
            </a:r>
            <a:r>
              <a:rPr lang="cs-CZ" dirty="0" smtClean="0"/>
              <a:t>i</a:t>
            </a:r>
            <a:r>
              <a:rPr lang="en-GB" dirty="0" smtClean="0"/>
              <a:t> </a:t>
            </a:r>
            <a:r>
              <a:rPr lang="en-GB" dirty="0" err="1"/>
              <a:t>vykazovali</a:t>
            </a:r>
            <a:r>
              <a:rPr lang="en-GB" dirty="0"/>
              <a:t> </a:t>
            </a:r>
            <a:r>
              <a:rPr lang="cs-CZ" dirty="0"/>
              <a:t>vyšší asymetrii dolní paže (průměrné hodnoty 0,11, s = 0,04 l, p = 0,000, ωp2 = 0,80) než </a:t>
            </a:r>
            <a:r>
              <a:rPr lang="cs-CZ" dirty="0" err="1"/>
              <a:t>háčci</a:t>
            </a:r>
            <a:r>
              <a:rPr lang="cs-CZ" dirty="0"/>
              <a:t> (průměrné hodnoty 0,04, s = 0,06 l, p = 0,015, ωp2 = 0,44</a:t>
            </a:r>
            <a:r>
              <a:rPr lang="cs-CZ" dirty="0" smtClean="0"/>
              <a:t>).</a:t>
            </a:r>
          </a:p>
          <a:p>
            <a:r>
              <a:rPr lang="cs-CZ" dirty="0" smtClean="0"/>
              <a:t>Byla </a:t>
            </a:r>
            <a:r>
              <a:rPr lang="cs-CZ" dirty="0"/>
              <a:t>zjištěna také významná morfologická asymetrie u </a:t>
            </a:r>
            <a:r>
              <a:rPr lang="cs-CZ" dirty="0" smtClean="0"/>
              <a:t>kajakářů, </a:t>
            </a:r>
            <a:r>
              <a:rPr lang="cs-CZ" dirty="0"/>
              <a:t>vliv úchopu pádla ale prokázán nebyl.</a:t>
            </a:r>
          </a:p>
        </p:txBody>
      </p:sp>
    </p:spTree>
    <p:extLst>
      <p:ext uri="{BB962C8B-B14F-4D97-AF65-F5344CB8AC3E}">
        <p14:creationId xmlns:p14="http://schemas.microsoft.com/office/powerpoint/2010/main" val="84540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lstStyle/>
          <a:p>
            <a:r>
              <a:rPr lang="cs-CZ" dirty="0"/>
              <a:t>Použití segmentové impedanční analýzy může být vhodným diagnostickým nástrojem pro hodnocení morfologických změn, které mohou být spojené s tréninkem. Protože svalová asymetrie bývá spojena s rizikem zranění; hodnocení morfologických změn v průběhu tréninkového procesu by mohlo být využíváno sportovními trenéry a fyzioterapeuty.</a:t>
            </a:r>
          </a:p>
          <a:p>
            <a:endParaRPr lang="cs-CZ" dirty="0"/>
          </a:p>
        </p:txBody>
      </p:sp>
    </p:spTree>
    <p:extLst>
      <p:ext uri="{BB962C8B-B14F-4D97-AF65-F5344CB8AC3E}">
        <p14:creationId xmlns:p14="http://schemas.microsoft.com/office/powerpoint/2010/main" val="665057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64704"/>
            <a:ext cx="8229600" cy="1143000"/>
          </a:xfrm>
        </p:spPr>
        <p:txBody>
          <a:bodyPr>
            <a:noAutofit/>
          </a:bodyPr>
          <a:lstStyle/>
          <a:p>
            <a:r>
              <a:rPr lang="cs-CZ" sz="2400" b="1" cap="all" dirty="0" smtClean="0"/>
              <a:t/>
            </a:r>
            <a:br>
              <a:rPr lang="cs-CZ" sz="2400" b="1" cap="all" dirty="0" smtClean="0"/>
            </a:br>
            <a:r>
              <a:rPr lang="en-GB" sz="2400" b="1" cap="all" dirty="0" smtClean="0"/>
              <a:t>Effect </a:t>
            </a:r>
            <a:r>
              <a:rPr lang="en-GB" sz="2400" b="1" cap="all" dirty="0"/>
              <a:t>of paddle grip on segmental fluid distribution and injuries occurrence in elite slalom paddlers</a:t>
            </a:r>
            <a:r>
              <a:rPr lang="cs-CZ" sz="2400" dirty="0"/>
              <a:t/>
            </a:r>
            <a:br>
              <a:rPr lang="cs-CZ" sz="2400" dirty="0"/>
            </a:br>
            <a:endParaRPr lang="cs-CZ" sz="2400" dirty="0"/>
          </a:p>
        </p:txBody>
      </p:sp>
      <p:sp>
        <p:nvSpPr>
          <p:cNvPr id="3" name="Zástupný symbol pro obsah 2"/>
          <p:cNvSpPr>
            <a:spLocks noGrp="1"/>
          </p:cNvSpPr>
          <p:nvPr>
            <p:ph idx="1"/>
          </p:nvPr>
        </p:nvSpPr>
        <p:spPr>
          <a:xfrm>
            <a:off x="323528" y="3501007"/>
            <a:ext cx="8568952" cy="2520281"/>
          </a:xfrm>
        </p:spPr>
        <p:txBody>
          <a:bodyPr>
            <a:normAutofit/>
          </a:bodyPr>
          <a:lstStyle/>
          <a:p>
            <a:r>
              <a:rPr lang="en-GB" sz="2400" dirty="0"/>
              <a:t>J. </a:t>
            </a:r>
            <a:r>
              <a:rPr lang="en-GB" sz="2400" dirty="0" err="1"/>
              <a:t>Baláš</a:t>
            </a:r>
            <a:r>
              <a:rPr lang="en-GB" sz="2400" dirty="0"/>
              <a:t> </a:t>
            </a:r>
            <a:r>
              <a:rPr lang="cs-CZ" sz="2400" baseline="30000" dirty="0"/>
              <a:t>1</a:t>
            </a:r>
            <a:r>
              <a:rPr lang="en-GB" sz="2400" dirty="0"/>
              <a:t>, M. </a:t>
            </a:r>
            <a:r>
              <a:rPr lang="en-GB" sz="2400" dirty="0" err="1"/>
              <a:t>Bílý</a:t>
            </a:r>
            <a:r>
              <a:rPr lang="en-GB" sz="2400" dirty="0"/>
              <a:t> </a:t>
            </a:r>
            <a:r>
              <a:rPr lang="cs-CZ" sz="2400" baseline="30000" dirty="0"/>
              <a:t>1</a:t>
            </a:r>
            <a:r>
              <a:rPr lang="en-GB" sz="2400" dirty="0"/>
              <a:t>, K. </a:t>
            </a:r>
            <a:r>
              <a:rPr lang="en-GB" sz="2400" dirty="0" err="1"/>
              <a:t>Coufalová</a:t>
            </a:r>
            <a:r>
              <a:rPr lang="en-GB" sz="2400" baseline="30000" dirty="0"/>
              <a:t> </a:t>
            </a:r>
            <a:r>
              <a:rPr lang="cs-CZ" sz="2400" baseline="30000" dirty="0"/>
              <a:t>1</a:t>
            </a:r>
            <a:r>
              <a:rPr lang="en-GB" sz="2400" dirty="0"/>
              <a:t>, A. J. Martin</a:t>
            </a:r>
            <a:r>
              <a:rPr lang="en-GB" sz="2400" baseline="30000" dirty="0"/>
              <a:t> </a:t>
            </a:r>
            <a:r>
              <a:rPr lang="cs-CZ" sz="2400" baseline="30000" dirty="0"/>
              <a:t>2</a:t>
            </a:r>
            <a:r>
              <a:rPr lang="en-GB" sz="2400" dirty="0"/>
              <a:t>, D. J. Cochrane</a:t>
            </a:r>
            <a:r>
              <a:rPr lang="en-GB" sz="2400" baseline="30000" dirty="0"/>
              <a:t> </a:t>
            </a:r>
            <a:r>
              <a:rPr lang="cs-CZ" sz="2400" baseline="30000" dirty="0" smtClean="0"/>
              <a:t>2 </a:t>
            </a:r>
            <a:endParaRPr lang="cs-CZ" sz="2400" dirty="0" smtClean="0"/>
          </a:p>
          <a:p>
            <a:r>
              <a:rPr lang="cs-CZ" sz="2400" baseline="30000" dirty="0" smtClean="0"/>
              <a:t>1</a:t>
            </a:r>
            <a:r>
              <a:rPr lang="cs-CZ" sz="2400" dirty="0" smtClean="0"/>
              <a:t> </a:t>
            </a:r>
            <a:r>
              <a:rPr lang="cs-CZ" sz="2400" dirty="0" err="1"/>
              <a:t>Faculty</a:t>
            </a:r>
            <a:r>
              <a:rPr lang="cs-CZ" sz="2400" dirty="0"/>
              <a:t> </a:t>
            </a:r>
            <a:r>
              <a:rPr lang="cs-CZ" sz="2400" dirty="0" err="1"/>
              <a:t>of</a:t>
            </a:r>
            <a:r>
              <a:rPr lang="cs-CZ" sz="2400" dirty="0"/>
              <a:t> </a:t>
            </a:r>
            <a:r>
              <a:rPr lang="cs-CZ" sz="2400" dirty="0" err="1"/>
              <a:t>Physical</a:t>
            </a:r>
            <a:r>
              <a:rPr lang="cs-CZ" sz="2400" dirty="0"/>
              <a:t> </a:t>
            </a:r>
            <a:r>
              <a:rPr lang="cs-CZ" sz="2400" dirty="0" err="1"/>
              <a:t>Education</a:t>
            </a:r>
            <a:r>
              <a:rPr lang="cs-CZ" sz="2400" dirty="0"/>
              <a:t> and Sport, Charles University, Praha, Czech Republic</a:t>
            </a:r>
          </a:p>
          <a:p>
            <a:r>
              <a:rPr lang="cs-CZ" sz="2400" baseline="30000" dirty="0"/>
              <a:t>2</a:t>
            </a:r>
            <a:r>
              <a:rPr lang="cs-CZ" sz="2400" dirty="0"/>
              <a:t> </a:t>
            </a:r>
            <a:r>
              <a:rPr lang="cs-CZ" sz="2400" dirty="0" err="1"/>
              <a:t>School</a:t>
            </a:r>
            <a:r>
              <a:rPr lang="cs-CZ" sz="2400" dirty="0"/>
              <a:t> </a:t>
            </a:r>
            <a:r>
              <a:rPr lang="cs-CZ" sz="2400" dirty="0" err="1"/>
              <a:t>of</a:t>
            </a:r>
            <a:r>
              <a:rPr lang="cs-CZ" sz="2400" dirty="0"/>
              <a:t> Sport &amp; </a:t>
            </a:r>
            <a:r>
              <a:rPr lang="cs-CZ" sz="2400" dirty="0" err="1"/>
              <a:t>Exercise</a:t>
            </a:r>
            <a:r>
              <a:rPr lang="cs-CZ" sz="2400" dirty="0"/>
              <a:t>, </a:t>
            </a:r>
            <a:r>
              <a:rPr lang="cs-CZ" sz="2400" dirty="0" err="1"/>
              <a:t>Massey</a:t>
            </a:r>
            <a:r>
              <a:rPr lang="cs-CZ" sz="2400" dirty="0"/>
              <a:t> University, </a:t>
            </a:r>
            <a:r>
              <a:rPr lang="cs-CZ" sz="2400" dirty="0" err="1"/>
              <a:t>Palmerston</a:t>
            </a:r>
            <a:r>
              <a:rPr lang="cs-CZ" sz="2400" dirty="0"/>
              <a:t> </a:t>
            </a:r>
            <a:r>
              <a:rPr lang="cs-CZ" sz="2400" dirty="0" err="1"/>
              <a:t>North</a:t>
            </a:r>
            <a:r>
              <a:rPr lang="cs-CZ" sz="2400" dirty="0"/>
              <a:t>, New </a:t>
            </a:r>
            <a:r>
              <a:rPr lang="cs-CZ" sz="2400" dirty="0" err="1"/>
              <a:t>Zealand</a:t>
            </a:r>
            <a:endParaRPr lang="cs-CZ" sz="2400" dirty="0"/>
          </a:p>
          <a:p>
            <a:endParaRPr lang="cs-CZ" dirty="0"/>
          </a:p>
        </p:txBody>
      </p:sp>
    </p:spTree>
    <p:extLst>
      <p:ext uri="{BB962C8B-B14F-4D97-AF65-F5344CB8AC3E}">
        <p14:creationId xmlns:p14="http://schemas.microsoft.com/office/powerpoint/2010/main" val="271009960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2571</Words>
  <Application>Microsoft Office PowerPoint</Application>
  <PresentationFormat>Předvádění na obrazovce (4:3)</PresentationFormat>
  <Paragraphs>177</Paragraphs>
  <Slides>47</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47</vt:i4>
      </vt:variant>
    </vt:vector>
  </HeadingPairs>
  <TitlesOfParts>
    <vt:vector size="49" baseType="lpstr">
      <vt:lpstr>Motiv systému Office</vt:lpstr>
      <vt:lpstr>Rastrový obrázek</vt:lpstr>
      <vt:lpstr>Vybrané studie</vt:lpstr>
      <vt:lpstr>Effect of paddle grip on segmental fluid distribution in elite slalom paddlers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Effect of paddle grip on segmental fluid distribution and injuries occurrence in elite slalom paddlers </vt:lpstr>
      <vt:lpstr>Prezentace aplikace PowerPoint</vt:lpstr>
      <vt:lpstr>Prezentace aplikace PowerPoint</vt:lpstr>
      <vt:lpstr>Prezentace aplikace PowerPoint</vt:lpstr>
      <vt:lpstr>Prezentace aplikace PowerPoint</vt:lpstr>
      <vt:lpstr>Prezentace aplikace PowerPoint</vt:lpstr>
      <vt:lpstr>Influence of selected fitness and mental factors on the sport performance of a competitor in white water slalom</vt:lpstr>
      <vt:lpstr>Prezentace aplikace PowerPoint</vt:lpstr>
      <vt:lpstr>Prezentace aplikace PowerPoint</vt:lpstr>
      <vt:lpstr>Prezentace aplikace PowerPoint</vt:lpstr>
      <vt:lpstr>Prezentace aplikace PowerPoint</vt:lpstr>
      <vt:lpstr>Prezentace aplikace PowerPoint</vt:lpstr>
      <vt:lpstr>Evaluation of specific speed and endurance preconditions of white-water canoeists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Selected somatic factors of white water canoeists</vt:lpstr>
      <vt:lpstr>Prezentace aplikace PowerPoint</vt:lpstr>
      <vt:lpstr>Prezentace aplikace PowerPoint</vt:lpstr>
      <vt:lpstr>Prezentace aplikace PowerPoint</vt:lpstr>
      <vt:lpstr>Prezentace aplikace PowerPoint</vt:lpstr>
      <vt:lpstr>Prezentace aplikace PowerPoint</vt:lpstr>
      <vt:lpstr>Personality chacteristics and performance motivation of competitors – juniors in white water slalom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Influence of imagination on the competiror’s performance in white-water slalom</vt:lpstr>
      <vt:lpstr>Prezentace aplikace PowerPoint</vt:lpstr>
      <vt:lpstr>Prezentace aplikace PowerPoint</vt:lpstr>
      <vt:lpstr>Prezentace aplikace PowerPoint</vt:lpstr>
      <vt:lpstr>Prezentace aplikace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paddle grip on segmental fluid distribution in elite slalom paddlers</dc:title>
  <dc:creator>uzivatel</dc:creator>
  <cp:lastModifiedBy>milan</cp:lastModifiedBy>
  <cp:revision>22</cp:revision>
  <dcterms:created xsi:type="dcterms:W3CDTF">2014-10-13T11:03:30Z</dcterms:created>
  <dcterms:modified xsi:type="dcterms:W3CDTF">2016-10-24T08:45:46Z</dcterms:modified>
</cp:coreProperties>
</file>