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5" r:id="rId3"/>
    <p:sldId id="261" r:id="rId4"/>
    <p:sldId id="266" r:id="rId5"/>
    <p:sldId id="272" r:id="rId6"/>
    <p:sldId id="267" r:id="rId7"/>
    <p:sldId id="271" r:id="rId8"/>
    <p:sldId id="259" r:id="rId9"/>
    <p:sldId id="263" r:id="rId10"/>
    <p:sldId id="268" r:id="rId11"/>
    <p:sldId id="269" r:id="rId12"/>
    <p:sldId id="270" r:id="rId13"/>
    <p:sldId id="260" r:id="rId14"/>
    <p:sldId id="2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DA24A7-E68C-4273-AEA9-0EE81A295C2D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D4E4A5-0320-4A0F-8405-CDCE8B5F54E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mas%20D\Desktop\Prednasky\CT+MRI\klapp_Anezka_II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Možnosti fyzioterapie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  <a:defRPr/>
            </a:pPr>
            <a:endParaRPr lang="cs-CZ" i="1" dirty="0" smtClean="0">
              <a:solidFill>
                <a:srgbClr val="C00000"/>
              </a:solidFill>
            </a:endParaRPr>
          </a:p>
          <a:p>
            <a:pPr algn="ctr">
              <a:buNone/>
              <a:defRPr/>
            </a:pPr>
            <a:endParaRPr lang="cs-CZ" i="1" dirty="0" smtClean="0"/>
          </a:p>
          <a:p>
            <a:pPr algn="ctr">
              <a:buNone/>
              <a:defRPr/>
            </a:pPr>
            <a:r>
              <a:rPr lang="cs-CZ" sz="2800" b="1" i="1" dirty="0" smtClean="0">
                <a:solidFill>
                  <a:srgbClr val="C00000"/>
                </a:solidFill>
              </a:rPr>
              <a:t>Tomáš Dvořák</a:t>
            </a:r>
          </a:p>
          <a:p>
            <a:pPr algn="ctr">
              <a:buNone/>
              <a:defRPr/>
            </a:pPr>
            <a:r>
              <a:rPr lang="cs-CZ" sz="2800" b="1" i="1" dirty="0" smtClean="0">
                <a:solidFill>
                  <a:srgbClr val="C00000"/>
                </a:solidFill>
              </a:rPr>
              <a:t>Klinika komplexní rehabilitace</a:t>
            </a:r>
          </a:p>
          <a:p>
            <a:pPr algn="ctr">
              <a:buNone/>
              <a:defRPr/>
            </a:pPr>
            <a:r>
              <a:rPr lang="cs-CZ" sz="2800" b="1" i="1" dirty="0" smtClean="0">
                <a:solidFill>
                  <a:srgbClr val="C00000"/>
                </a:solidFill>
              </a:rPr>
              <a:t>MONADA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4659" y="4774378"/>
            <a:ext cx="1539429" cy="178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71" y="1124744"/>
            <a:ext cx="720774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47663"/>
            <a:ext cx="324908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C:\Users\Tomas D\Desktop\Prednasky\CT+MRI\MRUZEK DAVID_CR_20130415_101512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273" t="6879"/>
          <a:stretch>
            <a:fillRect/>
          </a:stretch>
        </p:blipFill>
        <p:spPr bwMode="auto">
          <a:xfrm>
            <a:off x="337506" y="116632"/>
            <a:ext cx="4450518" cy="6021288"/>
          </a:xfrm>
          <a:prstGeom prst="rect">
            <a:avLst/>
          </a:prstGeom>
          <a:noFill/>
        </p:spPr>
      </p:pic>
      <p:pic>
        <p:nvPicPr>
          <p:cNvPr id="18434" name="Picture 2" descr="C:\Users\Tomas D\Desktop\Prednasky\CT+MRI\LIsa-I.bmp"/>
          <p:cNvPicPr>
            <a:picLocks noChangeAspect="1" noChangeArrowheads="1"/>
          </p:cNvPicPr>
          <p:nvPr/>
        </p:nvPicPr>
        <p:blipFill>
          <a:blip r:embed="rId3" cstate="print"/>
          <a:srcRect l="13475" t="6757"/>
          <a:stretch>
            <a:fillRect/>
          </a:stretch>
        </p:blipFill>
        <p:spPr bwMode="auto">
          <a:xfrm>
            <a:off x="4932040" y="116631"/>
            <a:ext cx="3960440" cy="6079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C:\Users\Tomas D\Desktop\Prednasky\CT+MRI\subrtova_I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268" t="9452"/>
          <a:stretch>
            <a:fillRect/>
          </a:stretch>
        </p:blipFill>
        <p:spPr bwMode="auto">
          <a:xfrm>
            <a:off x="251520" y="188640"/>
            <a:ext cx="4576092" cy="5776416"/>
          </a:xfrm>
          <a:prstGeom prst="rect">
            <a:avLst/>
          </a:prstGeom>
          <a:noFill/>
        </p:spPr>
      </p:pic>
      <p:pic>
        <p:nvPicPr>
          <p:cNvPr id="19459" name="Picture 3" descr="C:\Users\Tomas D\Desktop\Prednasky\CT+MRI\VavraI.jpg"/>
          <p:cNvPicPr>
            <a:picLocks noChangeAspect="1" noChangeArrowheads="1"/>
          </p:cNvPicPr>
          <p:nvPr/>
        </p:nvPicPr>
        <p:blipFill>
          <a:blip r:embed="rId3" cstate="print"/>
          <a:srcRect l="19512" t="10364"/>
          <a:stretch>
            <a:fillRect/>
          </a:stretch>
        </p:blipFill>
        <p:spPr bwMode="auto">
          <a:xfrm>
            <a:off x="3971417" y="116632"/>
            <a:ext cx="5172583" cy="3364235"/>
          </a:xfrm>
          <a:prstGeom prst="rect">
            <a:avLst/>
          </a:prstGeom>
          <a:noFill/>
        </p:spPr>
      </p:pic>
      <p:pic>
        <p:nvPicPr>
          <p:cNvPr id="19460" name="Picture 4" descr="C:\Users\Tomas D\Desktop\Prednasky\CT+MRI\Stochl_M_002.bmp"/>
          <p:cNvPicPr>
            <a:picLocks noChangeAspect="1" noChangeArrowheads="1"/>
          </p:cNvPicPr>
          <p:nvPr/>
        </p:nvPicPr>
        <p:blipFill>
          <a:blip r:embed="rId4" cstate="print"/>
          <a:srcRect l="6568" t="32299"/>
          <a:stretch>
            <a:fillRect/>
          </a:stretch>
        </p:blipFill>
        <p:spPr bwMode="auto">
          <a:xfrm>
            <a:off x="5459325" y="2492896"/>
            <a:ext cx="3073115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TRAUMATA POHYBOVÉ SOUSTAVY VE VODNÍM SLALOMU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Luxace ramenních kloubů ( K, C)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Vertebrogenní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potiže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, diskopatie (K, C2-zadák)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Svalová traumata ( C1, C2-háček)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Traumata skeletu- únavové zlomeniny (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listhesis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Ortopedické poruchy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rgbClr val="C00000"/>
                </a:solidFill>
              </a:rPr>
              <a:t>Děkuji za pozornost</a:t>
            </a:r>
            <a:endParaRPr lang="cs-CZ" sz="4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Složky sportovního pohybu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960240"/>
            <a:ext cx="8075240" cy="478112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Síla </a:t>
            </a:r>
          </a:p>
          <a:p>
            <a:pPr algn="ctr"/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Rychlost </a:t>
            </a:r>
          </a:p>
          <a:p>
            <a:pPr algn="ctr"/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Vytrvalost</a:t>
            </a:r>
          </a:p>
          <a:p>
            <a:pPr algn="ctr">
              <a:buNone/>
            </a:pP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Obratnost , koordinace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</a:rPr>
              <a:t>Koordinace</a:t>
            </a:r>
            <a:r>
              <a:rPr lang="cs-CZ" sz="36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(soulad pohybů a orgánů)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607727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Elegance a lehkost pohybu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Schopnost zvládat složité pohybové dovednosti v závislosti na změnách zevního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prostředí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Schopnost provádět izolované pohyby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Výsledek               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Ekonomika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 efektivita pohybu</a:t>
            </a: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Nábor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svalových vláken – adekvátní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		                 síla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prevence poranění                       		         Schopnost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relaxovat i během silových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			      aktivit</a:t>
            </a: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Přípravné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období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Šrafovaná šipka doprava 3"/>
          <p:cNvSpPr/>
          <p:nvPr/>
        </p:nvSpPr>
        <p:spPr>
          <a:xfrm>
            <a:off x="1979712" y="3717032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74676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Motorické učení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820472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2-3 týdny  - základní fixace nových pohybových vzorů</a:t>
            </a: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5-6 měsíců – dokonalé zvládnutí pohybového vzoru i ve stresové situaci</a:t>
            </a:r>
          </a:p>
          <a:p>
            <a:pPr>
              <a:buNone/>
            </a:pP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Ovlivněno schopností vnímat sebe sama v prostoru  - ideomotorické funkce</a:t>
            </a:r>
          </a:p>
          <a:p>
            <a:pPr>
              <a:buNone/>
            </a:pPr>
            <a:endParaRPr lang="cs-CZ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Specifika dětí – formativní vliv svalů na rostoucí 		        		     skelet</a:t>
            </a: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Dyspraxie – „nešikovnost“ -  rozvoj po 2. roce života</a:t>
            </a:r>
          </a:p>
          <a:p>
            <a:pPr>
              <a:buNone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				     nejvíce  předškoláci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klapp_Anezka_II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75101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04800" y="836712"/>
            <a:ext cx="7467600" cy="487375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Přesnost pohybu  - mozečkové funkce – inhibiční charakter (izolovaný pohyb)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681501" cy="30963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2901544" cy="316835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D:\Foto\Vodni_slalom\MS_Deep_Creek_2014\C1MWK1M\Gebas_Vitezslav_CZE_00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08912" cy="549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</a:bodyPr>
          <a:lstStyle/>
          <a:p>
            <a:r>
              <a:rPr lang="cs-CZ" b="1" dirty="0">
                <a:latin typeface="Comic Sans MS" pitchFamily="66" charset="0"/>
              </a:rPr>
              <a:t/>
            </a:r>
            <a:br>
              <a:rPr lang="cs-CZ" b="1" dirty="0">
                <a:latin typeface="Comic Sans MS" pitchFamily="66" charset="0"/>
              </a:rPr>
            </a:br>
            <a:endParaRPr lang="cs-CZ" b="1" dirty="0">
              <a:latin typeface="Comic Sans MS" pitchFamily="66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0" y="404664"/>
          <a:ext cx="4589463" cy="5734050"/>
        </p:xfrm>
        <a:graphic>
          <a:graphicData uri="http://schemas.openxmlformats.org/presentationml/2006/ole">
            <p:oleObj spid="_x0000_s2050" name="Rastrový obrázek" r:id="rId3" imgW="4552381" imgH="5687219" progId="PBrush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788024" y="282846"/>
          <a:ext cx="4355976" cy="5810450"/>
        </p:xfrm>
        <a:graphic>
          <a:graphicData uri="http://schemas.openxmlformats.org/presentationml/2006/ole">
            <p:oleObj spid="_x0000_s2051" name="Rastrový obrázek" r:id="rId4" imgW="3982006" imgH="54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0864" y="-27384"/>
            <a:ext cx="74676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         Strečink  X  koordinační cvičení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Důsledky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427" y="1484784"/>
            <a:ext cx="7181949" cy="428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</TotalTime>
  <Words>157</Words>
  <Application>Microsoft Office PowerPoint</Application>
  <PresentationFormat>Předvádění na obrazovce (4:3)</PresentationFormat>
  <Paragraphs>41</Paragraphs>
  <Slides>14</Slides>
  <Notes>0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Arkýř</vt:lpstr>
      <vt:lpstr>Rastrový obrázek</vt:lpstr>
      <vt:lpstr>Možnosti fyzioterapie ve sportu</vt:lpstr>
      <vt:lpstr>Složky sportovního pohybu </vt:lpstr>
      <vt:lpstr>Koordinace (soulad pohybů a orgánů)</vt:lpstr>
      <vt:lpstr>Motorické učení </vt:lpstr>
      <vt:lpstr>Snímek 5</vt:lpstr>
      <vt:lpstr>Snímek 6</vt:lpstr>
      <vt:lpstr>Snímek 7</vt:lpstr>
      <vt:lpstr> </vt:lpstr>
      <vt:lpstr>         Strečink  X  koordinační cvičení Důsledky </vt:lpstr>
      <vt:lpstr>Snímek 10</vt:lpstr>
      <vt:lpstr>Snímek 11</vt:lpstr>
      <vt:lpstr>Snímek 12</vt:lpstr>
      <vt:lpstr>TRAUMATA POHYBOVÉ SOUSTAVY VE VODNÍM SLALOMU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30</cp:revision>
  <dcterms:created xsi:type="dcterms:W3CDTF">2012-11-01T13:33:41Z</dcterms:created>
  <dcterms:modified xsi:type="dcterms:W3CDTF">2014-11-18T21:58:07Z</dcterms:modified>
</cp:coreProperties>
</file>