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0A27F-6C5B-46F8-B7F8-74C3FAC47A1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C2291-6AA6-46DC-BCEB-9073E71300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22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C2291-6AA6-46DC-BCEB-9073E71300E9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CCC7-CD76-4368-8AF4-B7A84B52705D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4883E-3C0C-4CE5-833C-C2E70B338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0463"/>
          </a:xfrm>
        </p:spPr>
        <p:txBody>
          <a:bodyPr>
            <a:noAutofit/>
          </a:bodyPr>
          <a:lstStyle/>
          <a:p>
            <a:r>
              <a:rPr lang="cs-CZ" sz="7200" b="1" dirty="0" smtClean="0"/>
              <a:t>Stavba sportovního tréninku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Seminář trenérů </a:t>
            </a:r>
          </a:p>
          <a:p>
            <a:r>
              <a:rPr lang="cs-CZ" sz="4800" dirty="0" smtClean="0"/>
              <a:t>Troja </a:t>
            </a:r>
            <a:r>
              <a:rPr lang="cs-CZ" sz="4800" dirty="0" smtClean="0"/>
              <a:t>22.11.2014</a:t>
            </a:r>
            <a:endParaRPr lang="cs-CZ" sz="4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4.Princip cykličnosti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Cyklem označujeme uzavřený tréninkový celek, kde řešíme jeden či více úkolů, které spolu úzce souvisí, z hlediska časového průběhu rozlišujeme tyto cykly: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Makrocykly – dlouhodobé cykly, základní je roční, je členěn na přípravné období, hlavní závodní období, přechodné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Mezocykly – střednědobé cykly, většinou čtyři týdny, ale mohou být delší, či kratší, roční cyklus má zpravidla 13 mezocyklů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Mikrocykly – krátkodobé cykly, nejčastěji týdenní, nebo na VT kratší (2-4 dny) nebo delší (až 12 dní), rozeznáváme tyto typy: všeobecně rozvíjející, specificky rozvíjející, stabilizační, </a:t>
            </a:r>
            <a:r>
              <a:rPr lang="cs-CZ" sz="2800" dirty="0" err="1" smtClean="0"/>
              <a:t>předzávodní</a:t>
            </a:r>
            <a:r>
              <a:rPr lang="cs-CZ" sz="2800" dirty="0" smtClean="0"/>
              <a:t>, soutěžní, regenerační, kontrolní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endParaRPr lang="cs-CZ" sz="2800" dirty="0" smtClean="0"/>
          </a:p>
          <a:p>
            <a:pPr marL="514350" lvl="0" indent="-514350">
              <a:buFont typeface="+mj-lt"/>
              <a:buAutoNum type="arabicPeriod"/>
            </a:pPr>
            <a:endParaRPr lang="cs-CZ" sz="2800" dirty="0" smtClean="0"/>
          </a:p>
          <a:p>
            <a:pPr marL="514350" lvl="0" indent="-514350">
              <a:buFont typeface="+mj-lt"/>
              <a:buAutoNum type="arabicPeriod"/>
            </a:pPr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III.	Etapy sportovního tréninku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Etapa </a:t>
            </a:r>
            <a:r>
              <a:rPr lang="cs-CZ" dirty="0"/>
              <a:t>sportovní předpřípravy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Etapa základního tréninku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Etapa specializovaného tréninku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Etapa tréninku maximální sportovní výkonnosti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IV.	Druhy tréninkových plánů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Perspektivní tréninkový 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Roční tréninkový 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Operativní tréninkový plán (mezocykly, mikrocykly)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Konspekt tréninkové jednotky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1. Perspektivní tréninkový plán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Plány talentovaných skupin mládeže (4-8 let)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Plány vrcholových sportovců (čtyřleté, dvouleté)</a:t>
            </a:r>
          </a:p>
          <a:p>
            <a:pPr lvl="1"/>
            <a:r>
              <a:rPr lang="cs-CZ" b="1" dirty="0" smtClean="0"/>
              <a:t>Základní rámcové charakteristiky:</a:t>
            </a:r>
          </a:p>
          <a:p>
            <a:r>
              <a:rPr lang="cs-CZ" dirty="0" smtClean="0"/>
              <a:t>prognóza vývoje sportovních odvětví a sportovního výkonu</a:t>
            </a:r>
          </a:p>
          <a:p>
            <a:r>
              <a:rPr lang="cs-CZ" dirty="0" smtClean="0"/>
              <a:t>popis současného a cílového stavu trénovanosti</a:t>
            </a:r>
          </a:p>
          <a:p>
            <a:r>
              <a:rPr lang="cs-CZ" dirty="0" smtClean="0"/>
              <a:t>cíle a úkoly</a:t>
            </a:r>
          </a:p>
          <a:p>
            <a:r>
              <a:rPr lang="cs-CZ" dirty="0" smtClean="0"/>
              <a:t>vytvoření etap vývoje</a:t>
            </a:r>
          </a:p>
          <a:p>
            <a:r>
              <a:rPr lang="cs-CZ" dirty="0" smtClean="0"/>
              <a:t>rámcové ukazatele zatížení v jednotlivých etapách</a:t>
            </a:r>
          </a:p>
          <a:p>
            <a:r>
              <a:rPr lang="cs-CZ" dirty="0" smtClean="0"/>
              <a:t>tréninkové prostředky a jejich vzájemné poměry</a:t>
            </a:r>
          </a:p>
          <a:p>
            <a:r>
              <a:rPr lang="cs-CZ" dirty="0" smtClean="0"/>
              <a:t>regenerační opatření</a:t>
            </a:r>
          </a:p>
          <a:p>
            <a:r>
              <a:rPr lang="cs-CZ" dirty="0" smtClean="0"/>
              <a:t>materiální a technické předpoklady</a:t>
            </a:r>
          </a:p>
          <a:p>
            <a:r>
              <a:rPr lang="cs-CZ" dirty="0" smtClean="0"/>
              <a:t>výchovné úkoly a sociální rozvoj sportovce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2.Roční tréninkový plán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cs-CZ" dirty="0" smtClean="0"/>
              <a:t>Vychází z perspektivního plánu, musí být komplexní a vyvážený. Musí vycházet z analýz uplynulého období</a:t>
            </a:r>
          </a:p>
          <a:p>
            <a:pPr lvl="1"/>
            <a:r>
              <a:rPr lang="cs-CZ" dirty="0" smtClean="0"/>
              <a:t>Obsahuje:</a:t>
            </a:r>
          </a:p>
          <a:p>
            <a:pPr lvl="0"/>
            <a:r>
              <a:rPr lang="cs-CZ" dirty="0" smtClean="0"/>
              <a:t>Charakteristiku sportovce</a:t>
            </a:r>
          </a:p>
          <a:p>
            <a:pPr lvl="0"/>
            <a:r>
              <a:rPr lang="cs-CZ" dirty="0" smtClean="0"/>
              <a:t>Cíl a úkoly</a:t>
            </a:r>
          </a:p>
          <a:p>
            <a:pPr lvl="0"/>
            <a:r>
              <a:rPr lang="cs-CZ" dirty="0" smtClean="0"/>
              <a:t>Soutěže</a:t>
            </a:r>
          </a:p>
          <a:p>
            <a:pPr lvl="0"/>
            <a:r>
              <a:rPr lang="cs-CZ" dirty="0" smtClean="0"/>
              <a:t>Členění ročního cyklu (přípravné, závodní, přechodné období)</a:t>
            </a:r>
          </a:p>
          <a:p>
            <a:pPr lvl="0"/>
            <a:r>
              <a:rPr lang="cs-CZ" dirty="0" smtClean="0"/>
              <a:t>Rámcový plán zatěžování</a:t>
            </a:r>
          </a:p>
          <a:p>
            <a:pPr lvl="0"/>
            <a:r>
              <a:rPr lang="cs-CZ" dirty="0" smtClean="0"/>
              <a:t>Rámcový plán výchovného působení</a:t>
            </a:r>
          </a:p>
          <a:p>
            <a:pPr lvl="0"/>
            <a:r>
              <a:rPr lang="cs-CZ" dirty="0" smtClean="0"/>
              <a:t>Kontrolní činnost</a:t>
            </a:r>
          </a:p>
          <a:p>
            <a:pPr lvl="0"/>
            <a:r>
              <a:rPr lang="cs-CZ" dirty="0" smtClean="0"/>
              <a:t>Materiální a technické zajištění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3.Operativní tréninkový plán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Navazují na roční plány a rozpracovávají ho v mezocyklech (3-6 týdnů) a mikrocyklech (1-3 týdny)</a:t>
            </a:r>
          </a:p>
          <a:p>
            <a:pPr lvl="1">
              <a:buNone/>
            </a:pPr>
            <a:r>
              <a:rPr lang="cs-CZ" sz="3800" b="1" dirty="0" smtClean="0"/>
              <a:t>      OTP v mezocyklu obsahuje:</a:t>
            </a:r>
          </a:p>
          <a:p>
            <a:r>
              <a:rPr lang="cs-CZ" dirty="0" smtClean="0"/>
              <a:t>charakteristiku mezocyklu</a:t>
            </a:r>
          </a:p>
          <a:p>
            <a:pPr lvl="0"/>
            <a:r>
              <a:rPr lang="cs-CZ" dirty="0" smtClean="0"/>
              <a:t>cíle a úkoly</a:t>
            </a:r>
          </a:p>
          <a:p>
            <a:pPr lvl="0"/>
            <a:r>
              <a:rPr lang="cs-CZ" dirty="0" smtClean="0"/>
              <a:t>dynamiku zatěžování</a:t>
            </a:r>
          </a:p>
          <a:p>
            <a:pPr lvl="0"/>
            <a:r>
              <a:rPr lang="cs-CZ" dirty="0" smtClean="0"/>
              <a:t>rozložení tréninkových prostředků v jednotlivých mikrocyklech</a:t>
            </a:r>
          </a:p>
          <a:p>
            <a:pPr lvl="0"/>
            <a:r>
              <a:rPr lang="cs-CZ" dirty="0" smtClean="0"/>
              <a:t>výchovná opatření</a:t>
            </a:r>
          </a:p>
          <a:p>
            <a:pPr lvl="0"/>
            <a:r>
              <a:rPr lang="cs-CZ" dirty="0" smtClean="0"/>
              <a:t>kontrolní činnost</a:t>
            </a:r>
          </a:p>
          <a:p>
            <a:pPr lvl="0"/>
            <a:r>
              <a:rPr lang="cs-CZ" dirty="0" smtClean="0"/>
              <a:t>materiální a technické zabezpečení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OTP  v mikrocyklech obsahuje: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		</a:t>
            </a:r>
            <a:endParaRPr lang="cs-CZ" b="1" dirty="0" smtClean="0"/>
          </a:p>
          <a:p>
            <a:r>
              <a:rPr lang="cs-CZ" dirty="0" smtClean="0"/>
              <a:t>Charakteristiku mikrocyklu</a:t>
            </a:r>
          </a:p>
          <a:p>
            <a:r>
              <a:rPr lang="cs-CZ" dirty="0" smtClean="0"/>
              <a:t>Cíl a úkoly v jednotlivých dnech</a:t>
            </a:r>
          </a:p>
          <a:p>
            <a:r>
              <a:rPr lang="cs-CZ" dirty="0" smtClean="0"/>
              <a:t>Rozložení tréninkových prostředků a dynamiku zatěžování podle tréninkových dnů a jednotek včetně regenerace</a:t>
            </a:r>
          </a:p>
          <a:p>
            <a:r>
              <a:rPr lang="cs-CZ" dirty="0" smtClean="0"/>
              <a:t>Výchovná opatření</a:t>
            </a:r>
          </a:p>
          <a:p>
            <a:r>
              <a:rPr lang="cs-CZ" dirty="0" smtClean="0"/>
              <a:t>Kontrolní činnost</a:t>
            </a:r>
          </a:p>
          <a:p>
            <a:r>
              <a:rPr lang="cs-CZ" dirty="0" smtClean="0"/>
              <a:t>Materiálně technické zabezpečení tréninkového procesu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Typy mikrocyklů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všeobecně rozvíjející</a:t>
            </a:r>
          </a:p>
          <a:p>
            <a:r>
              <a:rPr lang="cs-CZ" dirty="0" smtClean="0"/>
              <a:t>speciálně rozvíjející</a:t>
            </a:r>
          </a:p>
          <a:p>
            <a:r>
              <a:rPr lang="cs-CZ" dirty="0" smtClean="0"/>
              <a:t>vylaďovací</a:t>
            </a:r>
          </a:p>
          <a:p>
            <a:r>
              <a:rPr lang="cs-CZ" dirty="0" smtClean="0"/>
              <a:t>stabilizační</a:t>
            </a:r>
          </a:p>
          <a:p>
            <a:r>
              <a:rPr lang="cs-CZ" dirty="0" smtClean="0"/>
              <a:t>soutěžní</a:t>
            </a:r>
          </a:p>
          <a:p>
            <a:r>
              <a:rPr lang="cs-CZ" dirty="0" smtClean="0"/>
              <a:t>regenerační</a:t>
            </a:r>
          </a:p>
          <a:p>
            <a:r>
              <a:rPr lang="cs-CZ" dirty="0" smtClean="0"/>
              <a:t>kontrolní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4.Tréninková jednotka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Základní organizační celek tréninkového procesu, kde se uskutečňují v konkrétní podobě  dlouhodobé tréninkové záměry. Úkoly jednotlivých jednotek jsou odvozeny od úkolů jednotlivých mikrocyklů a mezocyklů.</a:t>
            </a:r>
          </a:p>
          <a:p>
            <a:pPr>
              <a:buNone/>
            </a:pPr>
            <a:r>
              <a:rPr lang="cs-CZ" dirty="0" smtClean="0"/>
              <a:t>Tréninková jednotka ovlivňuje sportovce komplexně (tělesná cvičení, psychické schopnosti, osobnost člověka)</a:t>
            </a:r>
          </a:p>
          <a:p>
            <a:pPr>
              <a:buNone/>
            </a:pPr>
            <a:r>
              <a:rPr lang="cs-CZ" dirty="0" smtClean="0"/>
              <a:t>TJ. dělíme na tři části: přípravná, hlavní, závěrečná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1.Přípravná část 15 – 30 min.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cs-CZ" dirty="0" smtClean="0"/>
              <a:t>Psychologická příprava – seznámení s úkolem a obsahem tréninku=mobilizace vlastností a schopností sportovce ke zvládnutí úkolu</a:t>
            </a:r>
          </a:p>
          <a:p>
            <a:pPr marL="514350" indent="-514350"/>
            <a:r>
              <a:rPr lang="cs-CZ" dirty="0" smtClean="0"/>
              <a:t>Příprava pohybového aparátu – cvičení na uvolnění a protažení svalů, šlach a kloubů. Cvičení vyvolávající odezvu v srdečně oběhovém a dýchacím systému, prokrvení svalových tkání atd.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0" lvl="0" indent="-857250">
              <a:buFont typeface="+mj-lt"/>
              <a:buAutoNum type="romanUcPeriod"/>
            </a:pPr>
            <a:r>
              <a:rPr lang="cs-CZ" b="1" dirty="0"/>
              <a:t>Tréninkový proces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cs-CZ" b="1" dirty="0"/>
              <a:t>Základem jsou procesy:</a:t>
            </a:r>
            <a:endParaRPr lang="cs-CZ" dirty="0"/>
          </a:p>
          <a:p>
            <a:pPr lvl="0"/>
            <a:r>
              <a:rPr lang="cs-CZ" dirty="0"/>
              <a:t>Adaptace organismu a osobnosti sportovce na zatěžování</a:t>
            </a:r>
          </a:p>
          <a:p>
            <a:pPr lvl="0"/>
            <a:r>
              <a:rPr lang="cs-CZ" dirty="0"/>
              <a:t>Motorické učení, osvojování a zdokonalování sportovních dovedností</a:t>
            </a:r>
          </a:p>
          <a:p>
            <a:pPr lvl="0"/>
            <a:r>
              <a:rPr lang="cs-CZ" dirty="0"/>
              <a:t>Výchova člověka a sportovce</a:t>
            </a:r>
          </a:p>
          <a:p>
            <a:r>
              <a:rPr lang="cs-CZ" dirty="0"/>
              <a:t>Základním prvkem je trenér, který plní funkci projekční a plánovací, organizační, realizační, komunikační a výchovnou. Velmi důležitou stránkou trenérské činnosti je komunikace trenér – sportovec. Tato vzájemná interakce může být buď motorem, nebo brzdou tréninkového procesu.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2.Hlavní část, délka podle obsahu </a:t>
            </a:r>
            <a:br>
              <a:rPr lang="cs-CZ" dirty="0" smtClean="0"/>
            </a:br>
            <a:r>
              <a:rPr lang="cs-CZ" dirty="0" smtClean="0"/>
              <a:t>45 – 120 min.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řeší úkoly dané mikrocyklem </a:t>
            </a:r>
          </a:p>
          <a:p>
            <a:r>
              <a:rPr lang="cs-CZ" dirty="0" smtClean="0"/>
              <a:t>cvičení by měla dodržovat obecnou zásadu pro stavbu hlavní části a měla by být řazena: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cvičení náročná na koordinaci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cvičení rozvíjející rychlostní a rychlostně silové schopnosti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cvičení silová a to buď rychlostní nebo vytrvalostní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cvičení rozvíjející vytrvalostní schopnosti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3.Závěrečná</a:t>
            </a:r>
            <a:r>
              <a:rPr lang="cs-CZ" dirty="0" smtClean="0"/>
              <a:t> část </a:t>
            </a:r>
            <a:r>
              <a:rPr lang="cs-CZ" sz="4000" dirty="0" smtClean="0"/>
              <a:t>10 – 20 min.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Zajišťuje plynulý přechod od vysokého zatížení k postupnému zklidňování a návrat všech funkcí k normálnímu stavu</a:t>
            </a:r>
          </a:p>
          <a:p>
            <a:pPr>
              <a:buNone/>
            </a:pPr>
            <a:r>
              <a:rPr lang="cs-CZ" dirty="0" smtClean="0"/>
              <a:t>Náplň vychází z obsahu hlavní části (psychické uklidnění, uvolnění, protažení)</a:t>
            </a:r>
          </a:p>
          <a:p>
            <a:pPr>
              <a:buNone/>
            </a:pPr>
            <a:r>
              <a:rPr lang="cs-CZ" dirty="0" smtClean="0"/>
              <a:t>Struktura by měla být pestrá a zábavná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/>
            <a:r>
              <a:rPr lang="cs-CZ" sz="4000" b="1" dirty="0" smtClean="0"/>
              <a:t>II.	Proč tréninkový plán?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Chci vychovat kvalitní závodníky</a:t>
            </a:r>
          </a:p>
          <a:p>
            <a:r>
              <a:rPr lang="cs-CZ" dirty="0" smtClean="0"/>
              <a:t>Chci, aby trénink nepoškodil zdraví sportovce</a:t>
            </a:r>
          </a:p>
          <a:p>
            <a:r>
              <a:rPr lang="cs-CZ" dirty="0" smtClean="0"/>
              <a:t>Chci, aby sportovní růst korespondoval s mentálním růstem a naopak</a:t>
            </a:r>
          </a:p>
          <a:p>
            <a:r>
              <a:rPr lang="cs-CZ" dirty="0" smtClean="0"/>
              <a:t>Chci, aby trénink mě i svěřence bavil</a:t>
            </a:r>
          </a:p>
          <a:p>
            <a:pPr>
              <a:buNone/>
            </a:pPr>
            <a:r>
              <a:rPr lang="cs-CZ" dirty="0" smtClean="0"/>
              <a:t>Z těch bodů vyplývá nutnost dodržovat základní principy sportovního tréninku: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Princip jednoty všestrannosti a specializace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Princip systematičnosti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Princip postupně zvyšujícího zatížení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Princip cykličnosti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1.Princip jednoty všestrannosti a specializace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Všestrannost tvoří základ pro sportovní výkonnost</a:t>
            </a:r>
          </a:p>
          <a:p>
            <a:r>
              <a:rPr lang="cs-CZ" sz="2800" dirty="0" smtClean="0"/>
              <a:t>Specializace vede k vzestupu výkonnosti</a:t>
            </a:r>
          </a:p>
          <a:p>
            <a:r>
              <a:rPr lang="cs-CZ" sz="2800" dirty="0" smtClean="0"/>
              <a:t>Vzájemný poměr  je důležitý v dané etapě sportovního tréninku – strategie dlouhodobé koncepce sportovního tréninku</a:t>
            </a:r>
          </a:p>
          <a:p>
            <a:r>
              <a:rPr lang="cs-CZ" sz="2800" dirty="0" smtClean="0"/>
              <a:t>Všestrannost a specializaci lze chápat  jako jednotu dvou vzájemně se podmiňujících a doplňujících kvalit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2.Princip systematičnosti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Plynulost tréninkového procesu</a:t>
            </a:r>
          </a:p>
          <a:p>
            <a:r>
              <a:rPr lang="cs-CZ" dirty="0" smtClean="0"/>
              <a:t>Nepřetržitost tréninkového procesu – celoroční zatěžování</a:t>
            </a:r>
          </a:p>
          <a:p>
            <a:r>
              <a:rPr lang="cs-CZ" dirty="0" smtClean="0"/>
              <a:t>Tréninkové jednotky spolu vzájemně souvisí</a:t>
            </a:r>
          </a:p>
          <a:p>
            <a:r>
              <a:rPr lang="cs-CZ" dirty="0" smtClean="0"/>
              <a:t>Intervaly mezi tréninky se řídí poznatky o </a:t>
            </a:r>
            <a:r>
              <a:rPr lang="cs-CZ" dirty="0" err="1" smtClean="0"/>
              <a:t>superkompenzaci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b="1" dirty="0"/>
              <a:t>Frekvence zatěžování</a:t>
            </a:r>
            <a:endParaRPr lang="cs-CZ" dirty="0"/>
          </a:p>
          <a:p>
            <a:r>
              <a:rPr lang="cs-CZ" dirty="0"/>
              <a:t>se musí řídit </a:t>
            </a:r>
            <a:r>
              <a:rPr lang="cs-CZ" b="1" dirty="0"/>
              <a:t>principy superkompenzace – zvýšená úroveň energetického potenciálu, po energetickém výdeji nastává obnova, která převyšuje počáteční stav a vytváří výhodné podmínky k dalšímu zatížení.</a:t>
            </a:r>
            <a:endParaRPr lang="cs-CZ" dirty="0"/>
          </a:p>
          <a:p>
            <a:endParaRPr lang="cs-CZ" dirty="0"/>
          </a:p>
          <a:p>
            <a:r>
              <a:rPr lang="cs-CZ" dirty="0"/>
              <a:t>Využívaní </a:t>
            </a:r>
            <a:r>
              <a:rPr lang="cs-CZ" b="1" dirty="0"/>
              <a:t>superkompenzace</a:t>
            </a:r>
            <a:r>
              <a:rPr lang="cs-CZ" dirty="0"/>
              <a:t> je především v kondiční přípravě. Lze ji využít i v přípravě na sportovní výkon, ale velmi těžko (laboratorně) lze stanovit přesný čas počátku </a:t>
            </a:r>
            <a:r>
              <a:rPr lang="cs-CZ" dirty="0" smtClean="0"/>
              <a:t>nástupu </a:t>
            </a:r>
            <a:r>
              <a:rPr lang="cs-CZ" dirty="0" err="1" smtClean="0"/>
              <a:t>superkompenzace</a:t>
            </a:r>
            <a:r>
              <a:rPr lang="cs-CZ" dirty="0"/>
              <a:t>, a proto se využívá velmi zřídka. Zatěžování působí i na psychiku, a proto ani znalost zákonitosti superkompenzace nemůže nahradit </a:t>
            </a:r>
            <a:r>
              <a:rPr lang="cs-CZ" b="1" dirty="0"/>
              <a:t>tvůrčí činnost trenéra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3.Princip postupně se zvyšujícího zatížení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Adaptační pochody závisí na účinnosti podnětů</a:t>
            </a:r>
          </a:p>
          <a:p>
            <a:r>
              <a:rPr lang="cs-CZ" sz="2800" dirty="0" smtClean="0"/>
              <a:t>U mládeže musíme respektovat „citlivá“ období</a:t>
            </a:r>
          </a:p>
          <a:p>
            <a:r>
              <a:rPr lang="cs-CZ" sz="2800" dirty="0" smtClean="0"/>
              <a:t>Nutnost zvyšovat zatížení (při stále stejném zatížení a současném růstu výkonnosti dochází ke stagnaci)</a:t>
            </a:r>
          </a:p>
          <a:p>
            <a:r>
              <a:rPr lang="cs-CZ" sz="2800" dirty="0" smtClean="0"/>
              <a:t>Růst zatížení probíhá vlnovitě v závislosti vztahu objemu a intenzity tréninku</a:t>
            </a:r>
          </a:p>
          <a:p>
            <a:r>
              <a:rPr lang="cs-CZ" sz="2800" dirty="0" smtClean="0"/>
              <a:t>Zatížení zvyšujeme jak v objemu, tak v intenzitě</a:t>
            </a:r>
          </a:p>
          <a:p>
            <a:r>
              <a:rPr lang="cs-CZ" sz="2800" dirty="0" smtClean="0"/>
              <a:t>Výkonnost v čase zaostává za dynamikou objemu zatížení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pPr lvl="1"/>
            <a:r>
              <a:rPr lang="cs-CZ" sz="2000" b="1" dirty="0" smtClean="0"/>
              <a:t>intenzita </a:t>
            </a:r>
            <a:r>
              <a:rPr lang="cs-CZ" sz="2000" b="1" dirty="0"/>
              <a:t>zatížení</a:t>
            </a:r>
            <a:endParaRPr lang="cs-CZ" sz="2000" dirty="0"/>
          </a:p>
          <a:p>
            <a:r>
              <a:rPr lang="cs-CZ" sz="2400" dirty="0"/>
              <a:t>změna intenzity (nasazení) vyvolává odpovídající změny v úrovních energetického výdeje, který je při pohybové činnosti zajišťován štěpením ATP (kyselina adenosyntrifosforečná), jejíž množství musí být stále doplňováno a k tomu dochází štěpením složitějších sloučenin cukru a tuku</a:t>
            </a:r>
          </a:p>
          <a:p>
            <a:pPr lvl="1"/>
            <a:r>
              <a:rPr lang="cs-CZ" sz="2000" b="1" dirty="0"/>
              <a:t>Tři způsoby obnovy ATP:</a:t>
            </a:r>
            <a:endParaRPr lang="cs-CZ" sz="2000" dirty="0"/>
          </a:p>
          <a:p>
            <a:pPr lvl="0"/>
            <a:r>
              <a:rPr lang="cs-CZ" sz="2400" dirty="0"/>
              <a:t>ATP-CP zajišťuje pohybovou činnost maximální intenzity po dobu 10-20s</a:t>
            </a:r>
          </a:p>
          <a:p>
            <a:pPr lvl="0"/>
            <a:r>
              <a:rPr lang="cs-CZ" sz="2400" dirty="0"/>
              <a:t>LA systém (štěpení glykogenu bez přístupu kyslíku), produktem je přítomnost laktátu v krvi, zajišťuje intenzivní pohybovou činnost do 2-3min</a:t>
            </a:r>
          </a:p>
          <a:p>
            <a:pPr lvl="0"/>
            <a:r>
              <a:rPr lang="cs-CZ" sz="2400" dirty="0"/>
              <a:t>0</a:t>
            </a:r>
            <a:r>
              <a:rPr lang="cs-CZ" sz="2400" baseline="-25000" dirty="0"/>
              <a:t>2 </a:t>
            </a:r>
            <a:r>
              <a:rPr lang="cs-CZ" sz="2400" dirty="0"/>
              <a:t>systém obnovuje množství vydané energie oxidativním štěpením cukrů a tuků, zajišťuje pohybovou činnost delší než 2-3min, intenzita nižší až nízká, doba činnosti </a:t>
            </a:r>
            <a:r>
              <a:rPr lang="cs-CZ" sz="2400" dirty="0" smtClean="0"/>
              <a:t>dlouhá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lvl="1"/>
            <a:r>
              <a:rPr lang="cs-CZ" sz="2000" b="1" dirty="0" smtClean="0"/>
              <a:t>Intenzita zatížení</a:t>
            </a:r>
          </a:p>
          <a:p>
            <a:pPr lvl="0"/>
            <a:r>
              <a:rPr lang="cs-CZ" sz="2400" dirty="0" smtClean="0"/>
              <a:t>Anaerobně </a:t>
            </a:r>
            <a:r>
              <a:rPr lang="cs-CZ" sz="2400" dirty="0"/>
              <a:t>– </a:t>
            </a:r>
            <a:r>
              <a:rPr lang="cs-CZ" sz="2400" dirty="0" smtClean="0"/>
              <a:t>alaktátové </a:t>
            </a:r>
            <a:r>
              <a:rPr lang="cs-CZ" sz="2400" dirty="0"/>
              <a:t>zatížení – max. intenzita</a:t>
            </a:r>
          </a:p>
          <a:p>
            <a:pPr lvl="0"/>
            <a:r>
              <a:rPr lang="cs-CZ" sz="2400" dirty="0"/>
              <a:t>Anaerobně – laktátové zatížení – submax. intenzita</a:t>
            </a:r>
          </a:p>
          <a:p>
            <a:pPr lvl="0"/>
            <a:r>
              <a:rPr lang="cs-CZ" sz="2400" dirty="0" smtClean="0"/>
              <a:t>Aerobně </a:t>
            </a:r>
            <a:r>
              <a:rPr lang="cs-CZ" sz="2400" dirty="0"/>
              <a:t>– anaerobní zatížení – střední intenzita</a:t>
            </a:r>
          </a:p>
          <a:p>
            <a:pPr lvl="0"/>
            <a:r>
              <a:rPr lang="cs-CZ" sz="2400" dirty="0"/>
              <a:t>Aerobní zatížení – nízká intenzita</a:t>
            </a:r>
          </a:p>
          <a:p>
            <a:pPr lvl="1"/>
            <a:r>
              <a:rPr lang="cs-CZ" sz="2000" b="1" dirty="0"/>
              <a:t>Objem zatížení</a:t>
            </a:r>
            <a:endParaRPr lang="cs-CZ" sz="2000" dirty="0"/>
          </a:p>
          <a:p>
            <a:pPr lvl="0"/>
            <a:r>
              <a:rPr lang="cs-CZ" sz="2400" dirty="0"/>
              <a:t>Vnější (doba trvání, počet opakování, rychlost pohybu, odporem, obsahem)</a:t>
            </a:r>
          </a:p>
          <a:p>
            <a:pPr lvl="0"/>
            <a:r>
              <a:rPr lang="cs-CZ" sz="2400" dirty="0"/>
              <a:t>Vnitřní (tepová frekvence, spotřeba kyslíku, intenzita energetického výdaje)</a:t>
            </a:r>
          </a:p>
          <a:p>
            <a:pPr lvl="1"/>
            <a:r>
              <a:rPr lang="cs-CZ" sz="2000" b="1" dirty="0"/>
              <a:t>Velikost zatížení</a:t>
            </a:r>
            <a:endParaRPr lang="cs-CZ" sz="2000" dirty="0"/>
          </a:p>
          <a:p>
            <a:r>
              <a:rPr lang="cs-CZ" sz="2400" dirty="0"/>
              <a:t>lze chápat jako navzájem se ovlivňující a dohromady vytvářející charakter zatížení tyto veličiny: intenzita cvičení, doba trvání cvičení, počet opakování cvičení, interval odpočinku, způsob odpočinku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 </a:t>
            </a:r>
          </a:p>
          <a:p>
            <a:r>
              <a:rPr lang="cs-CZ" sz="2400" b="1" dirty="0"/>
              <a:t> 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642910" y="357167"/>
            <a:ext cx="6215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Dělení tréninkového zatížení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812</Words>
  <Application>Microsoft Office PowerPoint</Application>
  <PresentationFormat>Předvádění na obrazovce (4:3)</PresentationFormat>
  <Paragraphs>151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Stavba sportovního tréninku</vt:lpstr>
      <vt:lpstr>Tréninkový proces </vt:lpstr>
      <vt:lpstr>II. Proč tréninkový plán?</vt:lpstr>
      <vt:lpstr>1.Princip jednoty všestrannosti a specializace</vt:lpstr>
      <vt:lpstr>2.Princip systematičnosti</vt:lpstr>
      <vt:lpstr>Prezentace aplikace PowerPoint</vt:lpstr>
      <vt:lpstr>3.Princip postupně se zvyšujícího zatížení</vt:lpstr>
      <vt:lpstr>Prezentace aplikace PowerPoint</vt:lpstr>
      <vt:lpstr> </vt:lpstr>
      <vt:lpstr>4.Princip cykličnosti</vt:lpstr>
      <vt:lpstr>III. Etapy sportovního tréninku </vt:lpstr>
      <vt:lpstr>IV. Druhy tréninkových plánů</vt:lpstr>
      <vt:lpstr>1. Perspektivní tréninkový plán </vt:lpstr>
      <vt:lpstr>2.Roční tréninkový plán</vt:lpstr>
      <vt:lpstr>3.Operativní tréninkový plán</vt:lpstr>
      <vt:lpstr>OTP  v mikrocyklech obsahuje:</vt:lpstr>
      <vt:lpstr>Typy mikrocyklů</vt:lpstr>
      <vt:lpstr>4.Tréninková jednotka</vt:lpstr>
      <vt:lpstr>1.Přípravná část 15 – 30 min.</vt:lpstr>
      <vt:lpstr>2.Hlavní část, délka podle obsahu  45 – 120 min.</vt:lpstr>
      <vt:lpstr>3.Závěrečná část 10 – 20 min.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Tréninkové plány druhy, tvorba</dc:title>
  <dc:creator>Karel</dc:creator>
  <cp:lastModifiedBy>Miloslav Říha</cp:lastModifiedBy>
  <cp:revision>44</cp:revision>
  <dcterms:created xsi:type="dcterms:W3CDTF">2012-10-23T19:28:49Z</dcterms:created>
  <dcterms:modified xsi:type="dcterms:W3CDTF">2014-11-22T11:59:52Z</dcterms:modified>
</cp:coreProperties>
</file>