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9" r:id="rId3"/>
    <p:sldId id="260" r:id="rId4"/>
    <p:sldId id="261" r:id="rId5"/>
    <p:sldId id="262" r:id="rId6"/>
    <p:sldId id="263"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740"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FCC3E4AF-5CF0-4188-9090-F6B6AE0718E9}"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transition spd="med">
    <p:cover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C3E4AF-5CF0-4188-9090-F6B6AE0718E9}" type="slidenum">
              <a:rPr lang="cs-CZ" smtClean="0"/>
              <a:pPr/>
              <a:t>‹#›</a:t>
            </a:fld>
            <a:endParaRPr lang="cs-CZ"/>
          </a:p>
        </p:txBody>
      </p:sp>
    </p:spTree>
  </p:cSld>
  <p:clrMapOvr>
    <a:masterClrMapping/>
  </p:clrMapOvr>
  <p:transition spd="med">
    <p:cover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C3E4AF-5CF0-4188-9090-F6B6AE0718E9}" type="slidenum">
              <a:rPr lang="cs-CZ" smtClean="0"/>
              <a:pPr/>
              <a:t>‹#›</a:t>
            </a:fld>
            <a:endParaRPr lang="cs-CZ"/>
          </a:p>
        </p:txBody>
      </p:sp>
    </p:spTree>
  </p:cSld>
  <p:clrMapOvr>
    <a:masterClrMapping/>
  </p:clrMapOvr>
  <p:transition spd="med">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C3E4AF-5CF0-4188-9090-F6B6AE0718E9}" type="slidenum">
              <a:rPr lang="cs-CZ" smtClean="0"/>
              <a:pPr/>
              <a:t>‹#›</a:t>
            </a:fld>
            <a:endParaRPr lang="cs-CZ"/>
          </a:p>
        </p:txBody>
      </p:sp>
    </p:spTree>
  </p:cSld>
  <p:clrMapOvr>
    <a:masterClrMapping/>
  </p:clrMapOvr>
  <p:transition spd="med">
    <p:cover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CC3E4AF-5CF0-4188-9090-F6B6AE0718E9}"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transition spd="med">
    <p:cover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CC3E4AF-5CF0-4188-9090-F6B6AE0718E9}" type="slidenum">
              <a:rPr lang="cs-CZ" smtClean="0"/>
              <a:pPr/>
              <a:t>‹#›</a:t>
            </a:fld>
            <a:endParaRPr lang="cs-CZ"/>
          </a:p>
        </p:txBody>
      </p:sp>
    </p:spTree>
  </p:cSld>
  <p:clrMapOvr>
    <a:masterClrMapping/>
  </p:clrMapOvr>
  <p:transition spd="med">
    <p:cover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CC3E4AF-5CF0-4188-9090-F6B6AE0718E9}" type="slidenum">
              <a:rPr lang="cs-CZ" smtClean="0"/>
              <a:pPr/>
              <a:t>‹#›</a:t>
            </a:fld>
            <a:endParaRPr lang="cs-CZ"/>
          </a:p>
        </p:txBody>
      </p:sp>
    </p:spTree>
  </p:cSld>
  <p:clrMapOvr>
    <a:masterClrMapping/>
  </p:clrMapOvr>
  <p:transition spd="med">
    <p:cover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CC3E4AF-5CF0-4188-9090-F6B6AE0718E9}" type="slidenum">
              <a:rPr lang="cs-CZ" smtClean="0"/>
              <a:pPr/>
              <a:t>‹#›</a:t>
            </a:fld>
            <a:endParaRPr lang="cs-CZ"/>
          </a:p>
        </p:txBody>
      </p:sp>
    </p:spTree>
  </p:cSld>
  <p:clrMapOvr>
    <a:masterClrMapping/>
  </p:clrMapOvr>
  <p:transition spd="med">
    <p:cover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CC3E4AF-5CF0-4188-9090-F6B6AE0718E9}" type="slidenum">
              <a:rPr lang="cs-CZ" smtClean="0"/>
              <a:pPr/>
              <a:t>‹#›</a:t>
            </a:fld>
            <a:endParaRPr lang="cs-CZ"/>
          </a:p>
        </p:txBody>
      </p:sp>
    </p:spTree>
  </p:cSld>
  <p:clrMapOvr>
    <a:masterClrMapping/>
  </p:clrMapOvr>
  <p:transition spd="med">
    <p:cover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CC3E4AF-5CF0-4188-9090-F6B6AE0718E9}" type="slidenum">
              <a:rPr lang="cs-CZ" smtClean="0"/>
              <a:pPr/>
              <a:t>‹#›</a:t>
            </a:fld>
            <a:endParaRPr lang="cs-CZ"/>
          </a:p>
        </p:txBody>
      </p:sp>
    </p:spTree>
  </p:cSld>
  <p:clrMapOvr>
    <a:masterClrMapping/>
  </p:clrMapOvr>
  <p:transition spd="med">
    <p:cover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E33194F1-FC64-46AB-8AB2-A62222D441AB}" type="datetimeFigureOut">
              <a:rPr lang="cs-CZ" smtClean="0"/>
              <a:pPr/>
              <a:t>2. 11. 2016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FCC3E4AF-5CF0-4188-9090-F6B6AE0718E9}" type="slidenum">
              <a:rPr lang="cs-CZ" smtClean="0"/>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cover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3194F1-FC64-46AB-8AB2-A62222D441AB}" type="datetimeFigureOut">
              <a:rPr lang="cs-CZ" smtClean="0"/>
              <a:pPr/>
              <a:t>2. 11. 2016</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C3E4AF-5CF0-4188-9090-F6B6AE0718E9}" type="slidenum">
              <a:rPr lang="cs-CZ" smtClean="0"/>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cover dir="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57290" y="1571612"/>
            <a:ext cx="6456254" cy="1128722"/>
          </a:xfrm>
        </p:spPr>
        <p:txBody>
          <a:bodyPr/>
          <a:lstStyle/>
          <a:p>
            <a:r>
              <a:rPr lang="cs-CZ" dirty="0" smtClean="0"/>
              <a:t>Školení trenérů 2016</a:t>
            </a:r>
            <a:endParaRPr lang="cs-CZ" dirty="0"/>
          </a:p>
        </p:txBody>
      </p:sp>
      <p:pic>
        <p:nvPicPr>
          <p:cNvPr id="4" name="Obrázek 3" descr="Český svaz kanoistiky na divokých vodách / Czech canoe union"/>
          <p:cNvPicPr/>
          <p:nvPr/>
        </p:nvPicPr>
        <p:blipFill>
          <a:blip r:embed="rId2" cstate="print"/>
          <a:srcRect/>
          <a:stretch>
            <a:fillRect/>
          </a:stretch>
        </p:blipFill>
        <p:spPr bwMode="auto">
          <a:xfrm>
            <a:off x="3714744" y="3929066"/>
            <a:ext cx="1857388" cy="1643074"/>
          </a:xfrm>
          <a:prstGeom prst="rect">
            <a:avLst/>
          </a:prstGeom>
          <a:noFill/>
          <a:ln w="9525">
            <a:noFill/>
            <a:miter lim="800000"/>
            <a:headEnd/>
            <a:tailEnd/>
          </a:ln>
        </p:spPr>
      </p:pic>
      <p:sp>
        <p:nvSpPr>
          <p:cNvPr id="5" name="TextovéPole 4"/>
          <p:cNvSpPr txBox="1"/>
          <p:nvPr/>
        </p:nvSpPr>
        <p:spPr>
          <a:xfrm>
            <a:off x="3500430" y="2857496"/>
            <a:ext cx="1834861" cy="400110"/>
          </a:xfrm>
          <a:prstGeom prst="rect">
            <a:avLst/>
          </a:prstGeom>
          <a:noFill/>
        </p:spPr>
        <p:txBody>
          <a:bodyPr wrap="none" rtlCol="0">
            <a:spAutoFit/>
          </a:bodyPr>
          <a:lstStyle/>
          <a:p>
            <a:r>
              <a:rPr lang="cs-CZ" sz="2000" b="1" dirty="0" smtClean="0">
                <a:solidFill>
                  <a:schemeClr val="accent3">
                    <a:lumMod val="60000"/>
                    <a:lumOff val="40000"/>
                  </a:schemeClr>
                </a:solidFill>
              </a:rPr>
              <a:t>Sekce ČSK DV</a:t>
            </a:r>
            <a:endParaRPr lang="cs-CZ" sz="2000" b="1" dirty="0">
              <a:solidFill>
                <a:schemeClr val="accent3">
                  <a:lumMod val="60000"/>
                  <a:lumOff val="40000"/>
                </a:schemeClr>
              </a:solidFill>
            </a:endParaRPr>
          </a:p>
        </p:txBody>
      </p:sp>
    </p:spTree>
  </p:cSld>
  <p:clrMapOvr>
    <a:masterClrMapping/>
  </p:clrMapOvr>
  <p:transition spd="med">
    <p:cover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0" y="642918"/>
          <a:ext cx="5857884" cy="5468112"/>
        </p:xfrm>
        <a:graphic>
          <a:graphicData uri="http://schemas.openxmlformats.org/drawingml/2006/table">
            <a:tbl>
              <a:tblPr/>
              <a:tblGrid>
                <a:gridCol w="755856"/>
                <a:gridCol w="5102028"/>
              </a:tblGrid>
              <a:tr h="183606">
                <a:tc>
                  <a:txBody>
                    <a:bodyPr/>
                    <a:lstStyle/>
                    <a:p>
                      <a:pPr algn="r">
                        <a:lnSpc>
                          <a:spcPct val="115000"/>
                        </a:lnSpc>
                        <a:spcAft>
                          <a:spcPts val="0"/>
                        </a:spcAft>
                        <a:tabLst>
                          <a:tab pos="449580" algn="l"/>
                        </a:tabLst>
                      </a:pPr>
                      <a:r>
                        <a:rPr lang="cs-CZ" sz="2400" b="1" dirty="0">
                          <a:latin typeface="Arial" pitchFamily="34" charset="0"/>
                          <a:ea typeface="Calibri"/>
                          <a:cs typeface="Arial" pitchFamily="34" charset="0"/>
                        </a:rPr>
                        <a:t>20.</a:t>
                      </a:r>
                      <a:endParaRPr lang="cs-CZ" sz="2400" dirty="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Může se přiřadit družstvo v kategorii mladšího dorostu do kategorie staršího dorostu</a:t>
                      </a:r>
                      <a:r>
                        <a:rPr lang="cs-CZ" sz="2400" dirty="0" smtClean="0">
                          <a:latin typeface="Arial" pitchFamily="34" charset="0"/>
                          <a:ea typeface="Calibri"/>
                          <a:cs typeface="Arial" pitchFamily="34" charset="0"/>
                        </a:rPr>
                        <a:t>?</a:t>
                      </a:r>
                    </a:p>
                    <a:p>
                      <a:pPr marL="69850" marR="69850">
                        <a:lnSpc>
                          <a:spcPct val="115000"/>
                        </a:lnSpc>
                        <a:spcAft>
                          <a:spcPts val="0"/>
                        </a:spcAft>
                        <a:tabLst>
                          <a:tab pos="449580" algn="l"/>
                        </a:tabLst>
                      </a:pPr>
                      <a:endParaRPr lang="cs-CZ" sz="2400" dirty="0">
                        <a:latin typeface="Arial" pitchFamily="34" charset="0"/>
                        <a:ea typeface="Calibri"/>
                        <a:cs typeface="Arial" pitchFamily="34" charset="0"/>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pitchFamily="34" charset="0"/>
                          <a:ea typeface="Calibri"/>
                          <a:cs typeface="Arial" pitchFamily="34" charset="0"/>
                        </a:rPr>
                        <a:t>21.</a:t>
                      </a: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Lze povolit pořádání závodů dodatečně?</a:t>
                      </a:r>
                    </a:p>
                  </a:txBody>
                  <a:tcPr marL="42333" marR="42333" marT="0" marB="0">
                    <a:lnL>
                      <a:noFill/>
                    </a:lnL>
                    <a:lnR>
                      <a:noFill/>
                    </a:lnR>
                    <a:lnT>
                      <a:noFill/>
                    </a:lnT>
                    <a:lnB>
                      <a:noFill/>
                    </a:lnB>
                  </a:tcPr>
                </a:tc>
              </a:tr>
              <a:tr h="183606">
                <a:tc>
                  <a:txBody>
                    <a:bodyPr/>
                    <a:lstStyle/>
                    <a:p>
                      <a:pPr>
                        <a:lnSpc>
                          <a:spcPct val="115000"/>
                        </a:lnSpc>
                        <a:spcAft>
                          <a:spcPts val="0"/>
                        </a:spcAft>
                        <a:tabLst>
                          <a:tab pos="449580" algn="l"/>
                        </a:tabLst>
                      </a:pP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R="69850">
                        <a:lnSpc>
                          <a:spcPct val="115000"/>
                        </a:lnSpc>
                        <a:spcAft>
                          <a:spcPts val="0"/>
                        </a:spcAft>
                        <a:tabLst>
                          <a:tab pos="449580" algn="l"/>
                        </a:tabLst>
                      </a:pPr>
                      <a:endParaRPr lang="cs-CZ" sz="2400" dirty="0">
                        <a:latin typeface="Arial" pitchFamily="34" charset="0"/>
                        <a:ea typeface="Calibri"/>
                        <a:cs typeface="Arial" pitchFamily="34" charset="0"/>
                      </a:endParaRPr>
                    </a:p>
                  </a:txBody>
                  <a:tcPr marL="42333" marR="42333" marT="0" marB="0">
                    <a:lnL>
                      <a:noFill/>
                    </a:lnL>
                    <a:lnR>
                      <a:noFill/>
                    </a:lnR>
                    <a:lnT>
                      <a:noFill/>
                    </a:lnT>
                    <a:lnB>
                      <a:noFill/>
                    </a:lnB>
                  </a:tcPr>
                </a:tc>
              </a:tr>
              <a:tr h="333829">
                <a:tc>
                  <a:txBody>
                    <a:bodyPr/>
                    <a:lstStyle/>
                    <a:p>
                      <a:pPr algn="r">
                        <a:lnSpc>
                          <a:spcPct val="115000"/>
                        </a:lnSpc>
                        <a:spcAft>
                          <a:spcPts val="0"/>
                        </a:spcAft>
                        <a:tabLst>
                          <a:tab pos="449580" algn="l"/>
                        </a:tabLst>
                      </a:pPr>
                      <a:r>
                        <a:rPr lang="cs-CZ" sz="2400" b="1">
                          <a:latin typeface="Arial" pitchFamily="34" charset="0"/>
                          <a:ea typeface="Calibri"/>
                          <a:cs typeface="Arial" pitchFamily="34" charset="0"/>
                        </a:rPr>
                        <a:t>22.</a:t>
                      </a: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Jakou nejmenší nosnost musí mít plovací vesta (mimo žáků mladších)?</a:t>
                      </a:r>
                    </a:p>
                    <a:p>
                      <a:pPr marL="69850" marR="69850">
                        <a:lnSpc>
                          <a:spcPct val="115000"/>
                        </a:lnSpc>
                        <a:spcAft>
                          <a:spcPts val="0"/>
                        </a:spcAft>
                        <a:tabLst>
                          <a:tab pos="449580" algn="l"/>
                        </a:tabLst>
                      </a:pPr>
                      <a:r>
                        <a:rPr lang="cs-CZ" sz="2400" dirty="0">
                          <a:latin typeface="Arial" pitchFamily="34" charset="0"/>
                          <a:ea typeface="Calibri"/>
                          <a:cs typeface="Arial" pitchFamily="34" charset="0"/>
                        </a:rPr>
                        <a:t> </a:t>
                      </a: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pitchFamily="34" charset="0"/>
                          <a:ea typeface="Calibri"/>
                          <a:cs typeface="Arial" pitchFamily="34" charset="0"/>
                        </a:rPr>
                        <a:t>23.</a:t>
                      </a: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Kolik lodí je povoleno vyměnit ve druhé jízdě závodu družstev?</a:t>
                      </a:r>
                    </a:p>
                  </a:txBody>
                  <a:tcPr marL="42333" marR="42333" marT="0" marB="0">
                    <a:lnL>
                      <a:noFill/>
                    </a:lnL>
                    <a:lnR>
                      <a:noFill/>
                    </a:lnR>
                    <a:lnT>
                      <a:noFill/>
                    </a:lnT>
                    <a:lnB>
                      <a:noFill/>
                    </a:lnB>
                  </a:tcPr>
                </a:tc>
              </a:tr>
            </a:tbl>
          </a:graphicData>
        </a:graphic>
      </p:graphicFrame>
      <p:graphicFrame>
        <p:nvGraphicFramePr>
          <p:cNvPr id="3" name="Tabulka 2"/>
          <p:cNvGraphicFramePr>
            <a:graphicFrameLocks noGrp="1"/>
          </p:cNvGraphicFramePr>
          <p:nvPr/>
        </p:nvGraphicFramePr>
        <p:xfrm>
          <a:off x="5286380" y="500042"/>
          <a:ext cx="4119570" cy="1730058"/>
        </p:xfrm>
        <a:graphic>
          <a:graphicData uri="http://schemas.openxmlformats.org/drawingml/2006/table">
            <a:tbl>
              <a:tblPr/>
              <a:tblGrid>
                <a:gridCol w="4119570"/>
              </a:tblGrid>
              <a:tr h="333829">
                <a:tc>
                  <a:txBody>
                    <a:bodyPr/>
                    <a:lstStyle/>
                    <a:p>
                      <a:pPr>
                        <a:lnSpc>
                          <a:spcPct val="115000"/>
                        </a:lnSpc>
                        <a:spcAft>
                          <a:spcPts val="0"/>
                        </a:spcAft>
                        <a:tabLst>
                          <a:tab pos="449580" algn="l"/>
                        </a:tabLst>
                      </a:pPr>
                      <a:r>
                        <a:rPr lang="cs-CZ" sz="2000" dirty="0">
                          <a:solidFill>
                            <a:srgbClr val="548DD4"/>
                          </a:solidFill>
                          <a:latin typeface="Arial"/>
                          <a:ea typeface="Calibri"/>
                          <a:cs typeface="Times New Roman"/>
                        </a:rPr>
                        <a:t>2. 06. 03 </a:t>
                      </a:r>
                      <a:r>
                        <a:rPr lang="cs-CZ" sz="2000" dirty="0">
                          <a:latin typeface="Arial"/>
                          <a:ea typeface="Calibri"/>
                          <a:cs typeface="Times New Roman"/>
                        </a:rPr>
                        <a:t>v případě malého počtu družstev v kategoriích mladšího dorostu a žactva mohou být tato družstva přiřazeno do kategorií staršího dorostu a žactva.</a:t>
                      </a:r>
                      <a:endParaRPr lang="cs-CZ" sz="20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4" name="Obdélník 3"/>
          <p:cNvSpPr/>
          <p:nvPr/>
        </p:nvSpPr>
        <p:spPr>
          <a:xfrm>
            <a:off x="5143504" y="2428868"/>
            <a:ext cx="3504486" cy="400110"/>
          </a:xfrm>
          <a:prstGeom prst="rect">
            <a:avLst/>
          </a:prstGeom>
        </p:spPr>
        <p:txBody>
          <a:bodyPr wrap="none">
            <a:spAutoFit/>
          </a:bodyPr>
          <a:lstStyle/>
          <a:p>
            <a:r>
              <a:rPr lang="cs-CZ" sz="2000" dirty="0" smtClean="0">
                <a:solidFill>
                  <a:schemeClr val="accent1">
                    <a:lumMod val="75000"/>
                  </a:schemeClr>
                </a:solidFill>
                <a:latin typeface="Arial" pitchFamily="34" charset="0"/>
                <a:cs typeface="Arial" pitchFamily="34" charset="0"/>
              </a:rPr>
              <a:t>1.04.04</a:t>
            </a:r>
            <a:r>
              <a:rPr lang="cs-CZ" sz="2000" dirty="0" smtClean="0">
                <a:latin typeface="Arial" pitchFamily="34" charset="0"/>
                <a:cs typeface="Arial" pitchFamily="34" charset="0"/>
              </a:rPr>
              <a:t> jen se souhlasem ZK</a:t>
            </a:r>
            <a:endParaRPr lang="cs-CZ" sz="2000" dirty="0">
              <a:latin typeface="Arial" pitchFamily="34" charset="0"/>
              <a:cs typeface="Arial" pitchFamily="34" charset="0"/>
            </a:endParaRPr>
          </a:p>
        </p:txBody>
      </p:sp>
      <p:sp>
        <p:nvSpPr>
          <p:cNvPr id="5" name="Obdélník 4"/>
          <p:cNvSpPr/>
          <p:nvPr/>
        </p:nvSpPr>
        <p:spPr>
          <a:xfrm>
            <a:off x="5357818" y="3929066"/>
            <a:ext cx="2916183" cy="400110"/>
          </a:xfrm>
          <a:prstGeom prst="rect">
            <a:avLst/>
          </a:prstGeom>
        </p:spPr>
        <p:txBody>
          <a:bodyPr wrap="none">
            <a:spAutoFit/>
          </a:bodyPr>
          <a:lstStyle/>
          <a:p>
            <a:r>
              <a:rPr lang="cs-CZ" sz="2000" dirty="0" smtClean="0">
                <a:solidFill>
                  <a:schemeClr val="accent1">
                    <a:lumMod val="75000"/>
                  </a:schemeClr>
                </a:solidFill>
                <a:latin typeface="Arial" pitchFamily="34" charset="0"/>
                <a:cs typeface="Arial" pitchFamily="34" charset="0"/>
              </a:rPr>
              <a:t>1.07.02</a:t>
            </a:r>
            <a:r>
              <a:rPr lang="cs-CZ" sz="2000" dirty="0" smtClean="0">
                <a:latin typeface="Arial" pitchFamily="34" charset="0"/>
                <a:cs typeface="Arial" pitchFamily="34" charset="0"/>
              </a:rPr>
              <a:t> 6,12kg, </a:t>
            </a:r>
            <a:r>
              <a:rPr lang="cs-CZ" sz="2000" dirty="0" err="1" smtClean="0">
                <a:latin typeface="Arial" pitchFamily="34" charset="0"/>
                <a:cs typeface="Arial" pitchFamily="34" charset="0"/>
              </a:rPr>
              <a:t>žm</a:t>
            </a:r>
            <a:r>
              <a:rPr lang="cs-CZ" sz="2000" dirty="0" smtClean="0">
                <a:latin typeface="Arial" pitchFamily="34" charset="0"/>
                <a:cs typeface="Arial" pitchFamily="34" charset="0"/>
              </a:rPr>
              <a:t> 4 kg</a:t>
            </a:r>
            <a:endParaRPr lang="cs-CZ" sz="2000" dirty="0">
              <a:latin typeface="Arial" pitchFamily="34" charset="0"/>
              <a:cs typeface="Arial" pitchFamily="34" charset="0"/>
            </a:endParaRPr>
          </a:p>
        </p:txBody>
      </p:sp>
      <p:graphicFrame>
        <p:nvGraphicFramePr>
          <p:cNvPr id="6" name="Tabulka 5"/>
          <p:cNvGraphicFramePr>
            <a:graphicFrameLocks noGrp="1"/>
          </p:cNvGraphicFramePr>
          <p:nvPr/>
        </p:nvGraphicFramePr>
        <p:xfrm>
          <a:off x="5429256" y="5286388"/>
          <a:ext cx="4191008" cy="1029018"/>
        </p:xfrm>
        <a:graphic>
          <a:graphicData uri="http://schemas.openxmlformats.org/drawingml/2006/table">
            <a:tbl>
              <a:tblPr/>
              <a:tblGrid>
                <a:gridCol w="4191008"/>
              </a:tblGrid>
              <a:tr h="166914">
                <a:tc>
                  <a:txBody>
                    <a:bodyPr/>
                    <a:lstStyle/>
                    <a:p>
                      <a:pPr>
                        <a:lnSpc>
                          <a:spcPct val="115000"/>
                        </a:lnSpc>
                        <a:spcAft>
                          <a:spcPts val="0"/>
                        </a:spcAft>
                        <a:tabLst>
                          <a:tab pos="449580" algn="l"/>
                        </a:tabLst>
                      </a:pPr>
                      <a:r>
                        <a:rPr lang="cs-CZ" sz="2000" dirty="0">
                          <a:solidFill>
                            <a:srgbClr val="548DD4"/>
                          </a:solidFill>
                          <a:latin typeface="Arial"/>
                          <a:ea typeface="Calibri"/>
                          <a:cs typeface="Times New Roman"/>
                        </a:rPr>
                        <a:t>2.09.03</a:t>
                      </a:r>
                      <a:r>
                        <a:rPr lang="cs-CZ" sz="2000" dirty="0">
                          <a:latin typeface="Arial"/>
                          <a:ea typeface="Calibri"/>
                          <a:cs typeface="Times New Roman"/>
                        </a:rPr>
                        <a:t> jednu loď, pokud nestartovala v první jízdě v jiném družstvu</a:t>
                      </a:r>
                      <a:endParaRPr lang="cs-CZ" sz="2000" dirty="0">
                        <a:latin typeface="Calibri"/>
                        <a:ea typeface="Calibri"/>
                        <a:cs typeface="Times New Roman"/>
                      </a:endParaRPr>
                    </a:p>
                  </a:txBody>
                  <a:tcPr marL="42333" marR="42333" marT="0" marB="0">
                    <a:lnL>
                      <a:noFill/>
                    </a:lnL>
                    <a:lnR>
                      <a:noFill/>
                    </a:lnR>
                    <a:lnT>
                      <a:noFill/>
                    </a:lnT>
                    <a:lnB>
                      <a:noFill/>
                    </a:lnB>
                  </a:tcPr>
                </a:tc>
              </a:tr>
            </a:tbl>
          </a:graphicData>
        </a:graphic>
      </p:graphicFrame>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0" y="642918"/>
          <a:ext cx="5643602" cy="5817108"/>
        </p:xfrm>
        <a:graphic>
          <a:graphicData uri="http://schemas.openxmlformats.org/drawingml/2006/table">
            <a:tbl>
              <a:tblPr/>
              <a:tblGrid>
                <a:gridCol w="728207"/>
                <a:gridCol w="4915395"/>
              </a:tblGrid>
              <a:tr h="333829">
                <a:tc>
                  <a:txBody>
                    <a:bodyPr/>
                    <a:lstStyle/>
                    <a:p>
                      <a:pPr algn="r">
                        <a:lnSpc>
                          <a:spcPct val="115000"/>
                        </a:lnSpc>
                        <a:spcAft>
                          <a:spcPts val="0"/>
                        </a:spcAft>
                        <a:tabLst>
                          <a:tab pos="449580" algn="l"/>
                        </a:tabLst>
                      </a:pPr>
                      <a:r>
                        <a:rPr lang="cs-CZ" sz="2400" b="1" dirty="0">
                          <a:latin typeface="Arial" pitchFamily="34" charset="0"/>
                          <a:ea typeface="Calibri"/>
                          <a:cs typeface="Arial" pitchFamily="34" charset="0"/>
                        </a:rPr>
                        <a:t>24.</a:t>
                      </a:r>
                      <a:endParaRPr lang="cs-CZ" sz="2400" dirty="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Je nutné, aby při závodech na divokých vodách byla zajištěna zdravotnická nebo lékařská služba</a:t>
                      </a:r>
                      <a:r>
                        <a:rPr lang="cs-CZ" sz="2400" dirty="0" smtClean="0">
                          <a:latin typeface="Arial" pitchFamily="34" charset="0"/>
                          <a:ea typeface="Calibri"/>
                          <a:cs typeface="Arial" pitchFamily="34" charset="0"/>
                        </a:rPr>
                        <a:t>?</a:t>
                      </a:r>
                    </a:p>
                    <a:p>
                      <a:pPr marL="69850" marR="69850">
                        <a:lnSpc>
                          <a:spcPct val="115000"/>
                        </a:lnSpc>
                        <a:spcAft>
                          <a:spcPts val="0"/>
                        </a:spcAft>
                        <a:tabLst>
                          <a:tab pos="449580" algn="l"/>
                        </a:tabLst>
                      </a:pPr>
                      <a:endParaRPr lang="cs-CZ" sz="2400" dirty="0">
                        <a:latin typeface="Arial" pitchFamily="34" charset="0"/>
                        <a:ea typeface="Calibri"/>
                        <a:cs typeface="Arial" pitchFamily="34" charset="0"/>
                      </a:endParaRPr>
                    </a:p>
                  </a:txBody>
                  <a:tcPr marL="42333" marR="42333" marT="0" marB="0">
                    <a:lnL>
                      <a:noFill/>
                    </a:lnL>
                    <a:lnR>
                      <a:noFill/>
                    </a:lnR>
                    <a:lnT>
                      <a:noFill/>
                    </a:lnT>
                    <a:lnB>
                      <a:noFill/>
                    </a:lnB>
                  </a:tcPr>
                </a:tc>
              </a:tr>
              <a:tr h="500743">
                <a:tc>
                  <a:txBody>
                    <a:bodyPr/>
                    <a:lstStyle/>
                    <a:p>
                      <a:pPr algn="r">
                        <a:lnSpc>
                          <a:spcPct val="115000"/>
                        </a:lnSpc>
                        <a:spcAft>
                          <a:spcPts val="0"/>
                        </a:spcAft>
                        <a:tabLst>
                          <a:tab pos="449580" algn="l"/>
                        </a:tabLst>
                      </a:pPr>
                      <a:r>
                        <a:rPr lang="cs-CZ" sz="2400" b="1">
                          <a:latin typeface="Arial" pitchFamily="34" charset="0"/>
                          <a:ea typeface="Calibri"/>
                          <a:cs typeface="Arial" pitchFamily="34" charset="0"/>
                        </a:rPr>
                        <a:t>25.</a:t>
                      </a: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Může vrchní rozhodčí při nepředvídaných událostech a nepříznivých povětrnostních podmínkách přerušit závod?</a:t>
                      </a:r>
                    </a:p>
                    <a:p>
                      <a:pPr marL="69850" marR="69850">
                        <a:lnSpc>
                          <a:spcPct val="115000"/>
                        </a:lnSpc>
                        <a:spcAft>
                          <a:spcPts val="0"/>
                        </a:spcAft>
                        <a:tabLst>
                          <a:tab pos="449580" algn="l"/>
                        </a:tabLst>
                      </a:pPr>
                      <a:r>
                        <a:rPr lang="cs-CZ" sz="2400" dirty="0">
                          <a:latin typeface="Arial" pitchFamily="34" charset="0"/>
                          <a:ea typeface="Calibri"/>
                          <a:cs typeface="Arial" pitchFamily="34" charset="0"/>
                        </a:rPr>
                        <a:t> </a:t>
                      </a: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pitchFamily="34" charset="0"/>
                          <a:ea typeface="Calibri"/>
                          <a:cs typeface="Arial" pitchFamily="34" charset="0"/>
                        </a:rPr>
                        <a:t>26.</a:t>
                      </a: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Kdo povoluje opravnou jízdu? </a:t>
                      </a:r>
                      <a:endParaRPr lang="cs-CZ" sz="2400" dirty="0" smtClean="0">
                        <a:latin typeface="Arial" pitchFamily="34" charset="0"/>
                        <a:ea typeface="Calibri"/>
                        <a:cs typeface="Arial" pitchFamily="34" charset="0"/>
                      </a:endParaRPr>
                    </a:p>
                    <a:p>
                      <a:pPr marL="69850" marR="69850">
                        <a:lnSpc>
                          <a:spcPct val="115000"/>
                        </a:lnSpc>
                        <a:spcAft>
                          <a:spcPts val="0"/>
                        </a:spcAft>
                        <a:tabLst>
                          <a:tab pos="449580" algn="l"/>
                        </a:tabLst>
                      </a:pPr>
                      <a:endParaRPr lang="cs-CZ" sz="2400" dirty="0">
                        <a:latin typeface="Arial" pitchFamily="34" charset="0"/>
                        <a:ea typeface="Calibri"/>
                        <a:cs typeface="Arial" pitchFamily="34" charset="0"/>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pitchFamily="34" charset="0"/>
                          <a:ea typeface="Calibri"/>
                          <a:cs typeface="Arial" pitchFamily="34" charset="0"/>
                        </a:rPr>
                        <a:t>27.</a:t>
                      </a: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Musí mít závodníci obuv se zpevněnou podrážkou?</a:t>
                      </a:r>
                    </a:p>
                  </a:txBody>
                  <a:tcPr marL="42333" marR="42333" marT="0" marB="0">
                    <a:lnL>
                      <a:noFill/>
                    </a:lnL>
                    <a:lnR>
                      <a:noFill/>
                    </a:lnR>
                    <a:lnT>
                      <a:noFill/>
                    </a:lnT>
                    <a:lnB>
                      <a:noFill/>
                    </a:lnB>
                  </a:tcPr>
                </a:tc>
              </a:tr>
            </a:tbl>
          </a:graphicData>
        </a:graphic>
      </p:graphicFrame>
      <p:graphicFrame>
        <p:nvGraphicFramePr>
          <p:cNvPr id="3" name="Tabulka 2"/>
          <p:cNvGraphicFramePr>
            <a:graphicFrameLocks noGrp="1"/>
          </p:cNvGraphicFramePr>
          <p:nvPr/>
        </p:nvGraphicFramePr>
        <p:xfrm>
          <a:off x="5357818" y="714356"/>
          <a:ext cx="2976562" cy="678498"/>
        </p:xfrm>
        <a:graphic>
          <a:graphicData uri="http://schemas.openxmlformats.org/drawingml/2006/table">
            <a:tbl>
              <a:tblPr/>
              <a:tblGrid>
                <a:gridCol w="2976562"/>
              </a:tblGrid>
              <a:tr h="166914">
                <a:tc>
                  <a:txBody>
                    <a:bodyPr/>
                    <a:lstStyle/>
                    <a:p>
                      <a:pPr>
                        <a:lnSpc>
                          <a:spcPct val="115000"/>
                        </a:lnSpc>
                        <a:spcAft>
                          <a:spcPts val="0"/>
                        </a:spcAft>
                        <a:tabLst>
                          <a:tab pos="449580" algn="l"/>
                        </a:tabLst>
                      </a:pPr>
                      <a:r>
                        <a:rPr lang="cs-CZ" sz="2000" dirty="0">
                          <a:solidFill>
                            <a:srgbClr val="548DD4"/>
                          </a:solidFill>
                          <a:latin typeface="Arial"/>
                          <a:ea typeface="Calibri"/>
                          <a:cs typeface="Times New Roman"/>
                        </a:rPr>
                        <a:t>2.24.07</a:t>
                      </a:r>
                      <a:r>
                        <a:rPr lang="cs-CZ" sz="2000" dirty="0">
                          <a:latin typeface="Arial"/>
                          <a:ea typeface="Calibri"/>
                          <a:cs typeface="Times New Roman"/>
                        </a:rPr>
                        <a:t> buď na místě, nebo na telefon</a:t>
                      </a:r>
                      <a:endParaRPr lang="cs-CZ" sz="20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4" name="Obdélník 3"/>
          <p:cNvSpPr/>
          <p:nvPr/>
        </p:nvSpPr>
        <p:spPr>
          <a:xfrm>
            <a:off x="5232032" y="2786058"/>
            <a:ext cx="3911968" cy="707886"/>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2.27.01e)</a:t>
            </a:r>
            <a:r>
              <a:rPr lang="cs-CZ" sz="2000" dirty="0" smtClean="0">
                <a:latin typeface="Arial" pitchFamily="34" charset="0"/>
                <a:cs typeface="Arial" pitchFamily="34" charset="0"/>
              </a:rPr>
              <a:t> má povinnost závod přerušit</a:t>
            </a:r>
            <a:endParaRPr lang="cs-CZ" sz="2000" dirty="0">
              <a:latin typeface="Arial" pitchFamily="34" charset="0"/>
              <a:cs typeface="Arial" pitchFamily="34" charset="0"/>
            </a:endParaRPr>
          </a:p>
        </p:txBody>
      </p:sp>
      <p:sp>
        <p:nvSpPr>
          <p:cNvPr id="5" name="Obdélník 4"/>
          <p:cNvSpPr/>
          <p:nvPr/>
        </p:nvSpPr>
        <p:spPr>
          <a:xfrm>
            <a:off x="5286380" y="4786322"/>
            <a:ext cx="1694695" cy="400110"/>
          </a:xfrm>
          <a:prstGeom prst="rect">
            <a:avLst/>
          </a:prstGeom>
        </p:spPr>
        <p:txBody>
          <a:bodyPr wrap="none">
            <a:spAutoFit/>
          </a:bodyPr>
          <a:lstStyle/>
          <a:p>
            <a:r>
              <a:rPr lang="cs-CZ" sz="2000" dirty="0" smtClean="0">
                <a:solidFill>
                  <a:schemeClr val="accent1">
                    <a:lumMod val="75000"/>
                  </a:schemeClr>
                </a:solidFill>
                <a:latin typeface="Arial" pitchFamily="34" charset="0"/>
                <a:cs typeface="Arial" pitchFamily="34" charset="0"/>
              </a:rPr>
              <a:t>2.27.01g</a:t>
            </a:r>
            <a:r>
              <a:rPr lang="cs-CZ" sz="2000" dirty="0" smtClean="0">
                <a:latin typeface="Arial" pitchFamily="34" charset="0"/>
                <a:cs typeface="Arial" pitchFamily="34" charset="0"/>
              </a:rPr>
              <a:t>) VR</a:t>
            </a:r>
            <a:endParaRPr lang="cs-CZ" sz="2000" dirty="0">
              <a:latin typeface="Arial" pitchFamily="34" charset="0"/>
              <a:cs typeface="Arial" pitchFamily="34" charset="0"/>
            </a:endParaRPr>
          </a:p>
        </p:txBody>
      </p:sp>
      <p:sp>
        <p:nvSpPr>
          <p:cNvPr id="6" name="Obdélník 5"/>
          <p:cNvSpPr/>
          <p:nvPr/>
        </p:nvSpPr>
        <p:spPr>
          <a:xfrm>
            <a:off x="5240367" y="5715016"/>
            <a:ext cx="3903633" cy="400110"/>
          </a:xfrm>
          <a:prstGeom prst="rect">
            <a:avLst/>
          </a:prstGeom>
        </p:spPr>
        <p:txBody>
          <a:bodyPr wrap="none">
            <a:spAutoFit/>
          </a:bodyPr>
          <a:lstStyle/>
          <a:p>
            <a:r>
              <a:rPr lang="cs-CZ" sz="2000" dirty="0" smtClean="0">
                <a:solidFill>
                  <a:schemeClr val="accent1">
                    <a:lumMod val="75000"/>
                  </a:schemeClr>
                </a:solidFill>
                <a:latin typeface="Arial" pitchFamily="34" charset="0"/>
                <a:cs typeface="Arial" pitchFamily="34" charset="0"/>
              </a:rPr>
              <a:t>1.07.10</a:t>
            </a:r>
            <a:r>
              <a:rPr lang="cs-CZ" sz="2000" dirty="0" smtClean="0">
                <a:latin typeface="Arial" pitchFamily="34" charset="0"/>
                <a:cs typeface="Arial" pitchFamily="34" charset="0"/>
              </a:rPr>
              <a:t> při sjezdových závodech</a:t>
            </a:r>
            <a:endParaRPr lang="cs-CZ" sz="2000" dirty="0">
              <a:latin typeface="Arial" pitchFamily="34" charset="0"/>
              <a:cs typeface="Arial" pitchFamily="34"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0" y="1357298"/>
          <a:ext cx="5643602" cy="3785616"/>
        </p:xfrm>
        <a:graphic>
          <a:graphicData uri="http://schemas.openxmlformats.org/drawingml/2006/table">
            <a:tbl>
              <a:tblPr/>
              <a:tblGrid>
                <a:gridCol w="728207"/>
                <a:gridCol w="4915395"/>
              </a:tblGrid>
              <a:tr h="333829">
                <a:tc>
                  <a:txBody>
                    <a:bodyPr/>
                    <a:lstStyle/>
                    <a:p>
                      <a:pPr algn="r">
                        <a:lnSpc>
                          <a:spcPct val="115000"/>
                        </a:lnSpc>
                        <a:spcAft>
                          <a:spcPts val="0"/>
                        </a:spcAft>
                        <a:tabLst>
                          <a:tab pos="449580" algn="l"/>
                        </a:tabLst>
                      </a:pPr>
                      <a:r>
                        <a:rPr lang="cs-CZ" sz="2400" b="1" dirty="0">
                          <a:latin typeface="Arial" pitchFamily="34" charset="0"/>
                          <a:ea typeface="Calibri"/>
                          <a:cs typeface="Arial" pitchFamily="34" charset="0"/>
                        </a:rPr>
                        <a:t>28.</a:t>
                      </a:r>
                      <a:endParaRPr lang="cs-CZ" sz="2400" dirty="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Kdo je zodpovědný za rozeslání výsledků po závodě na Sekretariát sekce ČSKDV?</a:t>
                      </a:r>
                    </a:p>
                    <a:p>
                      <a:pPr marL="69850" marR="69850">
                        <a:lnSpc>
                          <a:spcPct val="115000"/>
                        </a:lnSpc>
                        <a:spcAft>
                          <a:spcPts val="0"/>
                        </a:spcAft>
                        <a:tabLst>
                          <a:tab pos="449580" algn="l"/>
                        </a:tabLst>
                      </a:pPr>
                      <a:r>
                        <a:rPr lang="cs-CZ" sz="2400" dirty="0">
                          <a:latin typeface="Arial" pitchFamily="34" charset="0"/>
                          <a:ea typeface="Calibri"/>
                          <a:cs typeface="Arial" pitchFamily="34" charset="0"/>
                        </a:rPr>
                        <a:t> </a:t>
                      </a: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pitchFamily="34" charset="0"/>
                          <a:ea typeface="Calibri"/>
                          <a:cs typeface="Arial" pitchFamily="34" charset="0"/>
                        </a:rPr>
                        <a:t>29.</a:t>
                      </a: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Kdo odpovídá za to, že závodníci dodržují bezpečnostní pravidla</a:t>
                      </a:r>
                      <a:r>
                        <a:rPr lang="cs-CZ" sz="2400" dirty="0" smtClean="0">
                          <a:latin typeface="Arial" pitchFamily="34" charset="0"/>
                          <a:ea typeface="Calibri"/>
                          <a:cs typeface="Arial" pitchFamily="34" charset="0"/>
                        </a:rPr>
                        <a:t>?</a:t>
                      </a:r>
                    </a:p>
                    <a:p>
                      <a:pPr marL="69850" marR="69850">
                        <a:lnSpc>
                          <a:spcPct val="115000"/>
                        </a:lnSpc>
                        <a:spcAft>
                          <a:spcPts val="0"/>
                        </a:spcAft>
                        <a:tabLst>
                          <a:tab pos="449580" algn="l"/>
                        </a:tabLst>
                      </a:pPr>
                      <a:endParaRPr lang="cs-CZ" sz="2400" dirty="0">
                        <a:latin typeface="Arial" pitchFamily="34" charset="0"/>
                        <a:ea typeface="Calibri"/>
                        <a:cs typeface="Arial" pitchFamily="34" charset="0"/>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pitchFamily="34" charset="0"/>
                          <a:ea typeface="Calibri"/>
                          <a:cs typeface="Arial" pitchFamily="34" charset="0"/>
                        </a:rPr>
                        <a:t>30.</a:t>
                      </a:r>
                      <a:endParaRPr lang="cs-CZ" sz="2400">
                        <a:latin typeface="Arial" pitchFamily="34" charset="0"/>
                        <a:ea typeface="Calibri"/>
                        <a:cs typeface="Arial" pitchFamily="34" charset="0"/>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pitchFamily="34" charset="0"/>
                          <a:ea typeface="Calibri"/>
                          <a:cs typeface="Arial" pitchFamily="34" charset="0"/>
                        </a:rPr>
                        <a:t>Co hrozí závodníkovi, který startuje pod cizím jménem?</a:t>
                      </a:r>
                    </a:p>
                  </a:txBody>
                  <a:tcPr marL="42333" marR="42333" marT="0" marB="0">
                    <a:lnL>
                      <a:noFill/>
                    </a:lnL>
                    <a:lnR>
                      <a:noFill/>
                    </a:lnR>
                    <a:lnT>
                      <a:noFill/>
                    </a:lnT>
                    <a:lnB>
                      <a:noFill/>
                    </a:lnB>
                  </a:tcPr>
                </a:tc>
              </a:tr>
            </a:tbl>
          </a:graphicData>
        </a:graphic>
      </p:graphicFrame>
      <p:graphicFrame>
        <p:nvGraphicFramePr>
          <p:cNvPr id="3" name="Tabulka 2"/>
          <p:cNvGraphicFramePr>
            <a:graphicFrameLocks noGrp="1"/>
          </p:cNvGraphicFramePr>
          <p:nvPr/>
        </p:nvGraphicFramePr>
        <p:xfrm>
          <a:off x="5643570" y="1500174"/>
          <a:ext cx="3500430" cy="1051560"/>
        </p:xfrm>
        <a:graphic>
          <a:graphicData uri="http://schemas.openxmlformats.org/drawingml/2006/table">
            <a:tbl>
              <a:tblPr/>
              <a:tblGrid>
                <a:gridCol w="3500430"/>
              </a:tblGrid>
              <a:tr h="175260">
                <a:tc>
                  <a:txBody>
                    <a:bodyPr/>
                    <a:lstStyle/>
                    <a:p>
                      <a:pPr>
                        <a:lnSpc>
                          <a:spcPct val="115000"/>
                        </a:lnSpc>
                        <a:spcAft>
                          <a:spcPts val="0"/>
                        </a:spcAft>
                        <a:tabLst>
                          <a:tab pos="449580" algn="l"/>
                        </a:tabLst>
                      </a:pPr>
                      <a:r>
                        <a:rPr lang="cs-CZ" sz="2000" dirty="0">
                          <a:solidFill>
                            <a:srgbClr val="548DD4"/>
                          </a:solidFill>
                          <a:latin typeface="Arial"/>
                          <a:ea typeface="Calibri"/>
                          <a:cs typeface="Times New Roman"/>
                        </a:rPr>
                        <a:t>2.12.04</a:t>
                      </a:r>
                      <a:r>
                        <a:rPr lang="cs-CZ" sz="2000" dirty="0">
                          <a:latin typeface="Arial"/>
                          <a:ea typeface="Calibri"/>
                          <a:cs typeface="Times New Roman"/>
                        </a:rPr>
                        <a:t> pořadatel, </a:t>
                      </a:r>
                      <a:r>
                        <a:rPr lang="cs-CZ" sz="2000" dirty="0">
                          <a:solidFill>
                            <a:srgbClr val="548DD4"/>
                          </a:solidFill>
                          <a:latin typeface="Arial"/>
                          <a:ea typeface="Calibri"/>
                          <a:cs typeface="Times New Roman"/>
                        </a:rPr>
                        <a:t>2.21.05 </a:t>
                      </a:r>
                      <a:r>
                        <a:rPr lang="cs-CZ" sz="2000" dirty="0">
                          <a:latin typeface="Arial"/>
                          <a:ea typeface="Calibri"/>
                          <a:cs typeface="Times New Roman"/>
                        </a:rPr>
                        <a:t>v </a:t>
                      </a:r>
                      <a:r>
                        <a:rPr lang="cs-CZ" sz="2000" dirty="0" smtClean="0">
                          <a:latin typeface="Arial"/>
                          <a:ea typeface="Calibri"/>
                          <a:cs typeface="Times New Roman"/>
                        </a:rPr>
                        <a:t>elektronické </a:t>
                      </a:r>
                      <a:r>
                        <a:rPr lang="cs-CZ" sz="2000" dirty="0">
                          <a:latin typeface="Arial"/>
                          <a:ea typeface="Calibri"/>
                          <a:cs typeface="Times New Roman"/>
                        </a:rPr>
                        <a:t>podobě rozešle počtáři a sekretariát</a:t>
                      </a:r>
                      <a:endParaRPr lang="cs-CZ" sz="2000" dirty="0">
                        <a:latin typeface="Calibri"/>
                        <a:ea typeface="Calibri"/>
                        <a:cs typeface="Times New Roman"/>
                      </a:endParaRPr>
                    </a:p>
                  </a:txBody>
                  <a:tcPr marL="42333" marR="42333" marT="0" marB="0">
                    <a:lnL>
                      <a:noFill/>
                    </a:lnL>
                    <a:lnR>
                      <a:noFill/>
                    </a:lnR>
                    <a:lnT>
                      <a:noFill/>
                    </a:lnT>
                    <a:lnB>
                      <a:noFill/>
                    </a:lnB>
                  </a:tcPr>
                </a:tc>
              </a:tr>
            </a:tbl>
          </a:graphicData>
        </a:graphic>
      </p:graphicFrame>
      <p:graphicFrame>
        <p:nvGraphicFramePr>
          <p:cNvPr id="4" name="Tabulka 3"/>
          <p:cNvGraphicFramePr>
            <a:graphicFrameLocks noGrp="1"/>
          </p:cNvGraphicFramePr>
          <p:nvPr/>
        </p:nvGraphicFramePr>
        <p:xfrm>
          <a:off x="5643570" y="3071810"/>
          <a:ext cx="2190776" cy="678498"/>
        </p:xfrm>
        <a:graphic>
          <a:graphicData uri="http://schemas.openxmlformats.org/drawingml/2006/table">
            <a:tbl>
              <a:tblPr/>
              <a:tblGrid>
                <a:gridCol w="2190776"/>
              </a:tblGrid>
              <a:tr h="166914">
                <a:tc>
                  <a:txBody>
                    <a:bodyPr/>
                    <a:lstStyle/>
                    <a:p>
                      <a:pPr>
                        <a:lnSpc>
                          <a:spcPct val="115000"/>
                        </a:lnSpc>
                        <a:spcAft>
                          <a:spcPts val="0"/>
                        </a:spcAft>
                        <a:tabLst>
                          <a:tab pos="449580" algn="l"/>
                        </a:tabLst>
                      </a:pPr>
                      <a:r>
                        <a:rPr lang="cs-CZ" sz="2000" dirty="0">
                          <a:solidFill>
                            <a:srgbClr val="548DD4"/>
                          </a:solidFill>
                          <a:latin typeface="Arial"/>
                          <a:ea typeface="Calibri"/>
                          <a:cs typeface="Times New Roman"/>
                        </a:rPr>
                        <a:t>1.07.11</a:t>
                      </a:r>
                      <a:r>
                        <a:rPr lang="cs-CZ" sz="2000" dirty="0">
                          <a:latin typeface="Arial"/>
                          <a:ea typeface="Calibri"/>
                          <a:cs typeface="Times New Roman"/>
                        </a:rPr>
                        <a:t> vedoucí družstva</a:t>
                      </a:r>
                      <a:endParaRPr lang="cs-CZ" sz="20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5" name="Obdélník 4"/>
          <p:cNvSpPr/>
          <p:nvPr/>
        </p:nvSpPr>
        <p:spPr>
          <a:xfrm>
            <a:off x="5500694" y="4357694"/>
            <a:ext cx="3643306" cy="1323439"/>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2.16.02</a:t>
            </a:r>
            <a:r>
              <a:rPr lang="cs-CZ" sz="2000" dirty="0" smtClean="0">
                <a:latin typeface="Arial" pitchFamily="34" charset="0"/>
                <a:cs typeface="Arial" pitchFamily="34" charset="0"/>
              </a:rPr>
              <a:t> je diskvalifikován z celého závodu a jemu i vedoucímu družstva se okamžitě zastavuje činnost</a:t>
            </a:r>
            <a:endParaRPr lang="cs-CZ" sz="2000" dirty="0">
              <a:latin typeface="Arial" pitchFamily="34" charset="0"/>
              <a:cs typeface="Arial" pitchFamily="34"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42910" y="642918"/>
            <a:ext cx="8143932" cy="1508105"/>
          </a:xfrm>
          <a:prstGeom prst="rect">
            <a:avLst/>
          </a:prstGeom>
        </p:spPr>
        <p:txBody>
          <a:bodyPr wrap="square">
            <a:spAutoFit/>
          </a:bodyPr>
          <a:lstStyle/>
          <a:p>
            <a:r>
              <a:rPr lang="cs-CZ" sz="2800" b="1" dirty="0" smtClean="0"/>
              <a:t>1. část - Test z Pravidel kanoistiky, Směrnic pro závodění a Směrnic pro činnost rozhodčích</a:t>
            </a:r>
            <a:endParaRPr lang="cs-CZ" sz="2800" dirty="0" smtClean="0"/>
          </a:p>
          <a:p>
            <a:r>
              <a:rPr lang="cs-CZ" dirty="0" smtClean="0"/>
              <a:t/>
            </a:r>
            <a:br>
              <a:rPr lang="cs-CZ" dirty="0" smtClean="0"/>
            </a:br>
            <a:endParaRPr lang="cs-CZ" dirty="0"/>
          </a:p>
        </p:txBody>
      </p:sp>
      <p:sp>
        <p:nvSpPr>
          <p:cNvPr id="4" name="Obdélník 3"/>
          <p:cNvSpPr/>
          <p:nvPr/>
        </p:nvSpPr>
        <p:spPr>
          <a:xfrm>
            <a:off x="214282" y="1928802"/>
            <a:ext cx="8501122" cy="3600986"/>
          </a:xfrm>
          <a:prstGeom prst="rect">
            <a:avLst/>
          </a:prstGeom>
        </p:spPr>
        <p:txBody>
          <a:bodyPr wrap="square">
            <a:spAutoFit/>
          </a:bodyPr>
          <a:lstStyle/>
          <a:p>
            <a:r>
              <a:rPr lang="cs-CZ" sz="2400" dirty="0" smtClean="0"/>
              <a:t>Na každou otázku je nutné zvolit buď odpověď a, b nebo </a:t>
            </a:r>
            <a:r>
              <a:rPr lang="cs-CZ" sz="2400" dirty="0" err="1" smtClean="0"/>
              <a:t>c</a:t>
            </a:r>
            <a:r>
              <a:rPr lang="cs-CZ" sz="2400" dirty="0" smtClean="0"/>
              <a:t>.</a:t>
            </a:r>
          </a:p>
          <a:p>
            <a:endParaRPr lang="cs-CZ" sz="2400" dirty="0" smtClean="0"/>
          </a:p>
          <a:p>
            <a:r>
              <a:rPr lang="cs-CZ" sz="2400" u="sng" dirty="0" smtClean="0"/>
              <a:t>Trvání testu:   </a:t>
            </a:r>
            <a:r>
              <a:rPr lang="cs-CZ" sz="2400" b="1" u="sng" dirty="0" smtClean="0"/>
              <a:t>10 </a:t>
            </a:r>
            <a:r>
              <a:rPr lang="cs-CZ" sz="2400" b="1" u="sng" dirty="0" smtClean="0"/>
              <a:t>minut</a:t>
            </a:r>
          </a:p>
          <a:p>
            <a:endParaRPr lang="cs-CZ" sz="2400" dirty="0" smtClean="0"/>
          </a:p>
          <a:p>
            <a:r>
              <a:rPr lang="cs-CZ" sz="2400" u="sng" dirty="0" smtClean="0"/>
              <a:t>Hodnocení:</a:t>
            </a:r>
            <a:endParaRPr lang="cs-CZ" sz="2400" dirty="0" smtClean="0"/>
          </a:p>
          <a:p>
            <a:r>
              <a:rPr lang="cs-CZ" sz="2400" dirty="0" smtClean="0"/>
              <a:t>Maximálně možný počet získaných bodů v této části testu: </a:t>
            </a:r>
            <a:r>
              <a:rPr lang="cs-CZ" sz="2400" dirty="0" smtClean="0"/>
              <a:t>20</a:t>
            </a:r>
          </a:p>
          <a:p>
            <a:endParaRPr lang="cs-CZ" sz="2400" dirty="0" smtClean="0"/>
          </a:p>
          <a:p>
            <a:r>
              <a:rPr lang="cs-CZ" sz="2400" dirty="0" smtClean="0"/>
              <a:t>·nejméně </a:t>
            </a:r>
            <a:r>
              <a:rPr lang="cs-CZ" sz="2400" b="1" dirty="0" smtClean="0"/>
              <a:t>85%</a:t>
            </a:r>
            <a:r>
              <a:rPr lang="cs-CZ" sz="2400" dirty="0" smtClean="0"/>
              <a:t> správných odpovědí      tj. 3 chyby          </a:t>
            </a:r>
            <a:r>
              <a:rPr lang="cs-CZ" sz="2400" dirty="0" smtClean="0"/>
              <a:t>17 </a:t>
            </a:r>
            <a:r>
              <a:rPr lang="cs-CZ" sz="2400" dirty="0" smtClean="0"/>
              <a:t>bodů</a:t>
            </a:r>
          </a:p>
          <a:p>
            <a:r>
              <a:rPr lang="cs-CZ" dirty="0" smtClean="0"/>
              <a:t/>
            </a:r>
            <a:br>
              <a:rPr lang="cs-CZ" dirty="0" smtClean="0"/>
            </a:br>
            <a:endParaRPr lang="cs-CZ"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1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3000" fill="hold"/>
                                        <p:tgtEl>
                                          <p:spTgt spid="4"/>
                                        </p:tgtEl>
                                        <p:attrNameLst>
                                          <p:attrName>ppt_x</p:attrName>
                                        </p:attrNameLst>
                                      </p:cBhvr>
                                      <p:tavLst>
                                        <p:tav tm="0">
                                          <p:val>
                                            <p:strVal val="#ppt_x"/>
                                          </p:val>
                                        </p:tav>
                                        <p:tav tm="100000">
                                          <p:val>
                                            <p:strVal val="#ppt_x"/>
                                          </p:val>
                                        </p:tav>
                                      </p:tavLst>
                                    </p:anim>
                                    <p:anim calcmode="lin" valueType="num">
                                      <p:cBhvr additive="base">
                                        <p:cTn id="13"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357290" y="785794"/>
            <a:ext cx="6858048" cy="1077218"/>
          </a:xfrm>
          <a:prstGeom prst="rect">
            <a:avLst/>
          </a:prstGeom>
        </p:spPr>
        <p:txBody>
          <a:bodyPr wrap="square">
            <a:spAutoFit/>
          </a:bodyPr>
          <a:lstStyle/>
          <a:p>
            <a:r>
              <a:rPr lang="cs-CZ" sz="2800" b="1" dirty="0" smtClean="0"/>
              <a:t>2. část – Posouzení slalomové tratě</a:t>
            </a:r>
            <a:endParaRPr lang="cs-CZ" sz="2800" dirty="0" smtClean="0"/>
          </a:p>
          <a:p>
            <a:r>
              <a:rPr lang="cs-CZ" dirty="0" smtClean="0"/>
              <a:t/>
            </a:r>
            <a:br>
              <a:rPr lang="cs-CZ" dirty="0" smtClean="0"/>
            </a:br>
            <a:endParaRPr lang="cs-CZ" dirty="0"/>
          </a:p>
        </p:txBody>
      </p:sp>
      <p:sp>
        <p:nvSpPr>
          <p:cNvPr id="3" name="Obdélník 2"/>
          <p:cNvSpPr/>
          <p:nvPr/>
        </p:nvSpPr>
        <p:spPr>
          <a:xfrm>
            <a:off x="214250" y="1714488"/>
            <a:ext cx="8929750" cy="3970318"/>
          </a:xfrm>
          <a:prstGeom prst="rect">
            <a:avLst/>
          </a:prstGeom>
        </p:spPr>
        <p:txBody>
          <a:bodyPr wrap="square">
            <a:spAutoFit/>
          </a:bodyPr>
          <a:lstStyle/>
          <a:p>
            <a:r>
              <a:rPr lang="cs-CZ" sz="2400" dirty="0" smtClean="0"/>
              <a:t>Frekventant posoudí trať s 25 brankami.</a:t>
            </a:r>
          </a:p>
          <a:p>
            <a:endParaRPr lang="cs-CZ" sz="2400" u="sng" dirty="0" smtClean="0"/>
          </a:p>
          <a:p>
            <a:r>
              <a:rPr lang="cs-CZ" sz="2400" u="sng" dirty="0" smtClean="0"/>
              <a:t>Trvání </a:t>
            </a:r>
            <a:r>
              <a:rPr lang="cs-CZ" sz="2400" u="sng" dirty="0" smtClean="0"/>
              <a:t>testu:   </a:t>
            </a:r>
            <a:r>
              <a:rPr lang="cs-CZ" sz="2400" b="1" u="sng" dirty="0" smtClean="0"/>
              <a:t>5 </a:t>
            </a:r>
            <a:r>
              <a:rPr lang="cs-CZ" sz="2400" b="1" u="sng" dirty="0" smtClean="0"/>
              <a:t>minut</a:t>
            </a:r>
          </a:p>
          <a:p>
            <a:endParaRPr lang="cs-CZ" sz="2400" b="1" dirty="0" smtClean="0"/>
          </a:p>
          <a:p>
            <a:r>
              <a:rPr lang="cs-CZ" sz="2400" u="sng" dirty="0" smtClean="0"/>
              <a:t>Hodnocení:</a:t>
            </a:r>
          </a:p>
          <a:p>
            <a:endParaRPr lang="cs-CZ" sz="2400" dirty="0" smtClean="0"/>
          </a:p>
          <a:p>
            <a:r>
              <a:rPr lang="cs-CZ" sz="2400" dirty="0" smtClean="0"/>
              <a:t>Maximálně možný počet dosažených bodů v této části testu: </a:t>
            </a:r>
            <a:r>
              <a:rPr lang="cs-CZ" sz="2400" b="1" dirty="0" smtClean="0"/>
              <a:t>25</a:t>
            </a:r>
          </a:p>
          <a:p>
            <a:endParaRPr lang="cs-CZ" sz="2400" b="1" dirty="0" smtClean="0"/>
          </a:p>
          <a:p>
            <a:r>
              <a:rPr lang="cs-CZ" sz="2400" dirty="0" smtClean="0"/>
              <a:t>93</a:t>
            </a:r>
            <a:r>
              <a:rPr lang="cs-CZ" sz="2400" dirty="0" smtClean="0"/>
              <a:t>%   správných odpovědí         tj. 2 chyby                         23   bodů</a:t>
            </a:r>
          </a:p>
          <a:p>
            <a:r>
              <a:rPr lang="cs-CZ" dirty="0" smtClean="0"/>
              <a:t/>
            </a:r>
            <a:br>
              <a:rPr lang="cs-CZ" dirty="0" smtClean="0"/>
            </a:br>
            <a:endParaRPr lang="cs-CZ"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3000" fill="hold"/>
                                        <p:tgtEl>
                                          <p:spTgt spid="3"/>
                                        </p:tgtEl>
                                        <p:attrNameLst>
                                          <p:attrName>ppt_x</p:attrName>
                                        </p:attrNameLst>
                                      </p:cBhvr>
                                      <p:tavLst>
                                        <p:tav tm="0">
                                          <p:val>
                                            <p:strVal val="#ppt_x"/>
                                          </p:val>
                                        </p:tav>
                                        <p:tav tm="100000">
                                          <p:val>
                                            <p:strVal val="#ppt_x"/>
                                          </p:val>
                                        </p:tav>
                                      </p:tavLst>
                                    </p:anim>
                                    <p:anim calcmode="lin" valueType="num">
                                      <p:cBhvr additive="base">
                                        <p:cTn id="13" dur="3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42910" y="1000108"/>
            <a:ext cx="8143932" cy="2123658"/>
          </a:xfrm>
          <a:prstGeom prst="rect">
            <a:avLst/>
          </a:prstGeom>
        </p:spPr>
        <p:txBody>
          <a:bodyPr wrap="square">
            <a:spAutoFit/>
          </a:bodyPr>
          <a:lstStyle/>
          <a:p>
            <a:r>
              <a:rPr lang="cs-CZ" sz="2400" dirty="0" smtClean="0"/>
              <a:t>Maximální možný počet dosažených bodů v celém testu pro 3. třídu: </a:t>
            </a:r>
            <a:r>
              <a:rPr lang="cs-CZ" sz="2400" dirty="0" smtClean="0"/>
              <a:t> </a:t>
            </a:r>
            <a:r>
              <a:rPr lang="cs-CZ" sz="2400" b="1" dirty="0" smtClean="0"/>
              <a:t>45</a:t>
            </a:r>
          </a:p>
          <a:p>
            <a:endParaRPr lang="cs-CZ" sz="2400" dirty="0" smtClean="0"/>
          </a:p>
          <a:p>
            <a:r>
              <a:rPr lang="cs-CZ" sz="2400" dirty="0" smtClean="0"/>
              <a:t> Minimální počet bodů: </a:t>
            </a:r>
            <a:r>
              <a:rPr lang="cs-CZ" sz="2400" b="1" dirty="0" smtClean="0"/>
              <a:t>40</a:t>
            </a:r>
          </a:p>
          <a:p>
            <a:r>
              <a:rPr lang="cs-CZ" dirty="0" smtClean="0"/>
              <a:t/>
            </a:r>
            <a:br>
              <a:rPr lang="cs-CZ" dirty="0" smtClean="0"/>
            </a:br>
            <a:endParaRPr lang="cs-CZ" dirty="0"/>
          </a:p>
        </p:txBody>
      </p:sp>
      <p:sp>
        <p:nvSpPr>
          <p:cNvPr id="3" name="Obdélník 2"/>
          <p:cNvSpPr/>
          <p:nvPr/>
        </p:nvSpPr>
        <p:spPr>
          <a:xfrm>
            <a:off x="214282" y="3857628"/>
            <a:ext cx="8715436" cy="2492990"/>
          </a:xfrm>
          <a:prstGeom prst="rect">
            <a:avLst/>
          </a:prstGeom>
        </p:spPr>
        <p:txBody>
          <a:bodyPr wrap="square">
            <a:spAutoFit/>
          </a:bodyPr>
          <a:lstStyle/>
          <a:p>
            <a:r>
              <a:rPr lang="cs-CZ" sz="2400" i="1" dirty="0" smtClean="0"/>
              <a:t>Kandidáti, kteří zkoušku nesložili, se mohou znovu přihlásit k další zkoušce nejdříve následující rok. Komise rozhodčích může v odůvodněných případech vyhovět žádosti o opravnou zkoušku, nejdříve však za půl roku. Opravná zkouška bude vykonána v termínu určeném KR, zpravidla u příležitosti nějakých závodů.</a:t>
            </a:r>
          </a:p>
          <a:p>
            <a:r>
              <a:rPr lang="cs-CZ" i="1" dirty="0" smtClean="0"/>
              <a:t/>
            </a:r>
            <a:br>
              <a:rPr lang="cs-CZ" i="1" dirty="0" smtClean="0"/>
            </a:br>
            <a:endParaRPr lang="cs-CZ" i="1"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10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0" fill="hold"/>
                                        <p:tgtEl>
                                          <p:spTgt spid="3"/>
                                        </p:tgtEl>
                                        <p:attrNameLst>
                                          <p:attrName>ppt_x</p:attrName>
                                        </p:attrNameLst>
                                      </p:cBhvr>
                                      <p:tavLst>
                                        <p:tav tm="0">
                                          <p:val>
                                            <p:strVal val="#ppt_x"/>
                                          </p:val>
                                        </p:tav>
                                        <p:tav tm="100000">
                                          <p:val>
                                            <p:strVal val="#ppt_x"/>
                                          </p:val>
                                        </p:tav>
                                      </p:tavLst>
                                    </p:anim>
                                    <p:anim calcmode="lin" valueType="num">
                                      <p:cBhvr additive="base">
                                        <p:cTn id="13"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Pravidla Sekce kanoistiky na divokých vodách</a:t>
            </a:r>
            <a:endParaRPr lang="cs-CZ" dirty="0"/>
          </a:p>
        </p:txBody>
      </p:sp>
      <p:sp>
        <p:nvSpPr>
          <p:cNvPr id="3" name="TextovéPole 2"/>
          <p:cNvSpPr txBox="1"/>
          <p:nvPr/>
        </p:nvSpPr>
        <p:spPr>
          <a:xfrm>
            <a:off x="428596" y="2071678"/>
            <a:ext cx="8501122" cy="4339650"/>
          </a:xfrm>
          <a:prstGeom prst="rect">
            <a:avLst/>
          </a:prstGeom>
          <a:noFill/>
        </p:spPr>
        <p:txBody>
          <a:bodyPr wrap="square" rtlCol="0">
            <a:spAutoFit/>
          </a:bodyPr>
          <a:lstStyle/>
          <a:p>
            <a:pPr>
              <a:buFont typeface="Wingdings" pitchFamily="2" charset="2"/>
              <a:buChar char="Ø"/>
            </a:pPr>
            <a:r>
              <a:rPr lang="cs-CZ" sz="2400" dirty="0" smtClean="0"/>
              <a:t>Pravidla </a:t>
            </a:r>
            <a:r>
              <a:rPr lang="cs-CZ" sz="2400" dirty="0"/>
              <a:t>byla </a:t>
            </a:r>
            <a:r>
              <a:rPr lang="cs-CZ" sz="2400" dirty="0" smtClean="0"/>
              <a:t>schválena Výkonným výborem Sekce ČSKDV dne </a:t>
            </a:r>
            <a:r>
              <a:rPr lang="cs-CZ" sz="2400" b="1" dirty="0"/>
              <a:t>11. 12. </a:t>
            </a:r>
            <a:r>
              <a:rPr lang="cs-CZ" sz="2400" b="1" dirty="0" smtClean="0"/>
              <a:t>2014.</a:t>
            </a:r>
          </a:p>
          <a:p>
            <a:pPr>
              <a:buFont typeface="Wingdings" pitchFamily="2" charset="2"/>
              <a:buChar char="Ø"/>
            </a:pPr>
            <a:r>
              <a:rPr lang="cs-CZ" sz="2400" b="1" dirty="0"/>
              <a:t> </a:t>
            </a:r>
            <a:r>
              <a:rPr lang="cs-CZ" sz="2400" dirty="0" smtClean="0"/>
              <a:t>Platná jsou od 1. ledna 2015.</a:t>
            </a:r>
          </a:p>
          <a:p>
            <a:pPr>
              <a:buFont typeface="Wingdings" pitchFamily="2" charset="2"/>
              <a:buChar char="Ø"/>
            </a:pPr>
            <a:r>
              <a:rPr lang="cs-CZ" sz="2400" dirty="0" smtClean="0"/>
              <a:t>Platnost Pravidel končí vydáním nových Pravidel ( Zpravidla platí 4 roky) </a:t>
            </a:r>
            <a:r>
              <a:rPr lang="cs-CZ" sz="2400" i="1" dirty="0" smtClean="0">
                <a:solidFill>
                  <a:schemeClr val="accent5">
                    <a:lumMod val="75000"/>
                  </a:schemeClr>
                </a:solidFill>
              </a:rPr>
              <a:t>1. 01.01</a:t>
            </a:r>
            <a:endParaRPr lang="cs-CZ" sz="2400" dirty="0" smtClean="0"/>
          </a:p>
          <a:p>
            <a:pPr>
              <a:buFont typeface="Wingdings" pitchFamily="2" charset="2"/>
              <a:buChar char="Ø"/>
            </a:pPr>
            <a:r>
              <a:rPr lang="cs-CZ" dirty="0" smtClean="0"/>
              <a:t>Po </a:t>
            </a:r>
            <a:r>
              <a:rPr lang="cs-CZ" dirty="0"/>
              <a:t>schválení mezinárodních pravidel pro slalom a sjezd na kongresu ICF v Baku koncem listopadu se komise rozhodčích ČSK DV bude zabývat tvorbou nových pravidel ČSK DV</a:t>
            </a:r>
            <a:r>
              <a:rPr lang="cs-CZ" dirty="0" smtClean="0"/>
              <a:t>.</a:t>
            </a:r>
          </a:p>
          <a:p>
            <a:pPr>
              <a:buFont typeface="Wingdings" pitchFamily="2" charset="2"/>
              <a:buChar char="Ø"/>
            </a:pPr>
            <a:r>
              <a:rPr lang="cs-CZ" dirty="0"/>
              <a:t> </a:t>
            </a:r>
            <a:r>
              <a:rPr lang="cs-CZ" dirty="0" smtClean="0"/>
              <a:t>Výklady a doplňky Pravidel vydává VV. Změny Pravidel je VV oprávněn vydat </a:t>
            </a:r>
            <a:r>
              <a:rPr lang="cs-CZ" dirty="0" smtClean="0"/>
              <a:t>pouze </a:t>
            </a:r>
            <a:r>
              <a:rPr lang="cs-CZ" dirty="0" smtClean="0"/>
              <a:t>na základě změn ICF pravidel. </a:t>
            </a:r>
            <a:r>
              <a:rPr lang="cs-CZ" i="1" dirty="0" smtClean="0">
                <a:solidFill>
                  <a:schemeClr val="accent5">
                    <a:lumMod val="75000"/>
                  </a:schemeClr>
                </a:solidFill>
              </a:rPr>
              <a:t>1. 01. 03</a:t>
            </a:r>
            <a:endParaRPr lang="cs-CZ" dirty="0" smtClean="0">
              <a:solidFill>
                <a:schemeClr val="accent5">
                  <a:lumMod val="75000"/>
                </a:schemeClr>
              </a:solidFill>
            </a:endParaRPr>
          </a:p>
          <a:p>
            <a:pPr>
              <a:buFont typeface="Wingdings" pitchFamily="2" charset="2"/>
              <a:buChar char="Ø"/>
            </a:pPr>
            <a:r>
              <a:rPr lang="cs-CZ" sz="2400" dirty="0"/>
              <a:t> </a:t>
            </a:r>
            <a:r>
              <a:rPr lang="cs-CZ" sz="2400" b="1" dirty="0" smtClean="0"/>
              <a:t>Směrnice o závodění </a:t>
            </a:r>
            <a:r>
              <a:rPr lang="cs-CZ" sz="2400" dirty="0" smtClean="0"/>
              <a:t>– vydává je každoročně VV. </a:t>
            </a:r>
            <a:r>
              <a:rPr lang="cs-CZ" sz="2400" i="1" dirty="0" smtClean="0">
                <a:solidFill>
                  <a:schemeClr val="accent5">
                    <a:lumMod val="75000"/>
                  </a:schemeClr>
                </a:solidFill>
              </a:rPr>
              <a:t>1.03</a:t>
            </a:r>
            <a:endParaRPr lang="cs-CZ" sz="2400" dirty="0" smtClean="0"/>
          </a:p>
          <a:p>
            <a:pPr>
              <a:buFont typeface="Wingdings" pitchFamily="2" charset="2"/>
              <a:buChar char="Ø"/>
            </a:pPr>
            <a:r>
              <a:rPr lang="cs-CZ" sz="2400" dirty="0" smtClean="0"/>
              <a:t> Celostátní kalendář – sestavuje ZK a vydává VV. </a:t>
            </a:r>
            <a:r>
              <a:rPr lang="cs-CZ" sz="2400" i="1" dirty="0" smtClean="0">
                <a:solidFill>
                  <a:schemeClr val="accent5">
                    <a:lumMod val="75000"/>
                  </a:schemeClr>
                </a:solidFill>
              </a:rPr>
              <a:t>1.04</a:t>
            </a:r>
            <a:endParaRPr lang="cs-CZ" sz="2400" dirty="0"/>
          </a:p>
          <a:p>
            <a:endParaRPr lang="cs-CZ"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357166"/>
            <a:ext cx="8305800" cy="1143000"/>
          </a:xfrm>
        </p:spPr>
        <p:txBody>
          <a:bodyPr/>
          <a:lstStyle/>
          <a:p>
            <a:pPr algn="ctr"/>
            <a:r>
              <a:rPr lang="cs-CZ" dirty="0" smtClean="0"/>
              <a:t>1.07 Bezpečnostní předpisy</a:t>
            </a:r>
            <a:endParaRPr lang="cs-CZ" dirty="0"/>
          </a:p>
        </p:txBody>
      </p:sp>
      <p:sp>
        <p:nvSpPr>
          <p:cNvPr id="3" name="TextovéPole 2"/>
          <p:cNvSpPr txBox="1"/>
          <p:nvPr/>
        </p:nvSpPr>
        <p:spPr>
          <a:xfrm>
            <a:off x="357158" y="1714488"/>
            <a:ext cx="8286808" cy="3785652"/>
          </a:xfrm>
          <a:prstGeom prst="rect">
            <a:avLst/>
          </a:prstGeom>
          <a:noFill/>
        </p:spPr>
        <p:txBody>
          <a:bodyPr wrap="square" rtlCol="0">
            <a:spAutoFit/>
          </a:bodyPr>
          <a:lstStyle/>
          <a:p>
            <a:pPr>
              <a:buFont typeface="Wingdings" pitchFamily="2" charset="2"/>
              <a:buChar char="Ø"/>
            </a:pPr>
            <a:r>
              <a:rPr lang="cs-CZ" dirty="0" smtClean="0"/>
              <a:t> </a:t>
            </a:r>
            <a:r>
              <a:rPr lang="cs-CZ" sz="2400" dirty="0" smtClean="0"/>
              <a:t>Závodníci </a:t>
            </a:r>
            <a:r>
              <a:rPr lang="cs-CZ" sz="2400" dirty="0"/>
              <a:t>musí být dobrými plavci; za což odpovídá přihlašující složka. Závodníci startují na vlastní nebezpečí a odpovědnost</a:t>
            </a:r>
            <a:r>
              <a:rPr lang="cs-CZ" sz="2400" dirty="0" smtClean="0"/>
              <a:t>.</a:t>
            </a:r>
          </a:p>
          <a:p>
            <a:pPr>
              <a:buFont typeface="Wingdings" pitchFamily="2" charset="2"/>
              <a:buChar char="Ø"/>
            </a:pPr>
            <a:r>
              <a:rPr lang="cs-CZ" sz="2400" dirty="0" smtClean="0"/>
              <a:t> Plovací vesta, přilba a zabezpečovací vybavení proti potopení lodě musí plnit svoji funkci po celou dobu jízdy. Jinak musí být závodník diskvalifikován.</a:t>
            </a:r>
          </a:p>
          <a:p>
            <a:endParaRPr lang="cs-CZ" sz="2400" dirty="0" smtClean="0"/>
          </a:p>
          <a:p>
            <a:pPr>
              <a:buFont typeface="Wingdings" pitchFamily="2" charset="2"/>
              <a:buChar char="Ø"/>
            </a:pPr>
            <a:r>
              <a:rPr lang="cs-CZ" sz="2400" dirty="0"/>
              <a:t> </a:t>
            </a:r>
            <a:r>
              <a:rPr lang="cs-CZ" sz="2400" dirty="0" smtClean="0">
                <a:solidFill>
                  <a:schemeClr val="accent5">
                    <a:lumMod val="75000"/>
                  </a:schemeClr>
                </a:solidFill>
              </a:rPr>
              <a:t>2. 28 </a:t>
            </a:r>
            <a:r>
              <a:rPr lang="cs-CZ" sz="2400" b="1" dirty="0" smtClean="0"/>
              <a:t>Vedoucí družstva</a:t>
            </a:r>
            <a:r>
              <a:rPr lang="cs-CZ" sz="2400" dirty="0" smtClean="0"/>
              <a:t> ( </a:t>
            </a:r>
            <a:r>
              <a:rPr lang="cs-CZ" sz="2400" dirty="0" smtClean="0">
                <a:solidFill>
                  <a:schemeClr val="accent5">
                    <a:lumMod val="75000"/>
                  </a:schemeClr>
                </a:solidFill>
              </a:rPr>
              <a:t>1.07. 11 </a:t>
            </a:r>
            <a:r>
              <a:rPr lang="cs-CZ" sz="2400" dirty="0" smtClean="0"/>
              <a:t>VD odpovídají za to, že jejich závodníci dodržují bezpečnostní předpisy.)</a:t>
            </a:r>
          </a:p>
          <a:p>
            <a:endParaRPr lang="cs-CZ" sz="2400" b="1"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428604"/>
            <a:ext cx="8305800" cy="1010400"/>
          </a:xfrm>
        </p:spPr>
        <p:txBody>
          <a:bodyPr/>
          <a:lstStyle/>
          <a:p>
            <a:pPr algn="ctr"/>
            <a:r>
              <a:rPr lang="cs-CZ" dirty="0" smtClean="0"/>
              <a:t>Vedoucí družstva </a:t>
            </a:r>
            <a:r>
              <a:rPr lang="cs-CZ" sz="2400" dirty="0" smtClean="0"/>
              <a:t>2.28</a:t>
            </a:r>
            <a:endParaRPr lang="cs-CZ" dirty="0"/>
          </a:p>
        </p:txBody>
      </p:sp>
      <p:sp>
        <p:nvSpPr>
          <p:cNvPr id="3" name="TextovéPole 2"/>
          <p:cNvSpPr txBox="1"/>
          <p:nvPr/>
        </p:nvSpPr>
        <p:spPr>
          <a:xfrm>
            <a:off x="500034" y="1571612"/>
            <a:ext cx="8429684" cy="4985980"/>
          </a:xfrm>
          <a:prstGeom prst="rect">
            <a:avLst/>
          </a:prstGeom>
          <a:noFill/>
        </p:spPr>
        <p:txBody>
          <a:bodyPr wrap="square" rtlCol="0">
            <a:spAutoFit/>
          </a:bodyPr>
          <a:lstStyle/>
          <a:p>
            <a:pPr>
              <a:buFont typeface="Wingdings" pitchFamily="2" charset="2"/>
              <a:buChar char="Ø"/>
            </a:pPr>
            <a:r>
              <a:rPr lang="cs-CZ" sz="2000" dirty="0"/>
              <a:t>Musí být </a:t>
            </a:r>
            <a:r>
              <a:rPr lang="cs-CZ" sz="2000" dirty="0" smtClean="0"/>
              <a:t>plnoletý.</a:t>
            </a:r>
          </a:p>
          <a:p>
            <a:pPr>
              <a:buFont typeface="Wingdings" pitchFamily="2" charset="2"/>
              <a:buChar char="Ø"/>
            </a:pPr>
            <a:r>
              <a:rPr lang="cs-CZ" sz="2000" dirty="0"/>
              <a:t> Je povinen dostavit se včas na poradu činovnického sboru a při výdeji čísel předložit pořadateli za všechny své závodníky platné registrační průkazy ČSKDV s vylepenými známkami za příslušné období a s lékařským potvrzením ne starším než jeden rok</a:t>
            </a:r>
            <a:r>
              <a:rPr lang="cs-CZ" sz="2000" dirty="0" smtClean="0"/>
              <a:t>.</a:t>
            </a:r>
          </a:p>
          <a:p>
            <a:pPr>
              <a:buFont typeface="Wingdings" pitchFamily="2" charset="2"/>
              <a:buChar char="Ø"/>
            </a:pPr>
            <a:r>
              <a:rPr lang="cs-CZ" sz="2000" dirty="0"/>
              <a:t> Pořadateli e-</a:t>
            </a:r>
            <a:r>
              <a:rPr lang="cs-CZ" sz="2000" dirty="0" err="1"/>
              <a:t>mailovou</a:t>
            </a:r>
            <a:r>
              <a:rPr lang="cs-CZ" sz="2000" dirty="0"/>
              <a:t> přihlášku potvrdí svým </a:t>
            </a:r>
            <a:r>
              <a:rPr lang="cs-CZ" sz="2000" dirty="0" smtClean="0"/>
              <a:t>podpisem.</a:t>
            </a:r>
          </a:p>
          <a:p>
            <a:pPr>
              <a:buFont typeface="Wingdings" pitchFamily="2" charset="2"/>
              <a:buChar char="Ø"/>
            </a:pPr>
            <a:r>
              <a:rPr lang="cs-CZ" sz="2000" dirty="0"/>
              <a:t> Je odpovědný za </a:t>
            </a:r>
            <a:r>
              <a:rPr lang="cs-CZ" sz="2000" dirty="0" smtClean="0"/>
              <a:t>to, </a:t>
            </a:r>
            <a:r>
              <a:rPr lang="cs-CZ" sz="2000" dirty="0"/>
              <a:t>že jeho závodníci startují ve správných výkonnostních třídách a věkových skupinách, že dodržují bezpečnostní předpisy, že znají Pravidla kanoistiky a rozpis závodu a že se jimi řídí</a:t>
            </a:r>
            <a:r>
              <a:rPr lang="cs-CZ" sz="2000" dirty="0" smtClean="0"/>
              <a:t>.</a:t>
            </a:r>
          </a:p>
          <a:p>
            <a:pPr>
              <a:buFont typeface="Wingdings" pitchFamily="2" charset="2"/>
              <a:buChar char="Ø"/>
            </a:pPr>
            <a:r>
              <a:rPr lang="cs-CZ" sz="2000" dirty="0"/>
              <a:t> Projednává veškeré náležitosti, týkající se závodu, jako například změn a odvolání posádky, omluvy závodníků, složení družstev, organizační a jiné záležitosti, popřípadě podává </a:t>
            </a:r>
            <a:r>
              <a:rPr lang="cs-CZ" sz="2000" b="1" dirty="0"/>
              <a:t>námitky</a:t>
            </a:r>
            <a:r>
              <a:rPr lang="cs-CZ" sz="2000" dirty="0"/>
              <a:t> apod. Působí výchovně na své závodníky, a proto také odpovědně zkoumá každou žádost závodníka o opravnou jízdu nebo o podání námitky, zda tím závodník nechce neoprávněně získat výhodu před soupeři.</a:t>
            </a:r>
          </a:p>
          <a:p>
            <a:endParaRPr lang="cs-CZ"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0"/>
            <a:ext cx="8305800" cy="1143000"/>
          </a:xfrm>
        </p:spPr>
        <p:txBody>
          <a:bodyPr/>
          <a:lstStyle/>
          <a:p>
            <a:pPr algn="ctr"/>
            <a:r>
              <a:rPr lang="cs-CZ" dirty="0" smtClean="0"/>
              <a:t>Námitky </a:t>
            </a:r>
            <a:r>
              <a:rPr lang="cs-CZ" sz="2400" dirty="0" smtClean="0"/>
              <a:t>2. 30</a:t>
            </a:r>
            <a:endParaRPr lang="cs-CZ" dirty="0"/>
          </a:p>
        </p:txBody>
      </p:sp>
      <p:sp>
        <p:nvSpPr>
          <p:cNvPr id="3" name="TextovéPole 2"/>
          <p:cNvSpPr txBox="1"/>
          <p:nvPr/>
        </p:nvSpPr>
        <p:spPr>
          <a:xfrm>
            <a:off x="500034" y="1142984"/>
            <a:ext cx="8286808" cy="2554545"/>
          </a:xfrm>
          <a:prstGeom prst="rect">
            <a:avLst/>
          </a:prstGeom>
          <a:noFill/>
        </p:spPr>
        <p:txBody>
          <a:bodyPr wrap="square" rtlCol="0">
            <a:spAutoFit/>
          </a:bodyPr>
          <a:lstStyle/>
          <a:p>
            <a:pPr>
              <a:buFont typeface="Wingdings" pitchFamily="2" charset="2"/>
              <a:buChar char="Ø"/>
            </a:pPr>
            <a:r>
              <a:rPr lang="cs-CZ" b="1" dirty="0" smtClean="0"/>
              <a:t> </a:t>
            </a:r>
            <a:r>
              <a:rPr lang="cs-CZ" sz="2000" b="1" dirty="0" smtClean="0"/>
              <a:t>Veškeré </a:t>
            </a:r>
            <a:r>
              <a:rPr lang="cs-CZ" sz="2000" b="1" dirty="0"/>
              <a:t>námitky </a:t>
            </a:r>
            <a:r>
              <a:rPr lang="cs-CZ" sz="2000" dirty="0"/>
              <a:t>podávají písemně vrchnímu rozhodčímu jen oprávnění vedoucí družstev. </a:t>
            </a:r>
            <a:endParaRPr lang="cs-CZ" sz="2000" dirty="0" smtClean="0"/>
          </a:p>
          <a:p>
            <a:pPr>
              <a:buFont typeface="Wingdings" pitchFamily="2" charset="2"/>
              <a:buChar char="Ø"/>
            </a:pPr>
            <a:r>
              <a:rPr lang="cs-CZ" sz="2000" dirty="0"/>
              <a:t> Námitky týkající se sporných otázek vzniklých v průběhu </a:t>
            </a:r>
            <a:r>
              <a:rPr lang="cs-CZ" sz="2000" dirty="0" smtClean="0"/>
              <a:t>závodu je </a:t>
            </a:r>
            <a:r>
              <a:rPr lang="cs-CZ" sz="2000" dirty="0"/>
              <a:t>nutno podat co nejdříve, nejpozději však 20 minut po zveřejnění podkladů ke </a:t>
            </a:r>
            <a:r>
              <a:rPr lang="cs-CZ" sz="2000" dirty="0" smtClean="0"/>
              <a:t>stížnosti.</a:t>
            </a:r>
          </a:p>
          <a:p>
            <a:pPr>
              <a:buFont typeface="Wingdings" pitchFamily="2" charset="2"/>
              <a:buChar char="Ø"/>
            </a:pPr>
            <a:r>
              <a:rPr lang="cs-CZ" sz="2000" dirty="0"/>
              <a:t> Žádosti o opravnou jízdu se nepovažují za námitku, a proto se vklad nevybírá. </a:t>
            </a:r>
            <a:endParaRPr lang="cs-CZ" sz="2000" dirty="0" smtClean="0"/>
          </a:p>
          <a:p>
            <a:pPr>
              <a:buFont typeface="Wingdings" pitchFamily="2" charset="2"/>
              <a:buChar char="Ø"/>
            </a:pPr>
            <a:endParaRPr lang="cs-CZ" sz="2000" dirty="0"/>
          </a:p>
        </p:txBody>
      </p:sp>
      <p:sp>
        <p:nvSpPr>
          <p:cNvPr id="4" name="TextovéPole 3"/>
          <p:cNvSpPr txBox="1"/>
          <p:nvPr/>
        </p:nvSpPr>
        <p:spPr>
          <a:xfrm>
            <a:off x="428596" y="3714752"/>
            <a:ext cx="7572428" cy="2677656"/>
          </a:xfrm>
          <a:prstGeom prst="rect">
            <a:avLst/>
          </a:prstGeom>
          <a:noFill/>
        </p:spPr>
        <p:txBody>
          <a:bodyPr wrap="square" rtlCol="0">
            <a:spAutoFit/>
          </a:bodyPr>
          <a:lstStyle/>
          <a:p>
            <a:r>
              <a:rPr lang="cs-CZ" sz="2400" b="1" dirty="0" smtClean="0"/>
              <a:t> Dotazy na závodech řízených ČSKDV</a:t>
            </a:r>
          </a:p>
          <a:p>
            <a:pPr>
              <a:buFont typeface="Wingdings" pitchFamily="2" charset="2"/>
              <a:buChar char="Ø"/>
            </a:pPr>
            <a:r>
              <a:rPr lang="cs-CZ" dirty="0"/>
              <a:t>Dotaz může podávat pouze vedoucí družstva písemně vrchnímu rozhodčímu. Vrchní rozhodčí prozkoumá všechny dostupné informace týkající se dotazu a rozhodne. Jeho rozhodnutí je konečné, proti tomuto rozhodnutí se nedá protestovat. Pokud dotaz vede ke změně výsledků, všechny oddíly, kterých se to týká, musí být informovány. Vrchní rozhodčí přijme dotaz pouze tehdy, pokud ho vedoucí družstva předloží nejpozději do 10 minut po zveřejnění neoficiálních výsledků dané kategorie.</a:t>
            </a:r>
          </a:p>
          <a:p>
            <a:endParaRPr lang="cs-CZ" dirty="0"/>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428604"/>
            <a:ext cx="8305800" cy="796086"/>
          </a:xfrm>
        </p:spPr>
        <p:txBody>
          <a:bodyPr>
            <a:normAutofit fontScale="90000"/>
          </a:bodyPr>
          <a:lstStyle/>
          <a:p>
            <a:pPr algn="ctr"/>
            <a:r>
              <a:rPr lang="cs-CZ" dirty="0" smtClean="0"/>
              <a:t>Cvičný test </a:t>
            </a:r>
            <a:r>
              <a:rPr lang="cs-CZ" sz="1800" dirty="0" smtClean="0"/>
              <a:t>z Pravidel kanoistiky na divokých vodách</a:t>
            </a:r>
            <a:endParaRPr lang="cs-CZ" dirty="0"/>
          </a:p>
        </p:txBody>
      </p:sp>
      <p:graphicFrame>
        <p:nvGraphicFramePr>
          <p:cNvPr id="3" name="Tabulka 2"/>
          <p:cNvGraphicFramePr>
            <a:graphicFrameLocks noGrp="1"/>
          </p:cNvGraphicFramePr>
          <p:nvPr/>
        </p:nvGraphicFramePr>
        <p:xfrm>
          <a:off x="0" y="1214422"/>
          <a:ext cx="5715008" cy="5143536"/>
        </p:xfrm>
        <a:graphic>
          <a:graphicData uri="http://schemas.openxmlformats.org/drawingml/2006/table">
            <a:tbl>
              <a:tblPr/>
              <a:tblGrid>
                <a:gridCol w="737420"/>
                <a:gridCol w="4977588"/>
              </a:tblGrid>
              <a:tr h="734791">
                <a:tc>
                  <a:txBody>
                    <a:bodyPr/>
                    <a:lstStyle/>
                    <a:p>
                      <a:pPr algn="r">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1469582">
                <a:tc>
                  <a:txBody>
                    <a:bodyPr/>
                    <a:lstStyle/>
                    <a:p>
                      <a:pPr algn="r">
                        <a:lnSpc>
                          <a:spcPct val="115000"/>
                        </a:lnSpc>
                        <a:spcAft>
                          <a:spcPts val="0"/>
                        </a:spcAft>
                        <a:tabLst>
                          <a:tab pos="449580" algn="l"/>
                        </a:tabLst>
                      </a:pP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1102186">
                <a:tc>
                  <a:txBody>
                    <a:bodyPr/>
                    <a:lstStyle/>
                    <a:p>
                      <a:pPr algn="r">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1102186">
                <a:tc>
                  <a:txBody>
                    <a:bodyPr/>
                    <a:lstStyle/>
                    <a:p>
                      <a:pPr algn="r">
                        <a:lnSpc>
                          <a:spcPct val="115000"/>
                        </a:lnSpc>
                        <a:spcAft>
                          <a:spcPts val="0"/>
                        </a:spcAft>
                        <a:tabLst>
                          <a:tab pos="449580" algn="l"/>
                        </a:tabLst>
                      </a:pP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734791">
                <a:tc>
                  <a:txBody>
                    <a:bodyPr/>
                    <a:lstStyle/>
                    <a:p>
                      <a:pPr algn="r">
                        <a:lnSpc>
                          <a:spcPct val="115000"/>
                        </a:lnSpc>
                        <a:spcAft>
                          <a:spcPts val="0"/>
                        </a:spcAft>
                        <a:tabLst>
                          <a:tab pos="449580" algn="l"/>
                        </a:tabLst>
                      </a:pP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bl>
          </a:graphicData>
        </a:graphic>
      </p:graphicFrame>
      <p:graphicFrame>
        <p:nvGraphicFramePr>
          <p:cNvPr id="7" name="Tabulka 6"/>
          <p:cNvGraphicFramePr>
            <a:graphicFrameLocks noGrp="1"/>
          </p:cNvGraphicFramePr>
          <p:nvPr/>
        </p:nvGraphicFramePr>
        <p:xfrm>
          <a:off x="0" y="1357298"/>
          <a:ext cx="5143504" cy="5047488"/>
        </p:xfrm>
        <a:graphic>
          <a:graphicData uri="http://schemas.openxmlformats.org/drawingml/2006/table">
            <a:tbl>
              <a:tblPr/>
              <a:tblGrid>
                <a:gridCol w="697478"/>
                <a:gridCol w="4446026"/>
              </a:tblGrid>
              <a:tr h="397399">
                <a:tc>
                  <a:txBody>
                    <a:bodyPr/>
                    <a:lstStyle/>
                    <a:p>
                      <a:pPr algn="r">
                        <a:lnSpc>
                          <a:spcPct val="115000"/>
                        </a:lnSpc>
                        <a:spcAft>
                          <a:spcPts val="0"/>
                        </a:spcAft>
                        <a:tabLst>
                          <a:tab pos="449580" algn="l"/>
                        </a:tabLst>
                      </a:pPr>
                      <a:r>
                        <a:rPr lang="cs-CZ" sz="2400" b="1" dirty="0">
                          <a:latin typeface="Arial"/>
                          <a:ea typeface="Calibri"/>
                          <a:cs typeface="Times New Roman"/>
                        </a:rPr>
                        <a:t>1.</a:t>
                      </a:r>
                      <a:endParaRPr lang="cs-CZ" sz="2400" dirty="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Jak často se vydávají Směrnice o závodění?</a:t>
                      </a:r>
                      <a:endParaRPr lang="cs-CZ" sz="2400" dirty="0">
                        <a:latin typeface="Calibri"/>
                        <a:ea typeface="Calibri"/>
                        <a:cs typeface="Times New Roman"/>
                      </a:endParaRPr>
                    </a:p>
                  </a:txBody>
                  <a:tcPr marL="42333" marR="42333" marT="0" marB="0">
                    <a:lnL>
                      <a:noFill/>
                    </a:lnL>
                    <a:lnR>
                      <a:noFill/>
                    </a:lnR>
                    <a:lnT>
                      <a:noFill/>
                    </a:lnT>
                    <a:lnB>
                      <a:noFill/>
                    </a:lnB>
                  </a:tcPr>
                </a:tc>
              </a:tr>
              <a:tr h="758670">
                <a:tc>
                  <a:txBody>
                    <a:bodyPr/>
                    <a:lstStyle/>
                    <a:p>
                      <a:pPr algn="r">
                        <a:lnSpc>
                          <a:spcPct val="115000"/>
                        </a:lnSpc>
                        <a:spcAft>
                          <a:spcPts val="0"/>
                        </a:spcAft>
                        <a:tabLst>
                          <a:tab pos="449580" algn="l"/>
                        </a:tabLst>
                      </a:pPr>
                      <a:r>
                        <a:rPr lang="cs-CZ" sz="2400" b="1" dirty="0">
                          <a:latin typeface="Arial"/>
                          <a:ea typeface="Calibri"/>
                          <a:cs typeface="Times New Roman"/>
                        </a:rPr>
                        <a:t>2.</a:t>
                      </a:r>
                      <a:endParaRPr lang="cs-CZ" sz="2400" dirty="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Je závodník povinen přerušit závod a pomoci jinému závodníkovi, který zvrhl loď a ocitl se v nebezpečí?</a:t>
                      </a:r>
                      <a:endParaRPr lang="cs-CZ" sz="2400" dirty="0">
                        <a:latin typeface="Calibri"/>
                        <a:ea typeface="Calibri"/>
                        <a:cs typeface="Times New Roman"/>
                      </a:endParaRPr>
                    </a:p>
                  </a:txBody>
                  <a:tcPr marL="42333" marR="42333" marT="0" marB="0">
                    <a:lnL>
                      <a:noFill/>
                    </a:lnL>
                    <a:lnR>
                      <a:noFill/>
                    </a:lnR>
                    <a:lnT>
                      <a:noFill/>
                    </a:lnT>
                    <a:lnB>
                      <a:noFill/>
                    </a:lnB>
                  </a:tcPr>
                </a:tc>
              </a:tr>
              <a:tr h="397399">
                <a:tc>
                  <a:txBody>
                    <a:bodyPr/>
                    <a:lstStyle/>
                    <a:p>
                      <a:pPr algn="r">
                        <a:lnSpc>
                          <a:spcPct val="115000"/>
                        </a:lnSpc>
                        <a:spcAft>
                          <a:spcPts val="0"/>
                        </a:spcAft>
                        <a:tabLst>
                          <a:tab pos="449580" algn="l"/>
                        </a:tabLst>
                      </a:pPr>
                      <a:r>
                        <a:rPr lang="cs-CZ" sz="2400" b="1">
                          <a:latin typeface="Arial"/>
                          <a:ea typeface="Calibri"/>
                          <a:cs typeface="Times New Roman"/>
                        </a:rPr>
                        <a:t>3.</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Jakými pravidly se řídí mezinárodní závod pořádaný v ČR?</a:t>
                      </a:r>
                      <a:endParaRPr lang="cs-CZ" sz="2400" dirty="0">
                        <a:latin typeface="Calibri"/>
                        <a:ea typeface="Calibri"/>
                        <a:cs typeface="Times New Roman"/>
                      </a:endParaRPr>
                    </a:p>
                  </a:txBody>
                  <a:tcPr marL="42333" marR="42333" marT="0" marB="0">
                    <a:lnL>
                      <a:noFill/>
                    </a:lnL>
                    <a:lnR>
                      <a:noFill/>
                    </a:lnR>
                    <a:lnT>
                      <a:noFill/>
                    </a:lnT>
                    <a:lnB>
                      <a:noFill/>
                    </a:lnB>
                  </a:tcPr>
                </a:tc>
              </a:tr>
              <a:tr h="397399">
                <a:tc>
                  <a:txBody>
                    <a:bodyPr/>
                    <a:lstStyle/>
                    <a:p>
                      <a:pPr algn="r">
                        <a:lnSpc>
                          <a:spcPct val="115000"/>
                        </a:lnSpc>
                        <a:spcAft>
                          <a:spcPts val="0"/>
                        </a:spcAft>
                        <a:tabLst>
                          <a:tab pos="449580" algn="l"/>
                        </a:tabLst>
                      </a:pPr>
                      <a:r>
                        <a:rPr lang="cs-CZ" sz="2400" b="1">
                          <a:latin typeface="Arial"/>
                          <a:ea typeface="Calibri"/>
                          <a:cs typeface="Times New Roman"/>
                        </a:rPr>
                        <a:t>4.</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Musí být emailová přihláška k závodu podepsaná vedoucím družstva?</a:t>
                      </a:r>
                      <a:endParaRPr lang="cs-CZ" sz="24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1025" name="Rectangle 1"/>
          <p:cNvSpPr>
            <a:spLocks noChangeArrowheads="1"/>
          </p:cNvSpPr>
          <p:nvPr/>
        </p:nvSpPr>
        <p:spPr bwMode="auto">
          <a:xfrm>
            <a:off x="5072066" y="1357298"/>
            <a:ext cx="335758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r>
              <a:rPr kumimoji="0" lang="cs-CZ" sz="2000" b="0" i="0" u="none" strike="noStrike" cap="none" normalizeH="0" baseline="0" dirty="0" smtClean="0">
                <a:ln>
                  <a:noFill/>
                </a:ln>
                <a:solidFill>
                  <a:srgbClr val="548DD4"/>
                </a:solidFill>
                <a:effectLst/>
                <a:latin typeface="Arial" pitchFamily="34" charset="0"/>
                <a:ea typeface="Calibri" pitchFamily="34" charset="0"/>
                <a:cs typeface="Arial" pitchFamily="34" charset="0"/>
              </a:rPr>
              <a:t>1.03.01</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Vyd</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vaj</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se každý rok VV prostřednictv</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 ZK</a:t>
            </a:r>
            <a:r>
              <a:rPr kumimoji="0" lang="cs-CZ"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Obdélník 9"/>
          <p:cNvSpPr/>
          <p:nvPr/>
        </p:nvSpPr>
        <p:spPr>
          <a:xfrm>
            <a:off x="5000628" y="2428868"/>
            <a:ext cx="4572000" cy="707886"/>
          </a:xfrm>
          <a:prstGeom prst="rect">
            <a:avLst/>
          </a:prstGeom>
        </p:spPr>
        <p:txBody>
          <a:bodyPr>
            <a:spAutoFit/>
          </a:bodyPr>
          <a:lstStyle/>
          <a:p>
            <a:r>
              <a:rPr lang="cs-CZ" sz="2000" dirty="0" smtClean="0">
                <a:solidFill>
                  <a:schemeClr val="accent1">
                    <a:lumMod val="75000"/>
                  </a:schemeClr>
                </a:solidFill>
                <a:latin typeface="Arial" pitchFamily="34" charset="0"/>
                <a:cs typeface="Arial" pitchFamily="34" charset="0"/>
              </a:rPr>
              <a:t>1.07.08</a:t>
            </a:r>
            <a:r>
              <a:rPr lang="cs-CZ" sz="2000" dirty="0" smtClean="0">
                <a:latin typeface="Arial" pitchFamily="34" charset="0"/>
                <a:cs typeface="Arial" pitchFamily="34" charset="0"/>
              </a:rPr>
              <a:t> Ano – Pokud ne, je diskvalifikován ze závodu.</a:t>
            </a:r>
            <a:endParaRPr lang="cs-CZ" sz="2000" dirty="0">
              <a:latin typeface="Arial" pitchFamily="34" charset="0"/>
              <a:cs typeface="Arial" pitchFamily="34" charset="0"/>
            </a:endParaRPr>
          </a:p>
        </p:txBody>
      </p:sp>
      <p:sp>
        <p:nvSpPr>
          <p:cNvPr id="11" name="Obdélník 10"/>
          <p:cNvSpPr/>
          <p:nvPr/>
        </p:nvSpPr>
        <p:spPr>
          <a:xfrm>
            <a:off x="5143504" y="4071942"/>
            <a:ext cx="3383298" cy="400110"/>
          </a:xfrm>
          <a:prstGeom prst="rect">
            <a:avLst/>
          </a:prstGeom>
        </p:spPr>
        <p:txBody>
          <a:bodyPr wrap="none">
            <a:spAutoFit/>
          </a:bodyPr>
          <a:lstStyle/>
          <a:p>
            <a:r>
              <a:rPr lang="cs-CZ" sz="2000" dirty="0" smtClean="0">
                <a:solidFill>
                  <a:schemeClr val="accent1">
                    <a:lumMod val="75000"/>
                  </a:schemeClr>
                </a:solidFill>
                <a:latin typeface="Arial" pitchFamily="34" charset="0"/>
                <a:cs typeface="Arial" pitchFamily="34" charset="0"/>
              </a:rPr>
              <a:t>2.11.01</a:t>
            </a:r>
            <a:r>
              <a:rPr lang="cs-CZ" sz="2000" dirty="0" smtClean="0">
                <a:latin typeface="Arial" pitchFamily="34" charset="0"/>
                <a:cs typeface="Arial" pitchFamily="34" charset="0"/>
              </a:rPr>
              <a:t> Řídí se pravidly ICF.</a:t>
            </a:r>
            <a:endParaRPr lang="cs-CZ" sz="2000" dirty="0">
              <a:latin typeface="Arial" pitchFamily="34" charset="0"/>
              <a:cs typeface="Arial" pitchFamily="34" charset="0"/>
            </a:endParaRPr>
          </a:p>
        </p:txBody>
      </p:sp>
      <p:sp>
        <p:nvSpPr>
          <p:cNvPr id="12" name="Obdélník 11"/>
          <p:cNvSpPr/>
          <p:nvPr/>
        </p:nvSpPr>
        <p:spPr>
          <a:xfrm>
            <a:off x="5214910" y="5357826"/>
            <a:ext cx="3929090" cy="707886"/>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2.15.05 </a:t>
            </a:r>
            <a:r>
              <a:rPr lang="cs-CZ" sz="2000" dirty="0" smtClean="0">
                <a:latin typeface="Arial" pitchFamily="34" charset="0"/>
                <a:cs typeface="Arial" pitchFamily="34" charset="0"/>
              </a:rPr>
              <a:t>Podepíše nejpozději do zahájení porady.</a:t>
            </a:r>
            <a:endParaRPr lang="cs-CZ" sz="2000" dirty="0">
              <a:latin typeface="Arial" pitchFamily="34" charset="0"/>
              <a:cs typeface="Arial" pitchFamily="34"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5"/>
                                        </p:tgtEl>
                                        <p:attrNameLst>
                                          <p:attrName>style.visibility</p:attrName>
                                        </p:attrNameLst>
                                      </p:cBhvr>
                                      <p:to>
                                        <p:strVal val="visible"/>
                                      </p:to>
                                    </p:set>
                                    <p:anim calcmode="lin" valueType="num">
                                      <p:cBhvr additive="base">
                                        <p:cTn id="19" dur="500" fill="hold"/>
                                        <p:tgtEl>
                                          <p:spTgt spid="1025"/>
                                        </p:tgtEl>
                                        <p:attrNameLst>
                                          <p:attrName>ppt_x</p:attrName>
                                        </p:attrNameLst>
                                      </p:cBhvr>
                                      <p:tavLst>
                                        <p:tav tm="0">
                                          <p:val>
                                            <p:strVal val="#ppt_x"/>
                                          </p:val>
                                        </p:tav>
                                        <p:tav tm="100000">
                                          <p:val>
                                            <p:strVal val="#ppt_x"/>
                                          </p:val>
                                        </p:tav>
                                      </p:tavLst>
                                    </p:anim>
                                    <p:anim calcmode="lin" valueType="num">
                                      <p:cBhvr additive="base">
                                        <p:cTn id="20"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5"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214346" y="428604"/>
          <a:ext cx="6096000" cy="6178805"/>
        </p:xfrm>
        <a:graphic>
          <a:graphicData uri="http://schemas.openxmlformats.org/drawingml/2006/table">
            <a:tbl>
              <a:tblPr/>
              <a:tblGrid>
                <a:gridCol w="786581"/>
                <a:gridCol w="5309419"/>
              </a:tblGrid>
              <a:tr h="183606">
                <a:tc>
                  <a:txBody>
                    <a:bodyPr/>
                    <a:lstStyle/>
                    <a:p>
                      <a:pPr algn="r">
                        <a:lnSpc>
                          <a:spcPct val="115000"/>
                        </a:lnSpc>
                        <a:spcAft>
                          <a:spcPts val="0"/>
                        </a:spcAft>
                        <a:tabLst>
                          <a:tab pos="449580" algn="l"/>
                        </a:tabLst>
                      </a:pPr>
                      <a:r>
                        <a:rPr lang="cs-CZ" sz="2400" b="1" dirty="0">
                          <a:latin typeface="Arial"/>
                          <a:ea typeface="Calibri"/>
                          <a:cs typeface="Times New Roman"/>
                        </a:rPr>
                        <a:t>5.</a:t>
                      </a:r>
                      <a:endParaRPr lang="cs-CZ" sz="2400" dirty="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Může být ředitelem závodu kdokoliv</a:t>
                      </a:r>
                      <a:r>
                        <a:rPr lang="cs-CZ" sz="2400" dirty="0" smtClean="0">
                          <a:latin typeface="Arial"/>
                          <a:ea typeface="Calibri"/>
                          <a:cs typeface="Times New Roman"/>
                        </a:rPr>
                        <a:t>?</a:t>
                      </a:r>
                    </a:p>
                    <a:p>
                      <a:pPr marL="69850" marR="69850">
                        <a:lnSpc>
                          <a:spcPct val="115000"/>
                        </a:lnSpc>
                        <a:spcAft>
                          <a:spcPts val="0"/>
                        </a:spcAft>
                        <a:tabLst>
                          <a:tab pos="449580" algn="l"/>
                        </a:tabLst>
                      </a:pPr>
                      <a:endParaRPr lang="cs-CZ" sz="2400" dirty="0" smtClean="0">
                        <a:latin typeface="Arial"/>
                        <a:ea typeface="Calibri"/>
                        <a:cs typeface="Times New Roman"/>
                      </a:endParaRPr>
                    </a:p>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6.</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Koho musí pořadatel uvědomit, pokud nemůže povolený závod uspořádat?</a:t>
                      </a:r>
                      <a:endParaRPr lang="cs-CZ" sz="2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7.</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Má vrchní rozhodčí právo veta při schvalování trati</a:t>
                      </a:r>
                      <a:r>
                        <a:rPr lang="cs-CZ" sz="2400" dirty="0" smtClean="0">
                          <a:latin typeface="Arial"/>
                          <a:ea typeface="Calibri"/>
                          <a:cs typeface="Times New Roman"/>
                        </a:rPr>
                        <a:t>?</a:t>
                      </a:r>
                    </a:p>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333829">
                <a:tc>
                  <a:txBody>
                    <a:bodyPr/>
                    <a:lstStyle/>
                    <a:p>
                      <a:pPr algn="r">
                        <a:lnSpc>
                          <a:spcPct val="115000"/>
                        </a:lnSpc>
                        <a:spcAft>
                          <a:spcPts val="0"/>
                        </a:spcAft>
                        <a:tabLst>
                          <a:tab pos="449580" algn="l"/>
                        </a:tabLst>
                      </a:pPr>
                      <a:r>
                        <a:rPr lang="cs-CZ" sz="2400" b="1">
                          <a:latin typeface="Arial"/>
                          <a:ea typeface="Calibri"/>
                          <a:cs typeface="Times New Roman"/>
                        </a:rPr>
                        <a:t>8.</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Může startér vyloučit ze startu závodníka, pokud jeho loď či osobní zabezpečení neodpovídá předpisům?</a:t>
                      </a:r>
                      <a:endParaRPr lang="cs-CZ" sz="2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9.</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Jaký je nejkratší startovní interval v individuálním závodě ve sjezdu?</a:t>
                      </a:r>
                      <a:endParaRPr lang="cs-CZ" sz="24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19457" name="Rectangle 1"/>
          <p:cNvSpPr>
            <a:spLocks noChangeArrowheads="1"/>
          </p:cNvSpPr>
          <p:nvPr/>
        </p:nvSpPr>
        <p:spPr bwMode="auto">
          <a:xfrm>
            <a:off x="5500694" y="428604"/>
            <a:ext cx="350043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r>
              <a:rPr kumimoji="0" lang="cs-CZ" sz="2000" b="0" i="0" u="none" strike="noStrike" cap="none" normalizeH="0" baseline="0" dirty="0" smtClean="0">
                <a:ln>
                  <a:noFill/>
                </a:ln>
                <a:solidFill>
                  <a:srgbClr val="548DD4"/>
                </a:solidFill>
                <a:effectLst/>
                <a:latin typeface="Arial" pitchFamily="34" charset="0"/>
                <a:ea typeface="Calibri" pitchFamily="34" charset="0"/>
                <a:cs typeface="Arial" pitchFamily="34" charset="0"/>
              </a:rPr>
              <a:t>2.24.01</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 kvalifikaci rozhodč</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ho nebo tren</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ra a je zpravidla členem poř</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daj</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ho odd</a:t>
            </a:r>
            <a:r>
              <a:rPr kumimoji="0" lang="cs-CZ" sz="2000" b="0"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lu.</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Obdélník 3"/>
          <p:cNvSpPr/>
          <p:nvPr/>
        </p:nvSpPr>
        <p:spPr>
          <a:xfrm>
            <a:off x="5500694" y="1785926"/>
            <a:ext cx="3786214" cy="1015663"/>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2.22</a:t>
            </a:r>
            <a:r>
              <a:rPr lang="cs-CZ" sz="2000" dirty="0" smtClean="0">
                <a:latin typeface="Arial" pitchFamily="34" charset="0"/>
                <a:cs typeface="Arial" pitchFamily="34" charset="0"/>
              </a:rPr>
              <a:t> předsedu ZK, počtáře žebříčků, sekretariát Sekce ČSKDV.</a:t>
            </a:r>
            <a:endParaRPr lang="cs-CZ" sz="2000" dirty="0">
              <a:latin typeface="Arial" pitchFamily="34" charset="0"/>
              <a:cs typeface="Arial" pitchFamily="34" charset="0"/>
            </a:endParaRPr>
          </a:p>
        </p:txBody>
      </p:sp>
      <p:sp>
        <p:nvSpPr>
          <p:cNvPr id="5" name="Obdélník 4"/>
          <p:cNvSpPr/>
          <p:nvPr/>
        </p:nvSpPr>
        <p:spPr>
          <a:xfrm>
            <a:off x="5429256" y="2786058"/>
            <a:ext cx="3714744" cy="1323439"/>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2.27.01</a:t>
            </a:r>
            <a:r>
              <a:rPr lang="cs-CZ" sz="2000" dirty="0" smtClean="0">
                <a:latin typeface="Arial" pitchFamily="34" charset="0"/>
                <a:cs typeface="Arial" pitchFamily="34" charset="0"/>
              </a:rPr>
              <a:t>.d) ano, vůči brance, o které je přesvědčen, že by ji nebylo možno správně posuzovat podle Pravidel.</a:t>
            </a:r>
            <a:endParaRPr lang="cs-CZ" sz="2000" dirty="0">
              <a:latin typeface="Arial" pitchFamily="34" charset="0"/>
              <a:cs typeface="Arial" pitchFamily="34" charset="0"/>
            </a:endParaRPr>
          </a:p>
        </p:txBody>
      </p:sp>
      <p:sp>
        <p:nvSpPr>
          <p:cNvPr id="6" name="Obdélník 5"/>
          <p:cNvSpPr/>
          <p:nvPr/>
        </p:nvSpPr>
        <p:spPr>
          <a:xfrm>
            <a:off x="5500694" y="4286256"/>
            <a:ext cx="1552284" cy="400110"/>
          </a:xfrm>
          <a:prstGeom prst="rect">
            <a:avLst/>
          </a:prstGeom>
        </p:spPr>
        <p:txBody>
          <a:bodyPr wrap="none">
            <a:spAutoFit/>
          </a:bodyPr>
          <a:lstStyle/>
          <a:p>
            <a:r>
              <a:rPr lang="cs-CZ" sz="2000" dirty="0" smtClean="0">
                <a:solidFill>
                  <a:schemeClr val="accent1">
                    <a:lumMod val="75000"/>
                  </a:schemeClr>
                </a:solidFill>
                <a:latin typeface="Arial" pitchFamily="34" charset="0"/>
                <a:cs typeface="Arial" pitchFamily="34" charset="0"/>
              </a:rPr>
              <a:t>2.27.04</a:t>
            </a:r>
            <a:r>
              <a:rPr lang="cs-CZ" sz="2000" dirty="0" smtClean="0">
                <a:latin typeface="Arial" pitchFamily="34" charset="0"/>
                <a:cs typeface="Arial" pitchFamily="34" charset="0"/>
              </a:rPr>
              <a:t> Ano</a:t>
            </a:r>
            <a:endParaRPr lang="cs-CZ" sz="2000" dirty="0">
              <a:latin typeface="Arial" pitchFamily="34" charset="0"/>
              <a:cs typeface="Arial" pitchFamily="34" charset="0"/>
            </a:endParaRPr>
          </a:p>
        </p:txBody>
      </p:sp>
      <p:sp>
        <p:nvSpPr>
          <p:cNvPr id="7" name="Obdélník 6"/>
          <p:cNvSpPr/>
          <p:nvPr/>
        </p:nvSpPr>
        <p:spPr>
          <a:xfrm>
            <a:off x="5572132" y="5857892"/>
            <a:ext cx="1523174" cy="400110"/>
          </a:xfrm>
          <a:prstGeom prst="rect">
            <a:avLst/>
          </a:prstGeom>
        </p:spPr>
        <p:txBody>
          <a:bodyPr wrap="none">
            <a:spAutoFit/>
          </a:bodyPr>
          <a:lstStyle/>
          <a:p>
            <a:r>
              <a:rPr lang="cs-CZ" sz="2000" dirty="0" smtClean="0">
                <a:solidFill>
                  <a:schemeClr val="accent1">
                    <a:lumMod val="75000"/>
                  </a:schemeClr>
                </a:solidFill>
                <a:latin typeface="Arial" pitchFamily="34" charset="0"/>
                <a:cs typeface="Arial" pitchFamily="34" charset="0"/>
              </a:rPr>
              <a:t>2.29.02</a:t>
            </a:r>
            <a:r>
              <a:rPr lang="cs-CZ" sz="2000" dirty="0" smtClean="0">
                <a:latin typeface="Arial" pitchFamily="34" charset="0"/>
                <a:cs typeface="Arial" pitchFamily="34" charset="0"/>
              </a:rPr>
              <a:t> 30s</a:t>
            </a:r>
            <a:endParaRPr lang="cs-CZ" sz="2000" dirty="0">
              <a:latin typeface="Arial" pitchFamily="34" charset="0"/>
              <a:cs typeface="Arial" pitchFamily="34"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7"/>
                                        </p:tgtEl>
                                        <p:attrNameLst>
                                          <p:attrName>style.visibility</p:attrName>
                                        </p:attrNameLst>
                                      </p:cBhvr>
                                      <p:to>
                                        <p:strVal val="visible"/>
                                      </p:to>
                                    </p:set>
                                    <p:anim calcmode="lin" valueType="num">
                                      <p:cBhvr additive="base">
                                        <p:cTn id="13" dur="500" fill="hold"/>
                                        <p:tgtEl>
                                          <p:spTgt spid="19457"/>
                                        </p:tgtEl>
                                        <p:attrNameLst>
                                          <p:attrName>ppt_x</p:attrName>
                                        </p:attrNameLst>
                                      </p:cBhvr>
                                      <p:tavLst>
                                        <p:tav tm="0">
                                          <p:val>
                                            <p:strVal val="#ppt_x"/>
                                          </p:val>
                                        </p:tav>
                                        <p:tav tm="100000">
                                          <p:val>
                                            <p:strVal val="#ppt_x"/>
                                          </p:val>
                                        </p:tav>
                                      </p:tavLst>
                                    </p:anim>
                                    <p:anim calcmode="lin" valueType="num">
                                      <p:cBhvr additive="base">
                                        <p:cTn id="14" dur="500" fill="hold"/>
                                        <p:tgtEl>
                                          <p:spTgt spid="1945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142908" y="571480"/>
          <a:ext cx="6096000" cy="5760531"/>
        </p:xfrm>
        <a:graphic>
          <a:graphicData uri="http://schemas.openxmlformats.org/drawingml/2006/table">
            <a:tbl>
              <a:tblPr/>
              <a:tblGrid>
                <a:gridCol w="786581"/>
                <a:gridCol w="5309419"/>
              </a:tblGrid>
              <a:tr h="183606">
                <a:tc>
                  <a:txBody>
                    <a:bodyPr/>
                    <a:lstStyle/>
                    <a:p>
                      <a:pPr algn="r">
                        <a:lnSpc>
                          <a:spcPct val="115000"/>
                        </a:lnSpc>
                        <a:spcAft>
                          <a:spcPts val="0"/>
                        </a:spcAft>
                        <a:tabLst>
                          <a:tab pos="449580" algn="l"/>
                        </a:tabLst>
                      </a:pPr>
                      <a:r>
                        <a:rPr lang="cs-CZ" sz="2400" b="1" dirty="0">
                          <a:latin typeface="Arial"/>
                          <a:ea typeface="Calibri"/>
                          <a:cs typeface="Times New Roman"/>
                        </a:rPr>
                        <a:t>10.</a:t>
                      </a:r>
                      <a:endParaRPr lang="cs-CZ" sz="2400" dirty="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Kdo určuje rozsah veřejného postupového závodu</a:t>
                      </a:r>
                      <a:r>
                        <a:rPr lang="cs-CZ" sz="2400" dirty="0" smtClean="0">
                          <a:latin typeface="Arial"/>
                          <a:ea typeface="Calibri"/>
                          <a:cs typeface="Times New Roman"/>
                        </a:rPr>
                        <a:t>?</a:t>
                      </a:r>
                    </a:p>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11.</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Může se závodník dostavit na start sjezdu opožděně a jaký se mu počítá start</a:t>
                      </a:r>
                      <a:r>
                        <a:rPr lang="cs-CZ" sz="2400" dirty="0" smtClean="0">
                          <a:latin typeface="Arial"/>
                          <a:ea typeface="Calibri"/>
                          <a:cs typeface="Times New Roman"/>
                        </a:rPr>
                        <a:t>?</a:t>
                      </a:r>
                    </a:p>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12.</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Může závodník dojet do cíle bez pádla?</a:t>
                      </a:r>
                      <a:endParaRPr lang="cs-CZ" sz="2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13.</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Lze podat námitku proti rozhodnutí vrchního rozhodčího</a:t>
                      </a:r>
                      <a:r>
                        <a:rPr lang="cs-CZ" sz="2400" dirty="0" smtClean="0">
                          <a:latin typeface="Arial"/>
                          <a:ea typeface="Calibri"/>
                          <a:cs typeface="Times New Roman"/>
                        </a:rPr>
                        <a:t>?</a:t>
                      </a:r>
                    </a:p>
                    <a:p>
                      <a:pPr marL="69850" marR="69850">
                        <a:lnSpc>
                          <a:spcPct val="115000"/>
                        </a:lnSpc>
                        <a:spcAft>
                          <a:spcPts val="0"/>
                        </a:spcAft>
                        <a:tabLst>
                          <a:tab pos="449580" algn="l"/>
                        </a:tabLst>
                      </a:pPr>
                      <a:endParaRPr lang="cs-CZ" sz="2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14.</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Jakými vzduchovými vaky musí být vybaveny sjezdové lodě (K1)?</a:t>
                      </a:r>
                      <a:endParaRPr lang="cs-CZ" sz="24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21505" name="Rectangle 1"/>
          <p:cNvSpPr>
            <a:spLocks noChangeArrowheads="1"/>
          </p:cNvSpPr>
          <p:nvPr/>
        </p:nvSpPr>
        <p:spPr bwMode="auto">
          <a:xfrm>
            <a:off x="5786446" y="642918"/>
            <a:ext cx="314324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r>
              <a:rPr kumimoji="0" lang="cs-CZ" sz="2000" b="0" i="0" u="none" strike="noStrike" cap="none" normalizeH="0" baseline="0" dirty="0" smtClean="0">
                <a:ln>
                  <a:noFill/>
                </a:ln>
                <a:solidFill>
                  <a:srgbClr val="548DD4"/>
                </a:solidFill>
                <a:effectLst/>
                <a:latin typeface="Arial" pitchFamily="34" charset="0"/>
                <a:ea typeface="Calibri" pitchFamily="34" charset="0"/>
                <a:cs typeface="Arial" pitchFamily="34" charset="0"/>
              </a:rPr>
              <a:t>2.08 </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Rozsah závodu určuje pořadatel.</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5857884" y="1714488"/>
            <a:ext cx="328611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r>
              <a:rPr kumimoji="0" lang="cs-CZ" sz="2000" b="0" i="0" u="none" strike="noStrike" cap="none" normalizeH="0" baseline="0" dirty="0" smtClean="0">
                <a:ln>
                  <a:noFill/>
                </a:ln>
                <a:solidFill>
                  <a:srgbClr val="548DD4"/>
                </a:solidFill>
                <a:effectLst/>
                <a:latin typeface="Arial" pitchFamily="34" charset="0"/>
                <a:ea typeface="Calibri" pitchFamily="34" charset="0"/>
                <a:cs typeface="Arial" pitchFamily="34" charset="0"/>
              </a:rPr>
              <a:t>2.29.04</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Může startovat nejdéle do startu poslední lodě své kategorie, ale čas se mu počítá od doby, kdy měl startovat.</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ulka 4"/>
          <p:cNvGraphicFramePr>
            <a:graphicFrameLocks noGrp="1"/>
          </p:cNvGraphicFramePr>
          <p:nvPr/>
        </p:nvGraphicFramePr>
        <p:xfrm>
          <a:off x="5857884" y="3429000"/>
          <a:ext cx="2571768" cy="678498"/>
        </p:xfrm>
        <a:graphic>
          <a:graphicData uri="http://schemas.openxmlformats.org/drawingml/2006/table">
            <a:tbl>
              <a:tblPr/>
              <a:tblGrid>
                <a:gridCol w="2571768"/>
              </a:tblGrid>
              <a:tr h="166914">
                <a:tc>
                  <a:txBody>
                    <a:bodyPr/>
                    <a:lstStyle/>
                    <a:p>
                      <a:pPr>
                        <a:lnSpc>
                          <a:spcPct val="115000"/>
                        </a:lnSpc>
                        <a:spcAft>
                          <a:spcPts val="0"/>
                        </a:spcAft>
                        <a:tabLst>
                          <a:tab pos="449580" algn="l"/>
                        </a:tabLst>
                      </a:pPr>
                      <a:r>
                        <a:rPr lang="cs-CZ" sz="2000" dirty="0">
                          <a:solidFill>
                            <a:srgbClr val="548DD4"/>
                          </a:solidFill>
                          <a:latin typeface="Arial"/>
                          <a:ea typeface="Calibri"/>
                          <a:cs typeface="Times New Roman"/>
                        </a:rPr>
                        <a:t>2.29.05</a:t>
                      </a:r>
                      <a:r>
                        <a:rPr lang="cs-CZ" sz="2000" dirty="0">
                          <a:latin typeface="Arial"/>
                          <a:ea typeface="Calibri"/>
                          <a:cs typeface="Times New Roman"/>
                        </a:rPr>
                        <a:t> musí držet pádlo v obou rukách.</a:t>
                      </a:r>
                      <a:endParaRPr lang="cs-CZ" sz="20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6" name="Obdélník 5"/>
          <p:cNvSpPr/>
          <p:nvPr/>
        </p:nvSpPr>
        <p:spPr>
          <a:xfrm>
            <a:off x="5786414" y="4286256"/>
            <a:ext cx="3357586" cy="1015663"/>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2.30.05 </a:t>
            </a:r>
            <a:r>
              <a:rPr lang="cs-CZ" sz="2000" dirty="0" smtClean="0">
                <a:latin typeface="Arial" pitchFamily="34" charset="0"/>
                <a:cs typeface="Arial" pitchFamily="34" charset="0"/>
              </a:rPr>
              <a:t>pouze v případě, že rozhodl v rozporu s Pravidla.</a:t>
            </a:r>
            <a:endParaRPr lang="cs-CZ" sz="2000" dirty="0">
              <a:latin typeface="Arial" pitchFamily="34" charset="0"/>
              <a:cs typeface="Arial" pitchFamily="34" charset="0"/>
            </a:endParaRPr>
          </a:p>
        </p:txBody>
      </p:sp>
      <p:sp>
        <p:nvSpPr>
          <p:cNvPr id="7" name="Obdélník 6"/>
          <p:cNvSpPr/>
          <p:nvPr/>
        </p:nvSpPr>
        <p:spPr>
          <a:xfrm>
            <a:off x="5857884" y="5643578"/>
            <a:ext cx="3071834" cy="707886"/>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1.07.04</a:t>
            </a:r>
            <a:r>
              <a:rPr lang="cs-CZ" sz="2000" dirty="0" smtClean="0">
                <a:latin typeface="Arial" pitchFamily="34" charset="0"/>
                <a:cs typeface="Arial" pitchFamily="34" charset="0"/>
              </a:rPr>
              <a:t> vpředu 30l, vzadu 50l</a:t>
            </a:r>
            <a:endParaRPr lang="cs-CZ" sz="2000" dirty="0">
              <a:latin typeface="Arial" pitchFamily="34" charset="0"/>
              <a:cs typeface="Arial" pitchFamily="34"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5"/>
                                        </p:tgtEl>
                                        <p:attrNameLst>
                                          <p:attrName>style.visibility</p:attrName>
                                        </p:attrNameLst>
                                      </p:cBhvr>
                                      <p:to>
                                        <p:strVal val="visible"/>
                                      </p:to>
                                    </p:set>
                                    <p:anim calcmode="lin" valueType="num">
                                      <p:cBhvr additive="base">
                                        <p:cTn id="13" dur="500" fill="hold"/>
                                        <p:tgtEl>
                                          <p:spTgt spid="21505"/>
                                        </p:tgtEl>
                                        <p:attrNameLst>
                                          <p:attrName>ppt_x</p:attrName>
                                        </p:attrNameLst>
                                      </p:cBhvr>
                                      <p:tavLst>
                                        <p:tav tm="0">
                                          <p:val>
                                            <p:strVal val="#ppt_x"/>
                                          </p:val>
                                        </p:tav>
                                        <p:tav tm="100000">
                                          <p:val>
                                            <p:strVal val="#ppt_x"/>
                                          </p:val>
                                        </p:tav>
                                      </p:tavLst>
                                    </p:anim>
                                    <p:anim calcmode="lin" valueType="num">
                                      <p:cBhvr additive="base">
                                        <p:cTn id="14" dur="500" fill="hold"/>
                                        <p:tgtEl>
                                          <p:spTgt spid="2150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6"/>
                                        </p:tgtEl>
                                        <p:attrNameLst>
                                          <p:attrName>style.visibility</p:attrName>
                                        </p:attrNameLst>
                                      </p:cBhvr>
                                      <p:to>
                                        <p:strVal val="visible"/>
                                      </p:to>
                                    </p:set>
                                    <p:anim calcmode="lin" valueType="num">
                                      <p:cBhvr additive="base">
                                        <p:cTn id="19" dur="500" fill="hold"/>
                                        <p:tgtEl>
                                          <p:spTgt spid="21506"/>
                                        </p:tgtEl>
                                        <p:attrNameLst>
                                          <p:attrName>ppt_x</p:attrName>
                                        </p:attrNameLst>
                                      </p:cBhvr>
                                      <p:tavLst>
                                        <p:tav tm="0">
                                          <p:val>
                                            <p:strVal val="#ppt_x"/>
                                          </p:val>
                                        </p:tav>
                                        <p:tav tm="100000">
                                          <p:val>
                                            <p:strVal val="#ppt_x"/>
                                          </p:val>
                                        </p:tav>
                                      </p:tavLst>
                                    </p:anim>
                                    <p:anim calcmode="lin" valueType="num">
                                      <p:cBhvr additive="base">
                                        <p:cTn id="20"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P spid="21506"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0" y="357166"/>
          <a:ext cx="5572164" cy="5654430"/>
        </p:xfrm>
        <a:graphic>
          <a:graphicData uri="http://schemas.openxmlformats.org/drawingml/2006/table">
            <a:tbl>
              <a:tblPr/>
              <a:tblGrid>
                <a:gridCol w="718990"/>
                <a:gridCol w="4853174"/>
              </a:tblGrid>
              <a:tr h="1143008">
                <a:tc>
                  <a:txBody>
                    <a:bodyPr/>
                    <a:lstStyle/>
                    <a:p>
                      <a:pPr algn="r">
                        <a:lnSpc>
                          <a:spcPct val="115000"/>
                        </a:lnSpc>
                        <a:spcAft>
                          <a:spcPts val="0"/>
                        </a:spcAft>
                        <a:tabLst>
                          <a:tab pos="449580" algn="l"/>
                        </a:tabLst>
                      </a:pPr>
                      <a:r>
                        <a:rPr lang="cs-CZ" sz="2400" b="1" dirty="0">
                          <a:latin typeface="Arial"/>
                          <a:ea typeface="Calibri"/>
                          <a:cs typeface="Times New Roman"/>
                        </a:rPr>
                        <a:t>15.</a:t>
                      </a:r>
                      <a:endParaRPr lang="cs-CZ" sz="2400" dirty="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Jaká je maximální a minimální šířka branek</a:t>
                      </a:r>
                      <a:r>
                        <a:rPr lang="cs-CZ" sz="2400" dirty="0" smtClean="0">
                          <a:latin typeface="Arial"/>
                          <a:ea typeface="Calibri"/>
                          <a:cs typeface="Times New Roman"/>
                        </a:rPr>
                        <a:t>?</a:t>
                      </a:r>
                    </a:p>
                    <a:p>
                      <a:pPr marL="69850" marR="69850">
                        <a:lnSpc>
                          <a:spcPct val="115000"/>
                        </a:lnSpc>
                        <a:spcAft>
                          <a:spcPts val="0"/>
                        </a:spcAft>
                        <a:tabLst>
                          <a:tab pos="449580" algn="l"/>
                        </a:tabLst>
                      </a:pPr>
                      <a:endParaRPr lang="cs-CZ" sz="1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16.</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Kolik minimálně branek musí obsahovat trať ve slalomu? </a:t>
                      </a:r>
                      <a:endParaRPr lang="cs-CZ" sz="2400" dirty="0" smtClean="0">
                        <a:latin typeface="Arial"/>
                        <a:ea typeface="Calibri"/>
                        <a:cs typeface="Times New Roman"/>
                      </a:endParaRPr>
                    </a:p>
                    <a:p>
                      <a:pPr marL="69850" marR="69850">
                        <a:lnSpc>
                          <a:spcPct val="115000"/>
                        </a:lnSpc>
                        <a:spcAft>
                          <a:spcPts val="0"/>
                        </a:spcAft>
                        <a:tabLst>
                          <a:tab pos="449580" algn="l"/>
                        </a:tabLst>
                      </a:pPr>
                      <a:endParaRPr lang="cs-CZ" sz="1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17.</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Je při závodě ve sjezdu povoleno opuštění lodě a po odstranění závad pokračovat v jízdě</a:t>
                      </a:r>
                      <a:r>
                        <a:rPr lang="cs-CZ" sz="2400" dirty="0" smtClean="0">
                          <a:latin typeface="Arial"/>
                          <a:ea typeface="Calibri"/>
                          <a:cs typeface="Times New Roman"/>
                        </a:rPr>
                        <a:t>?</a:t>
                      </a:r>
                    </a:p>
                    <a:p>
                      <a:pPr marL="69850" marR="69850">
                        <a:lnSpc>
                          <a:spcPct val="115000"/>
                        </a:lnSpc>
                        <a:spcAft>
                          <a:spcPts val="0"/>
                        </a:spcAft>
                        <a:tabLst>
                          <a:tab pos="449580" algn="l"/>
                        </a:tabLst>
                      </a:pPr>
                      <a:endParaRPr lang="cs-CZ" sz="16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18.</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Nejmenší přípustná délka, šířka a hmotnost lodi K1 sjezd je</a:t>
                      </a:r>
                      <a:r>
                        <a:rPr lang="cs-CZ" sz="2400" dirty="0" smtClean="0">
                          <a:latin typeface="Arial"/>
                          <a:ea typeface="Calibri"/>
                          <a:cs typeface="Times New Roman"/>
                        </a:rPr>
                        <a:t>:</a:t>
                      </a:r>
                    </a:p>
                    <a:p>
                      <a:pPr marL="69850" marR="69850">
                        <a:lnSpc>
                          <a:spcPct val="115000"/>
                        </a:lnSpc>
                        <a:spcAft>
                          <a:spcPts val="0"/>
                        </a:spcAft>
                        <a:tabLst>
                          <a:tab pos="449580" algn="l"/>
                        </a:tabLst>
                      </a:pPr>
                      <a:endParaRPr lang="cs-CZ" sz="1400" dirty="0">
                        <a:latin typeface="Calibri"/>
                        <a:ea typeface="Calibri"/>
                        <a:cs typeface="Times New Roman"/>
                      </a:endParaRPr>
                    </a:p>
                  </a:txBody>
                  <a:tcPr marL="42333" marR="42333" marT="0" marB="0">
                    <a:lnL>
                      <a:noFill/>
                    </a:lnL>
                    <a:lnR>
                      <a:noFill/>
                    </a:lnR>
                    <a:lnT>
                      <a:noFill/>
                    </a:lnT>
                    <a:lnB>
                      <a:noFill/>
                    </a:lnB>
                  </a:tcPr>
                </a:tc>
              </a:tr>
              <a:tr h="183606">
                <a:tc>
                  <a:txBody>
                    <a:bodyPr/>
                    <a:lstStyle/>
                    <a:p>
                      <a:pPr algn="r">
                        <a:lnSpc>
                          <a:spcPct val="115000"/>
                        </a:lnSpc>
                        <a:spcAft>
                          <a:spcPts val="0"/>
                        </a:spcAft>
                        <a:tabLst>
                          <a:tab pos="449580" algn="l"/>
                        </a:tabLst>
                      </a:pPr>
                      <a:r>
                        <a:rPr lang="cs-CZ" sz="2400" b="1">
                          <a:latin typeface="Arial"/>
                          <a:ea typeface="Calibri"/>
                          <a:cs typeface="Times New Roman"/>
                        </a:rPr>
                        <a:t>19.</a:t>
                      </a:r>
                      <a:endParaRPr lang="cs-CZ" sz="2400">
                        <a:latin typeface="Calibri"/>
                        <a:ea typeface="Calibri"/>
                        <a:cs typeface="Times New Roman"/>
                      </a:endParaRPr>
                    </a:p>
                  </a:txBody>
                  <a:tcPr marL="42333" marR="42333" marT="0" marB="0">
                    <a:lnL>
                      <a:noFill/>
                    </a:lnL>
                    <a:lnR>
                      <a:noFill/>
                    </a:lnR>
                    <a:lnT>
                      <a:noFill/>
                    </a:lnT>
                    <a:lnB>
                      <a:noFill/>
                    </a:lnB>
                  </a:tcPr>
                </a:tc>
                <a:tc>
                  <a:txBody>
                    <a:bodyPr/>
                    <a:lstStyle/>
                    <a:p>
                      <a:pPr marL="69850" marR="69850">
                        <a:lnSpc>
                          <a:spcPct val="115000"/>
                        </a:lnSpc>
                        <a:spcAft>
                          <a:spcPts val="0"/>
                        </a:spcAft>
                        <a:tabLst>
                          <a:tab pos="449580" algn="l"/>
                        </a:tabLst>
                      </a:pPr>
                      <a:r>
                        <a:rPr lang="cs-CZ" sz="2400" dirty="0">
                          <a:latin typeface="Arial"/>
                          <a:ea typeface="Calibri"/>
                          <a:cs typeface="Times New Roman"/>
                        </a:rPr>
                        <a:t>Může VR udělit opravnou jízdu všem závodníkům?</a:t>
                      </a:r>
                      <a:endParaRPr lang="cs-CZ" sz="24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3" name="Obdélník 2"/>
          <p:cNvSpPr/>
          <p:nvPr/>
        </p:nvSpPr>
        <p:spPr>
          <a:xfrm>
            <a:off x="5286380" y="428604"/>
            <a:ext cx="3214710" cy="707886"/>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3.02.02</a:t>
            </a:r>
            <a:r>
              <a:rPr lang="cs-CZ" sz="2000" dirty="0" smtClean="0">
                <a:latin typeface="Arial" pitchFamily="34" charset="0"/>
                <a:cs typeface="Arial" pitchFamily="34" charset="0"/>
              </a:rPr>
              <a:t>  min 1,2m a </a:t>
            </a:r>
            <a:r>
              <a:rPr lang="cs-CZ" sz="2000" dirty="0" err="1" smtClean="0">
                <a:latin typeface="Arial" pitchFamily="34" charset="0"/>
                <a:cs typeface="Arial" pitchFamily="34" charset="0"/>
              </a:rPr>
              <a:t>max</a:t>
            </a:r>
            <a:r>
              <a:rPr lang="cs-CZ" sz="2000" dirty="0" smtClean="0">
                <a:latin typeface="Arial" pitchFamily="34" charset="0"/>
                <a:cs typeface="Arial" pitchFamily="34" charset="0"/>
              </a:rPr>
              <a:t> 4m</a:t>
            </a:r>
            <a:endParaRPr lang="cs-CZ" sz="2000" dirty="0">
              <a:latin typeface="Arial" pitchFamily="34" charset="0"/>
              <a:cs typeface="Arial" pitchFamily="34" charset="0"/>
            </a:endParaRPr>
          </a:p>
        </p:txBody>
      </p:sp>
      <p:sp>
        <p:nvSpPr>
          <p:cNvPr id="4" name="Obdélník 3"/>
          <p:cNvSpPr/>
          <p:nvPr/>
        </p:nvSpPr>
        <p:spPr>
          <a:xfrm>
            <a:off x="5429256" y="1500174"/>
            <a:ext cx="3991236" cy="707886"/>
          </a:xfrm>
          <a:prstGeom prst="rect">
            <a:avLst/>
          </a:prstGeom>
        </p:spPr>
        <p:txBody>
          <a:bodyPr wrap="square">
            <a:spAutoFit/>
          </a:bodyPr>
          <a:lstStyle/>
          <a:p>
            <a:r>
              <a:rPr lang="cs-CZ" sz="2000" dirty="0" smtClean="0">
                <a:solidFill>
                  <a:schemeClr val="accent1">
                    <a:lumMod val="75000"/>
                  </a:schemeClr>
                </a:solidFill>
                <a:latin typeface="Arial" pitchFamily="34" charset="0"/>
                <a:cs typeface="Arial" pitchFamily="34" charset="0"/>
              </a:rPr>
              <a:t>3.01.04</a:t>
            </a:r>
            <a:r>
              <a:rPr lang="cs-CZ" sz="2000" dirty="0" smtClean="0">
                <a:latin typeface="Arial" pitchFamily="34" charset="0"/>
                <a:cs typeface="Arial" pitchFamily="34" charset="0"/>
              </a:rPr>
              <a:t> min 18 </a:t>
            </a:r>
            <a:r>
              <a:rPr lang="cs-CZ" sz="2000" dirty="0" err="1" smtClean="0">
                <a:latin typeface="Arial" pitchFamily="34" charset="0"/>
                <a:cs typeface="Arial" pitchFamily="34" charset="0"/>
              </a:rPr>
              <a:t>max</a:t>
            </a:r>
            <a:r>
              <a:rPr lang="cs-CZ" sz="2000" dirty="0" smtClean="0">
                <a:latin typeface="Arial" pitchFamily="34" charset="0"/>
                <a:cs typeface="Arial" pitchFamily="34" charset="0"/>
              </a:rPr>
              <a:t> 25, 6/7 </a:t>
            </a:r>
            <a:r>
              <a:rPr lang="cs-CZ" sz="2000" dirty="0" err="1" smtClean="0">
                <a:latin typeface="Arial" pitchFamily="34" charset="0"/>
                <a:cs typeface="Arial" pitchFamily="34" charset="0"/>
              </a:rPr>
              <a:t>protivodných</a:t>
            </a:r>
            <a:endParaRPr lang="cs-CZ" sz="2000" dirty="0">
              <a:latin typeface="Arial" pitchFamily="34" charset="0"/>
              <a:cs typeface="Arial" pitchFamily="34" charset="0"/>
            </a:endParaRPr>
          </a:p>
        </p:txBody>
      </p:sp>
      <p:sp>
        <p:nvSpPr>
          <p:cNvPr id="5" name="Obdélník 4"/>
          <p:cNvSpPr/>
          <p:nvPr/>
        </p:nvSpPr>
        <p:spPr>
          <a:xfrm>
            <a:off x="5500694" y="2571744"/>
            <a:ext cx="1537600" cy="400110"/>
          </a:xfrm>
          <a:prstGeom prst="rect">
            <a:avLst/>
          </a:prstGeom>
        </p:spPr>
        <p:txBody>
          <a:bodyPr wrap="none">
            <a:spAutoFit/>
          </a:bodyPr>
          <a:lstStyle/>
          <a:p>
            <a:r>
              <a:rPr lang="cs-CZ" sz="2000" dirty="0" smtClean="0">
                <a:solidFill>
                  <a:schemeClr val="accent1">
                    <a:lumMod val="75000"/>
                  </a:schemeClr>
                </a:solidFill>
                <a:latin typeface="Arial" pitchFamily="34" charset="0"/>
                <a:cs typeface="Arial" pitchFamily="34" charset="0"/>
              </a:rPr>
              <a:t>3.13.03</a:t>
            </a:r>
            <a:r>
              <a:rPr lang="cs-CZ" sz="2000" dirty="0" smtClean="0">
                <a:latin typeface="Arial" pitchFamily="34" charset="0"/>
                <a:cs typeface="Arial" pitchFamily="34" charset="0"/>
              </a:rPr>
              <a:t> ano</a:t>
            </a:r>
            <a:endParaRPr lang="cs-CZ" sz="2000" dirty="0">
              <a:latin typeface="Arial" pitchFamily="34" charset="0"/>
              <a:cs typeface="Arial" pitchFamily="34" charset="0"/>
            </a:endParaRPr>
          </a:p>
        </p:txBody>
      </p:sp>
      <p:graphicFrame>
        <p:nvGraphicFramePr>
          <p:cNvPr id="6" name="Tabulka 5"/>
          <p:cNvGraphicFramePr>
            <a:graphicFrameLocks noGrp="1"/>
          </p:cNvGraphicFramePr>
          <p:nvPr/>
        </p:nvGraphicFramePr>
        <p:xfrm>
          <a:off x="5643570" y="4143380"/>
          <a:ext cx="1857388" cy="327978"/>
        </p:xfrm>
        <a:graphic>
          <a:graphicData uri="http://schemas.openxmlformats.org/drawingml/2006/table">
            <a:tbl>
              <a:tblPr/>
              <a:tblGrid>
                <a:gridCol w="1857388"/>
              </a:tblGrid>
              <a:tr h="166914">
                <a:tc>
                  <a:txBody>
                    <a:bodyPr/>
                    <a:lstStyle/>
                    <a:p>
                      <a:pPr>
                        <a:lnSpc>
                          <a:spcPct val="115000"/>
                        </a:lnSpc>
                        <a:spcAft>
                          <a:spcPts val="0"/>
                        </a:spcAft>
                        <a:tabLst>
                          <a:tab pos="641350" algn="l"/>
                          <a:tab pos="1555750" algn="r"/>
                        </a:tabLst>
                      </a:pPr>
                      <a:r>
                        <a:rPr lang="cs-CZ" sz="2000" dirty="0">
                          <a:solidFill>
                            <a:srgbClr val="548DD4"/>
                          </a:solidFill>
                          <a:latin typeface="Arial"/>
                          <a:ea typeface="Calibri"/>
                          <a:cs typeface="Times New Roman"/>
                        </a:rPr>
                        <a:t>T-1 </a:t>
                      </a:r>
                      <a:r>
                        <a:rPr lang="cs-CZ" sz="2000" dirty="0">
                          <a:latin typeface="Arial"/>
                          <a:ea typeface="Calibri"/>
                          <a:cs typeface="Times New Roman"/>
                        </a:rPr>
                        <a:t>450/60/10</a:t>
                      </a:r>
                      <a:endParaRPr lang="cs-CZ" sz="2000" dirty="0">
                        <a:latin typeface="Calibri"/>
                        <a:ea typeface="Calibri"/>
                        <a:cs typeface="Times New Roman"/>
                      </a:endParaRPr>
                    </a:p>
                  </a:txBody>
                  <a:tcPr marL="42333" marR="42333" marT="0" marB="0">
                    <a:lnL>
                      <a:noFill/>
                    </a:lnL>
                    <a:lnR>
                      <a:noFill/>
                    </a:lnR>
                    <a:lnT>
                      <a:noFill/>
                    </a:lnT>
                    <a:lnB>
                      <a:noFill/>
                    </a:lnB>
                  </a:tcPr>
                </a:tc>
              </a:tr>
            </a:tbl>
          </a:graphicData>
        </a:graphic>
      </p:graphicFrame>
      <p:sp>
        <p:nvSpPr>
          <p:cNvPr id="22529" name="Rectangle 1"/>
          <p:cNvSpPr>
            <a:spLocks noChangeArrowheads="1"/>
          </p:cNvSpPr>
          <p:nvPr/>
        </p:nvSpPr>
        <p:spPr bwMode="auto">
          <a:xfrm>
            <a:off x="5357818" y="5072074"/>
            <a:ext cx="35719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r>
              <a:rPr kumimoji="0" lang="cs-CZ" sz="2000" b="0" i="0" u="none" strike="noStrike" cap="none" normalizeH="0" baseline="0" dirty="0" smtClean="0">
                <a:ln>
                  <a:noFill/>
                </a:ln>
                <a:solidFill>
                  <a:srgbClr val="548DD4"/>
                </a:solidFill>
                <a:effectLst/>
                <a:latin typeface="Arial" pitchFamily="34" charset="0"/>
                <a:ea typeface="Calibri" pitchFamily="34" charset="0"/>
                <a:cs typeface="Arial" pitchFamily="34" charset="0"/>
              </a:rPr>
              <a:t>3.09.02</a:t>
            </a:r>
            <a:r>
              <a:rPr kumimoji="0" lang="cs-CZ"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Opravnou jízdu povolí pouze v případě, že ho jiný závodník poškodil a jestliže do té doby projel trať bez 50 trestných bodů.</a:t>
            </a:r>
            <a:endParaRPr kumimoji="0" lang="cs-C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529"/>
                                        </p:tgtEl>
                                        <p:attrNameLst>
                                          <p:attrName>style.visibility</p:attrName>
                                        </p:attrNameLst>
                                      </p:cBhvr>
                                      <p:to>
                                        <p:strVal val="visible"/>
                                      </p:to>
                                    </p:set>
                                    <p:anim calcmode="lin" valueType="num">
                                      <p:cBhvr additive="base">
                                        <p:cTn id="37" dur="500" fill="hold"/>
                                        <p:tgtEl>
                                          <p:spTgt spid="22529"/>
                                        </p:tgtEl>
                                        <p:attrNameLst>
                                          <p:attrName>ppt_x</p:attrName>
                                        </p:attrNameLst>
                                      </p:cBhvr>
                                      <p:tavLst>
                                        <p:tav tm="0">
                                          <p:val>
                                            <p:strVal val="#ppt_x"/>
                                          </p:val>
                                        </p:tav>
                                        <p:tav tm="100000">
                                          <p:val>
                                            <p:strVal val="#ppt_x"/>
                                          </p:val>
                                        </p:tav>
                                      </p:tavLst>
                                    </p:anim>
                                    <p:anim calcmode="lin" valueType="num">
                                      <p:cBhvr additive="base">
                                        <p:cTn id="38" dur="500" fill="hold"/>
                                        <p:tgtEl>
                                          <p:spTgt spid="225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2252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421</TotalTime>
  <Words>984</Words>
  <Application>Microsoft Office PowerPoint</Application>
  <PresentationFormat>Předvádění na obrazovce (4:3)</PresentationFormat>
  <Paragraphs>150</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Tok</vt:lpstr>
      <vt:lpstr>Školení trenérů 2016</vt:lpstr>
      <vt:lpstr>Pravidla Sekce kanoistiky na divokých vodách</vt:lpstr>
      <vt:lpstr>1.07 Bezpečnostní předpisy</vt:lpstr>
      <vt:lpstr>Vedoucí družstva 2.28</vt:lpstr>
      <vt:lpstr>Námitky 2. 30</vt:lpstr>
      <vt:lpstr>Cvičný test z Pravidel kanoistiky na divokých vodách</vt:lpstr>
      <vt:lpstr>Snímek 7</vt:lpstr>
      <vt:lpstr>Snímek 8</vt:lpstr>
      <vt:lpstr>Snímek 9</vt:lpstr>
      <vt:lpstr>Snímek 10</vt:lpstr>
      <vt:lpstr>Snímek 11</vt:lpstr>
      <vt:lpstr>Snímek 12</vt:lpstr>
      <vt:lpstr>Snímek 13</vt:lpstr>
      <vt:lpstr>Snímek 14</vt:lpstr>
      <vt:lpstr>Snímek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Školení trenérů 2016</dc:title>
  <dc:creator>PC</dc:creator>
  <cp:lastModifiedBy>PC</cp:lastModifiedBy>
  <cp:revision>33</cp:revision>
  <dcterms:created xsi:type="dcterms:W3CDTF">2016-11-01T14:42:18Z</dcterms:created>
  <dcterms:modified xsi:type="dcterms:W3CDTF">2016-11-02T14:05:48Z</dcterms:modified>
</cp:coreProperties>
</file>